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7" r:id="rId10"/>
    <p:sldId id="268" r:id="rId11"/>
    <p:sldId id="269" r:id="rId12"/>
    <p:sldId id="282" r:id="rId13"/>
    <p:sldId id="270" r:id="rId14"/>
    <p:sldId id="271" r:id="rId15"/>
    <p:sldId id="272" r:id="rId16"/>
    <p:sldId id="273" r:id="rId17"/>
    <p:sldId id="274" r:id="rId18"/>
    <p:sldId id="279" r:id="rId19"/>
    <p:sldId id="276" r:id="rId20"/>
    <p:sldId id="277" r:id="rId21"/>
    <p:sldId id="278" r:id="rId22"/>
    <p:sldId id="280" r:id="rId23"/>
    <p:sldId id="281" r:id="rId24"/>
    <p:sldId id="284" r:id="rId25"/>
    <p:sldId id="285" r:id="rId26"/>
    <p:sldId id="283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60F03C-D4F3-4CBB-9BD4-685F89A233C5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lib.ru/book/1000209114-m-a-beketova-vospominaniya-ob-aleksandre-bloke-mariya-beketova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lib.ru/book/1000545130-gamayun-zhizn-aleksandra-bloka-v-n-orlov" TargetMode="Externa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lib.ru/book/1000582182-aleksandr-blok-kak-chelovek-i-poet-kornej-chukovskij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6840760" cy="1828800"/>
          </a:xfrm>
        </p:spPr>
        <p:txBody>
          <a:bodyPr/>
          <a:lstStyle/>
          <a:p>
            <a:pPr algn="ctr"/>
            <a:r>
              <a:rPr lang="vi-VN" sz="3200" dirty="0" smtClean="0"/>
              <a:t>Александр Александрович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vi-VN" sz="3200" dirty="0" smtClean="0"/>
              <a:t>Блок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56612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Выполнила: библиотекарь  Граф К.В.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6624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28 ноября 1880 — 07 августа </a:t>
            </a:r>
            <a:r>
              <a:rPr lang="ru-RU" dirty="0" smtClean="0"/>
              <a:t>1921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225" y="260648"/>
            <a:ext cx="8229600" cy="4533136"/>
          </a:xfrm>
        </p:spPr>
        <p:txBody>
          <a:bodyPr/>
          <a:lstStyle/>
          <a:p>
            <a:r>
              <a:rPr lang="ru-RU" dirty="0" smtClean="0"/>
              <a:t>В 1909 году происходит два тяжёлых события в семье Блока: умирает ребёнок Любови Дмитриевны и умирает отец Блока. </a:t>
            </a:r>
          </a:p>
          <a:p>
            <a:pPr marL="114300" indent="0">
              <a:buNone/>
            </a:pPr>
            <a:endParaRPr lang="ru-RU" dirty="0" smtClean="0"/>
          </a:p>
          <a:p>
            <a:r>
              <a:rPr lang="ru-RU" dirty="0" smtClean="0"/>
              <a:t>Чтобы прийти в себя, Блок со своей женой уезжают отдохнуть в Италию и Германию. За итальянские стихи Блока приняли в общество, которое называлось «Академией». В ней помимо него состояли Валерий Брюсов, Михаил Кузмин, Вячеслав Иванов, Иннокентий Анненский.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36321"/>
            <a:ext cx="2171641" cy="28206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649072" cy="2258391"/>
          </a:xfrm>
        </p:spPr>
        <p:txBody>
          <a:bodyPr>
            <a:normAutofit/>
          </a:bodyPr>
          <a:lstStyle/>
          <a:p>
            <a:r>
              <a:rPr lang="ru-RU" dirty="0" smtClean="0"/>
              <a:t>Начинал в духе символизма </a:t>
            </a:r>
          </a:p>
          <a:p>
            <a:r>
              <a:rPr lang="ru-RU" dirty="0" smtClean="0"/>
              <a:t>(«Стихи о Прекрасной Даме», 1901—1902), ощущение кризиса которого провозгласил в драме «Балаганчик» (1906). Лирика Блока, по своей «стихийности» близкая музыке, формировалась под воздействием романса. </a:t>
            </a:r>
            <a:endParaRPr lang="ru-RU" dirty="0"/>
          </a:p>
        </p:txBody>
      </p:sp>
      <p:pic>
        <p:nvPicPr>
          <p:cNvPr id="25602" name="Picture 2" descr="C:\Documents and Settings\user\Мои документы\Downloads\94381509_4514961_84856609_4514961_66006339_bl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3088" y="3501008"/>
            <a:ext cx="3967273" cy="32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user\Мои документы\Downloads\220px-Blok-Sologub-Chul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28792" cy="521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6594" y="6137083"/>
            <a:ext cx="4609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Блок, Сологуб и Чулков в 1908 году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5688632" cy="582547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Через углубление социальных тенденций (цикл «Город», 1904—1908),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религиозного интереса (цикл «Снежная маска» -1907), </a:t>
            </a:r>
          </a:p>
          <a:p>
            <a:pPr marL="114300" indent="0">
              <a:buNone/>
            </a:pPr>
            <a:endParaRPr lang="ru-RU" dirty="0" smtClean="0"/>
          </a:p>
          <a:p>
            <a:r>
              <a:rPr lang="ru-RU" dirty="0" smtClean="0"/>
              <a:t>осмысление «страшного мира» (одноимённый цикл 1908—1916),</a:t>
            </a:r>
          </a:p>
          <a:p>
            <a:pPr marL="114300" indent="0">
              <a:buNone/>
            </a:pPr>
            <a:endParaRPr lang="ru-RU" dirty="0" smtClean="0"/>
          </a:p>
          <a:p>
            <a:r>
              <a:rPr lang="ru-RU" dirty="0" smtClean="0"/>
              <a:t>Стихотворение: «Из рук ты волка угощала» (1909), </a:t>
            </a:r>
          </a:p>
          <a:p>
            <a:pPr marL="114300" indent="0">
              <a:buNone/>
            </a:pPr>
            <a:endParaRPr lang="ru-RU" dirty="0" smtClean="0"/>
          </a:p>
          <a:p>
            <a:r>
              <a:rPr lang="ru-RU" dirty="0" smtClean="0"/>
              <a:t>осознание трагедии современного человека (пьеса «Роза и крест», 1912—1913)   пришёл к идее неизбежности «возмездия» (одноимённый цикл 1907—1913; цикл «Ямбы», 1907—1914; поэма «Возмездие», 1910—1921). </a:t>
            </a: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r>
              <a:rPr lang="ru-RU" dirty="0" smtClean="0"/>
              <a:t>Главные темы поэзии нашли разрешение в цикле «Родина» (1907—1916).</a:t>
            </a:r>
            <a:endParaRPr lang="ru-RU" dirty="0"/>
          </a:p>
        </p:txBody>
      </p:sp>
      <p:pic>
        <p:nvPicPr>
          <p:cNvPr id="26626" name="Picture 2" descr="C:\Documents and Settings\user\Мои документы\Downloads\0_f691_47e247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052735"/>
            <a:ext cx="2856248" cy="4543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00" y="116632"/>
            <a:ext cx="8856984" cy="18722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dirty="0" smtClean="0"/>
              <a:t>Парадоксальное сочетание мистического и бытового, отрешённого и повседневного вообще характерно для всего творчества Блока в целом.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039" y="2420888"/>
            <a:ext cx="3888431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dirty="0" smtClean="0"/>
              <a:t>Это есть отличительная особенность и его психической организации, и, как следствие, его собственного, </a:t>
            </a:r>
            <a:r>
              <a:rPr lang="ru-RU" sz="2000" dirty="0" err="1" smtClean="0"/>
              <a:t>блоковского</a:t>
            </a:r>
            <a:r>
              <a:rPr lang="ru-RU" sz="2000" dirty="0" smtClean="0"/>
              <a:t> символизма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3960440" cy="39604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404664"/>
            <a:ext cx="5166320" cy="54784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Бежим, бежим, дитя свободы…</a:t>
            </a:r>
          </a:p>
          <a:p>
            <a:r>
              <a:rPr lang="ru-RU" sz="1400" dirty="0" smtClean="0"/>
              <a:t>Бежим, бежим, дитя свободы,</a:t>
            </a:r>
            <a:br>
              <a:rPr lang="ru-RU" sz="1400" dirty="0" smtClean="0"/>
            </a:br>
            <a:r>
              <a:rPr lang="ru-RU" sz="1400" dirty="0" smtClean="0"/>
              <a:t>К родной стране!</a:t>
            </a:r>
            <a:br>
              <a:rPr lang="ru-RU" sz="1400" dirty="0" smtClean="0"/>
            </a:br>
            <a:r>
              <a:rPr lang="ru-RU" sz="1400" dirty="0" smtClean="0"/>
              <a:t>Я верен голосу природы,</a:t>
            </a:r>
            <a:br>
              <a:rPr lang="ru-RU" sz="1400" dirty="0" smtClean="0"/>
            </a:br>
            <a:r>
              <a:rPr lang="ru-RU" sz="1400" dirty="0" smtClean="0"/>
              <a:t>Будь верен мне!</a:t>
            </a:r>
            <a:br>
              <a:rPr lang="ru-RU" sz="1400" dirty="0" smtClean="0"/>
            </a:br>
            <a:r>
              <a:rPr lang="ru-RU" sz="1400" dirty="0" smtClean="0"/>
              <a:t>Здесь недоступны неба своды</a:t>
            </a:r>
            <a:br>
              <a:rPr lang="ru-RU" sz="1400" dirty="0" smtClean="0"/>
            </a:br>
            <a:r>
              <a:rPr lang="ru-RU" sz="1400" dirty="0" smtClean="0"/>
              <a:t>Сквозь дым и прах!</a:t>
            </a:r>
            <a:br>
              <a:rPr lang="ru-RU" sz="1400" dirty="0" smtClean="0"/>
            </a:br>
            <a:r>
              <a:rPr lang="ru-RU" sz="1400" dirty="0" smtClean="0"/>
              <a:t>Бежим, бежим, дитя природы,</a:t>
            </a:r>
            <a:br>
              <a:rPr lang="ru-RU" sz="1400" dirty="0" smtClean="0"/>
            </a:br>
            <a:r>
              <a:rPr lang="ru-RU" sz="1400" dirty="0" smtClean="0"/>
              <a:t>Простор – в полях!</a:t>
            </a:r>
            <a:br>
              <a:rPr lang="ru-RU" sz="1400" dirty="0" smtClean="0"/>
            </a:br>
            <a:r>
              <a:rPr lang="ru-RU" sz="1400" dirty="0" smtClean="0"/>
              <a:t>Бегут... Уж стогны миновали,</a:t>
            </a:r>
            <a:br>
              <a:rPr lang="ru-RU" sz="1400" dirty="0" smtClean="0"/>
            </a:br>
            <a:r>
              <a:rPr lang="ru-RU" sz="1400" dirty="0" smtClean="0"/>
              <a:t>Кругом – поля.</a:t>
            </a:r>
            <a:br>
              <a:rPr lang="ru-RU" sz="1400" dirty="0" smtClean="0"/>
            </a:br>
            <a:r>
              <a:rPr lang="ru-RU" sz="1400" dirty="0" smtClean="0"/>
              <a:t>По всей необозримой дали</a:t>
            </a:r>
            <a:br>
              <a:rPr lang="ru-RU" sz="1400" dirty="0" smtClean="0"/>
            </a:br>
            <a:r>
              <a:rPr lang="ru-RU" sz="1400" dirty="0" smtClean="0"/>
              <a:t>Дрожит земля.</a:t>
            </a:r>
            <a:br>
              <a:rPr lang="ru-RU" sz="1400" dirty="0" smtClean="0"/>
            </a:br>
            <a:r>
              <a:rPr lang="ru-RU" sz="1400" dirty="0" smtClean="0"/>
              <a:t>Бегут навстречу солнца, мая,</a:t>
            </a:r>
            <a:br>
              <a:rPr lang="ru-RU" sz="1400" dirty="0" smtClean="0"/>
            </a:br>
            <a:r>
              <a:rPr lang="ru-RU" sz="1400" dirty="0" smtClean="0"/>
              <a:t>Свободных дней...</a:t>
            </a:r>
            <a:br>
              <a:rPr lang="ru-RU" sz="1400" dirty="0" smtClean="0"/>
            </a:br>
            <a:r>
              <a:rPr lang="ru-RU" sz="1400" dirty="0" smtClean="0"/>
              <a:t>И приняла земля родная</a:t>
            </a:r>
            <a:br>
              <a:rPr lang="ru-RU" sz="1400" dirty="0" smtClean="0"/>
            </a:br>
            <a:r>
              <a:rPr lang="ru-RU" sz="1400" dirty="0" smtClean="0"/>
              <a:t>Своих детей...</a:t>
            </a:r>
            <a:br>
              <a:rPr lang="ru-RU" sz="1400" dirty="0" smtClean="0"/>
            </a:br>
            <a:r>
              <a:rPr lang="ru-RU" sz="1400" dirty="0" smtClean="0"/>
              <a:t>И приняла, и обласкала,</a:t>
            </a:r>
            <a:br>
              <a:rPr lang="ru-RU" sz="1400" dirty="0" smtClean="0"/>
            </a:br>
            <a:r>
              <a:rPr lang="ru-RU" sz="1400" dirty="0" smtClean="0"/>
              <a:t>И обняла,</a:t>
            </a:r>
            <a:br>
              <a:rPr lang="ru-RU" sz="1400" dirty="0" smtClean="0"/>
            </a:br>
            <a:r>
              <a:rPr lang="ru-RU" sz="1400" dirty="0" smtClean="0"/>
              <a:t>И в вешних далях им качала</a:t>
            </a:r>
            <a:br>
              <a:rPr lang="ru-RU" sz="1400" dirty="0" smtClean="0"/>
            </a:br>
            <a:r>
              <a:rPr lang="ru-RU" sz="1400" dirty="0" smtClean="0"/>
              <a:t>Колокола...</a:t>
            </a:r>
            <a:br>
              <a:rPr lang="ru-RU" sz="1400" dirty="0" smtClean="0"/>
            </a:br>
            <a:r>
              <a:rPr lang="ru-RU" sz="1400" dirty="0" smtClean="0"/>
              <a:t>И, поманив их невозможным,</a:t>
            </a:r>
            <a:br>
              <a:rPr lang="ru-RU" sz="1400" dirty="0" smtClean="0"/>
            </a:br>
            <a:r>
              <a:rPr lang="ru-RU" sz="1400" dirty="0" smtClean="0"/>
              <a:t>Вновь предала</a:t>
            </a:r>
            <a:br>
              <a:rPr lang="ru-RU" sz="1400" dirty="0" smtClean="0"/>
            </a:br>
            <a:r>
              <a:rPr lang="ru-RU" sz="1400" dirty="0" smtClean="0"/>
              <a:t>Дням быстротечным, дням тревожным,</a:t>
            </a:r>
            <a:br>
              <a:rPr lang="ru-RU" sz="1400" dirty="0" smtClean="0"/>
            </a:br>
            <a:r>
              <a:rPr lang="ru-RU" sz="1400" dirty="0" smtClean="0"/>
              <a:t>Злым дням – без срока, без числа...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52692"/>
            <a:ext cx="2952328" cy="402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r>
              <a:rPr lang="ru-RU" dirty="0" smtClean="0"/>
              <a:t>К Музе</a:t>
            </a:r>
            <a:endParaRPr lang="ru-RU" dirty="0"/>
          </a:p>
        </p:txBody>
      </p:sp>
      <p:pic>
        <p:nvPicPr>
          <p:cNvPr id="30722" name="Picture 2" descr="C:\Documents and Settings\user\Мои документы\Downloads\parch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4783787" cy="57085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79417" y="1412776"/>
            <a:ext cx="4104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Есть в напевах твоих сокровенных</a:t>
            </a:r>
            <a:br>
              <a:rPr lang="ru-RU" sz="1600" i="1" dirty="0" smtClean="0"/>
            </a:br>
            <a:r>
              <a:rPr lang="ru-RU" sz="1600" i="1" dirty="0" smtClean="0"/>
              <a:t>Роковая о гибели весть.</a:t>
            </a:r>
            <a:br>
              <a:rPr lang="ru-RU" sz="1600" i="1" dirty="0" smtClean="0"/>
            </a:br>
            <a:r>
              <a:rPr lang="ru-RU" sz="1600" i="1" dirty="0" smtClean="0"/>
              <a:t>Есть проклятье заветов священных,</a:t>
            </a:r>
            <a:br>
              <a:rPr lang="ru-RU" sz="1600" i="1" dirty="0" smtClean="0"/>
            </a:br>
            <a:r>
              <a:rPr lang="ru-RU" sz="1600" i="1" dirty="0" smtClean="0"/>
              <a:t>Поругание </a:t>
            </a:r>
            <a:r>
              <a:rPr lang="ru-RU" sz="1600" i="1" dirty="0" err="1" smtClean="0"/>
              <a:t>счастия</a:t>
            </a:r>
            <a:r>
              <a:rPr lang="ru-RU" sz="1600" i="1" dirty="0" smtClean="0"/>
              <a:t> есть.</a:t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И такая влекущая сила,</a:t>
            </a:r>
            <a:br>
              <a:rPr lang="ru-RU" sz="1600" i="1" dirty="0" smtClean="0"/>
            </a:br>
            <a:r>
              <a:rPr lang="ru-RU" sz="1600" i="1" dirty="0" smtClean="0"/>
              <a:t>Что готов я твердить за молвой,</a:t>
            </a:r>
            <a:br>
              <a:rPr lang="ru-RU" sz="1600" i="1" dirty="0" smtClean="0"/>
            </a:br>
            <a:r>
              <a:rPr lang="ru-RU" sz="1600" i="1" dirty="0" smtClean="0"/>
              <a:t>Будто ангелов ты низводила,</a:t>
            </a:r>
            <a:br>
              <a:rPr lang="ru-RU" sz="1600" i="1" dirty="0" smtClean="0"/>
            </a:br>
            <a:r>
              <a:rPr lang="ru-RU" sz="1600" i="1" dirty="0" smtClean="0"/>
              <a:t>Соблазняя своей красотой…</a:t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И когда ты смеешься над верой,</a:t>
            </a:r>
            <a:br>
              <a:rPr lang="ru-RU" sz="1600" i="1" dirty="0" smtClean="0"/>
            </a:br>
            <a:r>
              <a:rPr lang="ru-RU" sz="1600" i="1" dirty="0" smtClean="0"/>
              <a:t>Над тобой загорается вдруг</a:t>
            </a:r>
            <a:br>
              <a:rPr lang="ru-RU" sz="1600" i="1" dirty="0" smtClean="0"/>
            </a:br>
            <a:r>
              <a:rPr lang="ru-RU" sz="1600" i="1" dirty="0" smtClean="0"/>
              <a:t>Тот неяркий, пурпурово-серый</a:t>
            </a:r>
            <a:br>
              <a:rPr lang="ru-RU" sz="1600" i="1" dirty="0" smtClean="0"/>
            </a:br>
            <a:r>
              <a:rPr lang="ru-RU" sz="1600" i="1" dirty="0" smtClean="0"/>
              <a:t>И когда-то мной виденный круг.</a:t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Зла, добра ли? — Ты вся — не отсюда.</a:t>
            </a:r>
            <a:br>
              <a:rPr lang="ru-RU" sz="1600" i="1" dirty="0" smtClean="0"/>
            </a:br>
            <a:r>
              <a:rPr lang="ru-RU" sz="1600" i="1" dirty="0" smtClean="0"/>
              <a:t>Мудрено про тебя говорят:</a:t>
            </a:r>
            <a:br>
              <a:rPr lang="ru-RU" sz="1600" i="1" dirty="0" smtClean="0"/>
            </a:br>
            <a:r>
              <a:rPr lang="ru-RU" sz="1600" i="1" dirty="0" smtClean="0"/>
              <a:t>Для иных ты — и Муза, и чудо.</a:t>
            </a:r>
            <a:br>
              <a:rPr lang="ru-RU" sz="1600" i="1" dirty="0" smtClean="0"/>
            </a:br>
            <a:r>
              <a:rPr lang="ru-RU" sz="1600" i="1" dirty="0" smtClean="0"/>
              <a:t>Для меня ты — мученье и ад.</a:t>
            </a:r>
            <a:br>
              <a:rPr lang="ru-RU" sz="1600" i="1" dirty="0" smtClean="0"/>
            </a:br>
            <a:endParaRPr lang="ru-RU" sz="1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908720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29 декабря 1912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r>
              <a:rPr lang="ru-RU" dirty="0" smtClean="0"/>
              <a:t>К Музе</a:t>
            </a:r>
            <a:endParaRPr lang="ru-RU" dirty="0"/>
          </a:p>
        </p:txBody>
      </p:sp>
      <p:pic>
        <p:nvPicPr>
          <p:cNvPr id="30722" name="Picture 2" descr="C:\Documents and Settings\user\Мои документы\Downloads\parch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237" y="885723"/>
            <a:ext cx="4783787" cy="57085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39030" y="1354742"/>
            <a:ext cx="4086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Я не знаю, зачем на рассвете,</a:t>
            </a:r>
            <a:br>
              <a:rPr lang="ru-RU" sz="1600" i="1" dirty="0" smtClean="0"/>
            </a:br>
            <a:r>
              <a:rPr lang="ru-RU" sz="1600" i="1" dirty="0" smtClean="0"/>
              <a:t>В час, когда уже не было сил,</a:t>
            </a:r>
            <a:br>
              <a:rPr lang="ru-RU" sz="1600" i="1" dirty="0" smtClean="0"/>
            </a:br>
            <a:r>
              <a:rPr lang="ru-RU" sz="1600" i="1" dirty="0" smtClean="0"/>
              <a:t>Не погиб я, но лик твой заметил</a:t>
            </a:r>
            <a:br>
              <a:rPr lang="ru-RU" sz="1600" i="1" dirty="0" smtClean="0"/>
            </a:br>
            <a:r>
              <a:rPr lang="ru-RU" sz="1600" i="1" dirty="0" smtClean="0"/>
              <a:t>И твоих утешений просил?</a:t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Я хотел, чтоб мы были врагами,</a:t>
            </a:r>
            <a:br>
              <a:rPr lang="ru-RU" sz="1600" i="1" dirty="0" smtClean="0"/>
            </a:br>
            <a:r>
              <a:rPr lang="ru-RU" sz="1600" i="1" dirty="0" smtClean="0"/>
              <a:t>Так за что ж подарила мне ты</a:t>
            </a:r>
            <a:br>
              <a:rPr lang="ru-RU" sz="1600" i="1" dirty="0" smtClean="0"/>
            </a:br>
            <a:r>
              <a:rPr lang="ru-RU" sz="1600" i="1" dirty="0" smtClean="0"/>
              <a:t>Луг с цветами и твердь со звездами —</a:t>
            </a:r>
            <a:br>
              <a:rPr lang="ru-RU" sz="1600" i="1" dirty="0" smtClean="0"/>
            </a:br>
            <a:r>
              <a:rPr lang="ru-RU" sz="1600" i="1" dirty="0" smtClean="0"/>
              <a:t>Всё проклятье своей красоты?</a:t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И коварнее северной ночи,</a:t>
            </a:r>
            <a:br>
              <a:rPr lang="ru-RU" sz="1600" i="1" dirty="0" smtClean="0"/>
            </a:br>
            <a:r>
              <a:rPr lang="ru-RU" sz="1600" i="1" dirty="0" smtClean="0"/>
              <a:t>И хмельней золотого аи,</a:t>
            </a:r>
            <a:br>
              <a:rPr lang="ru-RU" sz="1600" i="1" dirty="0" smtClean="0"/>
            </a:br>
            <a:r>
              <a:rPr lang="ru-RU" sz="1600" i="1" dirty="0" smtClean="0"/>
              <a:t>И </a:t>
            </a:r>
            <a:r>
              <a:rPr lang="ru-RU" sz="1600" i="1" dirty="0" err="1" smtClean="0"/>
              <a:t>любови</a:t>
            </a:r>
            <a:r>
              <a:rPr lang="ru-RU" sz="1600" i="1" dirty="0" smtClean="0"/>
              <a:t> цыганской короче</a:t>
            </a:r>
            <a:br>
              <a:rPr lang="ru-RU" sz="1600" i="1" dirty="0" smtClean="0"/>
            </a:br>
            <a:r>
              <a:rPr lang="ru-RU" sz="1600" i="1" dirty="0" smtClean="0"/>
              <a:t>Были страшные ласки твои…</a:t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И была роковая отрада</a:t>
            </a:r>
            <a:br>
              <a:rPr lang="ru-RU" sz="1600" i="1" dirty="0" smtClean="0"/>
            </a:br>
            <a:r>
              <a:rPr lang="ru-RU" sz="1600" i="1" dirty="0" smtClean="0"/>
              <a:t>В </a:t>
            </a:r>
            <a:r>
              <a:rPr lang="ru-RU" sz="1600" i="1" dirty="0" err="1" smtClean="0"/>
              <a:t>попираньи</a:t>
            </a:r>
            <a:r>
              <a:rPr lang="ru-RU" sz="1600" i="1" dirty="0" smtClean="0"/>
              <a:t> заветных святынь,</a:t>
            </a:r>
            <a:br>
              <a:rPr lang="ru-RU" sz="1600" i="1" dirty="0" smtClean="0"/>
            </a:br>
            <a:r>
              <a:rPr lang="ru-RU" sz="1600" i="1" dirty="0" smtClean="0"/>
              <a:t>И безумная сердцу услада —</a:t>
            </a:r>
            <a:br>
              <a:rPr lang="ru-RU" sz="1600" i="1" dirty="0" smtClean="0"/>
            </a:br>
            <a:r>
              <a:rPr lang="ru-RU" sz="1600" i="1" dirty="0" smtClean="0"/>
              <a:t>Эта горькая страсть, как полынь!</a:t>
            </a:r>
            <a:endParaRPr lang="ru-RU" sz="16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885723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29 декабря 1912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7859216" cy="30243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 Стихотворение «Незнакомка» было написано А.А. Блоком в 1906 году. Оно вошло в цикл «Свирель запела на мосту». Это был сложный, трудный период в жизни поэта, его многие стихи пронизаны острым трагическим ощущением переломной эпохи. </a:t>
            </a:r>
          </a:p>
          <a:p>
            <a:pPr marL="114300" indent="0">
              <a:buNone/>
            </a:pPr>
            <a:endParaRPr lang="ru-RU" dirty="0" smtClean="0"/>
          </a:p>
          <a:p>
            <a:r>
              <a:rPr lang="ru-RU" dirty="0" smtClean="0"/>
              <a:t>Сложности присутствовали и в личной жизни: у жены Блока, Любови Дмитриевны Менделеевой, был роман с его другом, поэтом Андреем Белым. В этой атмосфере «растерзанной мечты» и родилась </a:t>
            </a:r>
            <a:r>
              <a:rPr lang="ru-RU" dirty="0" err="1" smtClean="0"/>
              <a:t>блоковская</a:t>
            </a:r>
            <a:r>
              <a:rPr lang="ru-RU" dirty="0" smtClean="0"/>
              <a:t> «Незнакомка».</a:t>
            </a:r>
            <a:endParaRPr lang="ru-RU" dirty="0"/>
          </a:p>
        </p:txBody>
      </p:sp>
      <p:pic>
        <p:nvPicPr>
          <p:cNvPr id="33794" name="Picture 2" descr="C:\Documents and Settings\user\Мои документы\Downloads\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1937560" cy="288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C:\Documents and Settings\user\Мои документы\Downloads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0100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4752528" cy="4392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400" i="1" dirty="0" smtClean="0"/>
              <a:t>По вечерам над ресторанами</a:t>
            </a:r>
            <a:br>
              <a:rPr lang="ru-RU" sz="1400" i="1" dirty="0" smtClean="0"/>
            </a:br>
            <a:r>
              <a:rPr lang="ru-RU" sz="1400" i="1" dirty="0" smtClean="0"/>
              <a:t>Горячий воздух дик и глух,</a:t>
            </a:r>
            <a:br>
              <a:rPr lang="ru-RU" sz="1400" i="1" dirty="0" smtClean="0"/>
            </a:br>
            <a:r>
              <a:rPr lang="ru-RU" sz="1400" i="1" dirty="0" smtClean="0"/>
              <a:t>И правит окриками пьяными</a:t>
            </a:r>
            <a:br>
              <a:rPr lang="ru-RU" sz="1400" i="1" dirty="0" smtClean="0"/>
            </a:br>
            <a:r>
              <a:rPr lang="ru-RU" sz="1400" i="1" dirty="0" smtClean="0"/>
              <a:t>Весенний и тлетворный дух.</a:t>
            </a:r>
          </a:p>
          <a:p>
            <a:endParaRPr lang="ru-RU" sz="1400" i="1" dirty="0" smtClean="0"/>
          </a:p>
          <a:p>
            <a:pPr marL="114300" indent="0">
              <a:buNone/>
            </a:pPr>
            <a:r>
              <a:rPr lang="ru-RU" sz="1400" i="1" dirty="0" smtClean="0"/>
              <a:t>Вдали над пылью переулочной,</a:t>
            </a:r>
            <a:br>
              <a:rPr lang="ru-RU" sz="1400" i="1" dirty="0" smtClean="0"/>
            </a:br>
            <a:r>
              <a:rPr lang="ru-RU" sz="1400" i="1" dirty="0" smtClean="0"/>
              <a:t>Над скукой загородных дач,</a:t>
            </a:r>
            <a:br>
              <a:rPr lang="ru-RU" sz="1400" i="1" dirty="0" smtClean="0"/>
            </a:br>
            <a:r>
              <a:rPr lang="ru-RU" sz="1400" i="1" dirty="0" smtClean="0"/>
              <a:t>Чуть золотится крендель булочной,</a:t>
            </a:r>
            <a:br>
              <a:rPr lang="ru-RU" sz="1400" i="1" dirty="0" smtClean="0"/>
            </a:br>
            <a:r>
              <a:rPr lang="ru-RU" sz="1400" i="1" dirty="0" smtClean="0"/>
              <a:t>И раздается детский плач.</a:t>
            </a:r>
          </a:p>
          <a:p>
            <a:endParaRPr lang="ru-RU" sz="1400" i="1" dirty="0" smtClean="0"/>
          </a:p>
          <a:p>
            <a:pPr marL="114300" indent="0">
              <a:buNone/>
            </a:pPr>
            <a:r>
              <a:rPr lang="ru-RU" sz="1400" i="1" dirty="0" smtClean="0"/>
              <a:t>И каждый вечер, за шлагбаумами,</a:t>
            </a:r>
            <a:br>
              <a:rPr lang="ru-RU" sz="1400" i="1" dirty="0" smtClean="0"/>
            </a:br>
            <a:r>
              <a:rPr lang="ru-RU" sz="1400" i="1" dirty="0" smtClean="0"/>
              <a:t>Заламывая котелки,</a:t>
            </a:r>
            <a:br>
              <a:rPr lang="ru-RU" sz="1400" i="1" dirty="0" smtClean="0"/>
            </a:br>
            <a:r>
              <a:rPr lang="ru-RU" sz="1400" i="1" dirty="0" smtClean="0"/>
              <a:t>Среди канав гуляют с дамами</a:t>
            </a:r>
            <a:br>
              <a:rPr lang="ru-RU" sz="1400" i="1" dirty="0" smtClean="0"/>
            </a:br>
            <a:r>
              <a:rPr lang="ru-RU" sz="1400" i="1" dirty="0" smtClean="0"/>
              <a:t>Испытанные остряки.</a:t>
            </a:r>
          </a:p>
          <a:p>
            <a:endParaRPr lang="ru-RU" sz="1400" i="1" dirty="0" smtClean="0"/>
          </a:p>
          <a:p>
            <a:pPr marL="114300" indent="0">
              <a:buNone/>
            </a:pPr>
            <a:r>
              <a:rPr lang="ru-RU" sz="1400" i="1" dirty="0" smtClean="0"/>
              <a:t>Над озером скрипят уключины</a:t>
            </a:r>
            <a:br>
              <a:rPr lang="ru-RU" sz="1400" i="1" dirty="0" smtClean="0"/>
            </a:br>
            <a:r>
              <a:rPr lang="ru-RU" sz="1400" i="1" dirty="0" smtClean="0"/>
              <a:t>И раздается женский визг,</a:t>
            </a:r>
            <a:br>
              <a:rPr lang="ru-RU" sz="1400" i="1" dirty="0" smtClean="0"/>
            </a:br>
            <a:r>
              <a:rPr lang="ru-RU" sz="1400" i="1" dirty="0" smtClean="0"/>
              <a:t>А в небе, ко всему приученный</a:t>
            </a:r>
            <a:br>
              <a:rPr lang="ru-RU" sz="1400" i="1" dirty="0" smtClean="0"/>
            </a:br>
            <a:r>
              <a:rPr lang="ru-RU" sz="1400" i="1" dirty="0" err="1" smtClean="0"/>
              <a:t>Бесмысленно</a:t>
            </a:r>
            <a:r>
              <a:rPr lang="ru-RU" sz="1400" i="1" dirty="0" smtClean="0"/>
              <a:t> кривится диск.</a:t>
            </a:r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700808"/>
            <a:ext cx="4032448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i="1" dirty="0" smtClean="0"/>
              <a:t>И каждый вечер друг единственный</a:t>
            </a:r>
            <a:br>
              <a:rPr lang="ru-RU" sz="1400" i="1" dirty="0" smtClean="0"/>
            </a:br>
            <a:r>
              <a:rPr lang="ru-RU" sz="1400" i="1" dirty="0" smtClean="0"/>
              <a:t>В моем стакане отражен</a:t>
            </a:r>
            <a:br>
              <a:rPr lang="ru-RU" sz="1400" i="1" dirty="0" smtClean="0"/>
            </a:br>
            <a:r>
              <a:rPr lang="ru-RU" sz="1400" i="1" dirty="0" smtClean="0"/>
              <a:t>И влагой терпкой и таинственной</a:t>
            </a:r>
            <a:br>
              <a:rPr lang="ru-RU" sz="1400" i="1" dirty="0" smtClean="0"/>
            </a:br>
            <a:r>
              <a:rPr lang="ru-RU" sz="1400" i="1" dirty="0" smtClean="0"/>
              <a:t>Как я, смирен и оглушен.</a:t>
            </a:r>
          </a:p>
          <a:p>
            <a:endParaRPr lang="ru-RU" sz="1400" i="1" dirty="0" smtClean="0"/>
          </a:p>
          <a:p>
            <a:r>
              <a:rPr lang="ru-RU" sz="1400" i="1" dirty="0" smtClean="0"/>
              <a:t>А рядом у соседних столиков</a:t>
            </a:r>
            <a:br>
              <a:rPr lang="ru-RU" sz="1400" i="1" dirty="0" smtClean="0"/>
            </a:br>
            <a:r>
              <a:rPr lang="ru-RU" sz="1400" i="1" dirty="0" smtClean="0"/>
              <a:t>Лакеи сонные торчат,</a:t>
            </a:r>
            <a:br>
              <a:rPr lang="ru-RU" sz="1400" i="1" dirty="0" smtClean="0"/>
            </a:br>
            <a:r>
              <a:rPr lang="ru-RU" sz="1400" i="1" dirty="0" smtClean="0"/>
              <a:t>И пьяницы с глазами кроликов</a:t>
            </a:r>
            <a:br>
              <a:rPr lang="ru-RU" sz="1400" i="1" dirty="0" smtClean="0"/>
            </a:br>
            <a:r>
              <a:rPr lang="ru-RU" sz="1400" i="1" dirty="0" smtClean="0"/>
              <a:t>«</a:t>
            </a:r>
            <a:r>
              <a:rPr lang="ru-RU" sz="1400" i="1" dirty="0" err="1" smtClean="0"/>
              <a:t>In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vino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veritas</a:t>
            </a:r>
            <a:r>
              <a:rPr lang="ru-RU" sz="1400" i="1" dirty="0" smtClean="0"/>
              <a:t>!»1 кричат.</a:t>
            </a:r>
          </a:p>
          <a:p>
            <a:endParaRPr lang="ru-RU" sz="1400" i="1" dirty="0" smtClean="0"/>
          </a:p>
          <a:p>
            <a:r>
              <a:rPr lang="ru-RU" sz="1400" i="1" dirty="0" smtClean="0"/>
              <a:t>И каждый вечер, в час назначенный</a:t>
            </a:r>
            <a:br>
              <a:rPr lang="ru-RU" sz="1400" i="1" dirty="0" smtClean="0"/>
            </a:br>
            <a:r>
              <a:rPr lang="ru-RU" sz="1400" i="1" dirty="0" smtClean="0"/>
              <a:t>(Иль это только снится мне?),</a:t>
            </a:r>
            <a:br>
              <a:rPr lang="ru-RU" sz="1400" i="1" dirty="0" smtClean="0"/>
            </a:br>
            <a:r>
              <a:rPr lang="ru-RU" sz="1400" i="1" dirty="0" smtClean="0"/>
              <a:t>Девичий стан, шелками схваченный,</a:t>
            </a:r>
            <a:br>
              <a:rPr lang="ru-RU" sz="1400" i="1" dirty="0" smtClean="0"/>
            </a:br>
            <a:r>
              <a:rPr lang="ru-RU" sz="1400" i="1" dirty="0" smtClean="0"/>
              <a:t>В туманном движется окне.</a:t>
            </a:r>
          </a:p>
          <a:p>
            <a:endParaRPr lang="ru-RU" sz="1400" i="1" dirty="0" smtClean="0"/>
          </a:p>
          <a:p>
            <a:endParaRPr lang="ru-RU" sz="1400" i="1" dirty="0" smtClean="0"/>
          </a:p>
          <a:p>
            <a:r>
              <a:rPr lang="ru-RU" sz="1400" i="1" dirty="0" smtClean="0"/>
              <a:t>И медленно, пройдя меж пьяными,</a:t>
            </a:r>
            <a:br>
              <a:rPr lang="ru-RU" sz="1400" i="1" dirty="0" smtClean="0"/>
            </a:br>
            <a:r>
              <a:rPr lang="ru-RU" sz="1400" i="1" dirty="0" smtClean="0"/>
              <a:t>Всегда без спутников, одна</a:t>
            </a:r>
            <a:br>
              <a:rPr lang="ru-RU" sz="1400" i="1" dirty="0" smtClean="0"/>
            </a:br>
            <a:r>
              <a:rPr lang="ru-RU" sz="1400" i="1" dirty="0" smtClean="0"/>
              <a:t>Дыша духами и туманами,</a:t>
            </a:r>
            <a:br>
              <a:rPr lang="ru-RU" sz="1400" i="1" dirty="0" smtClean="0"/>
            </a:br>
            <a:r>
              <a:rPr lang="ru-RU" sz="1400" i="1" dirty="0" smtClean="0"/>
              <a:t>Она садится у окна.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677887"/>
            <a:ext cx="547260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i="1" dirty="0" smtClean="0"/>
              <a:t>«</a:t>
            </a:r>
            <a:r>
              <a:rPr lang="ru-RU" sz="2400" b="1" i="1" dirty="0" smtClean="0"/>
              <a:t>Незнакомка» Александр Блок</a:t>
            </a:r>
            <a:endParaRPr lang="ru-RU" sz="1600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Downloads\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2664296" cy="331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31840" y="5135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/>
              <a:t>Блок Александр Александрович </a:t>
            </a:r>
            <a:r>
              <a:rPr lang="ru-RU" dirty="0" smtClean="0"/>
              <a:t>-русский поэт-символист. </a:t>
            </a:r>
            <a:endParaRPr lang="ru-RU" dirty="0"/>
          </a:p>
        </p:txBody>
      </p:sp>
      <p:pic>
        <p:nvPicPr>
          <p:cNvPr id="2053" name="Picture 5" descr="C:\Documents and Settings\user\Мои документы\Downloads\Alexandra_Bl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0991" y="2963835"/>
            <a:ext cx="1989510" cy="294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85423" y="5911604"/>
            <a:ext cx="2800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Александра Андреевна Блок — мать поэта. Варшава, 1880 год.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115987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Мать Блока — Александра Андреевна — дочь </a:t>
            </a:r>
            <a:r>
              <a:rPr lang="ru-RU" dirty="0" smtClean="0"/>
              <a:t>ректора Санкт-Петербургского </a:t>
            </a:r>
            <a:r>
              <a:rPr lang="ru-RU" dirty="0"/>
              <a:t>университета Андрея Бекетова. Вскоре после рождения Александра мать поэта ушла от мужа, варшавского юриста Александра Львовича </a:t>
            </a:r>
            <a:r>
              <a:rPr lang="ru-RU" dirty="0" smtClean="0"/>
              <a:t>Блока, </a:t>
            </a:r>
          </a:p>
          <a:p>
            <a:r>
              <a:rPr lang="ru-RU" dirty="0" smtClean="0"/>
              <a:t>и </a:t>
            </a:r>
            <a:r>
              <a:rPr lang="ru-RU" dirty="0"/>
              <a:t>в 1889 году </a:t>
            </a:r>
            <a:r>
              <a:rPr lang="ru-RU" dirty="0" smtClean="0"/>
              <a:t>вторично </a:t>
            </a:r>
            <a:r>
              <a:rPr lang="ru-RU" dirty="0"/>
              <a:t>вышла </a:t>
            </a:r>
            <a:endParaRPr lang="ru-RU" dirty="0" smtClean="0"/>
          </a:p>
          <a:p>
            <a:r>
              <a:rPr lang="ru-RU" dirty="0" smtClean="0"/>
              <a:t>замуж за гвардейского офицера, </a:t>
            </a:r>
          </a:p>
          <a:p>
            <a:r>
              <a:rPr lang="ru-RU" dirty="0" smtClean="0"/>
              <a:t>при </a:t>
            </a:r>
            <a:r>
              <a:rPr lang="ru-RU" dirty="0"/>
              <a:t>этом оставляя </a:t>
            </a:r>
            <a:r>
              <a:rPr lang="ru-RU" dirty="0" smtClean="0"/>
              <a:t>сыну</a:t>
            </a:r>
          </a:p>
          <a:p>
            <a:r>
              <a:rPr lang="ru-RU" dirty="0" smtClean="0"/>
              <a:t> </a:t>
            </a:r>
            <a:r>
              <a:rPr lang="ru-RU" dirty="0"/>
              <a:t>фамилию первого мужа.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0371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Девятилетний Блок поселился с матерью и отчимом в Гренадерских казармах, расположенных на окраине Петербурга, на берегу </a:t>
            </a:r>
            <a:r>
              <a:rPr lang="ru-RU" dirty="0" smtClean="0"/>
              <a:t>Большой </a:t>
            </a:r>
            <a:r>
              <a:rPr lang="ru-RU" dirty="0" err="1"/>
              <a:t>Невки</a:t>
            </a:r>
            <a:r>
              <a:rPr lang="ru-RU" dirty="0"/>
              <a:t>. В этот же год Александр Блок отдан в Введенскую гимназию. </a:t>
            </a:r>
          </a:p>
        </p:txBody>
      </p:sp>
      <p:pic>
        <p:nvPicPr>
          <p:cNvPr id="10241" name="Picture 1" descr="C:\Documents and Settings\user\Мои документы\Downloads\128px-Блок_Александр_автограф_1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630080"/>
            <a:ext cx="1800200" cy="7826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60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400" i="1" dirty="0" smtClean="0"/>
              <a:t>И веют древними поверьями</a:t>
            </a:r>
            <a:br>
              <a:rPr lang="ru-RU" sz="1400" i="1" dirty="0" smtClean="0"/>
            </a:br>
            <a:r>
              <a:rPr lang="ru-RU" sz="1400" i="1" dirty="0" smtClean="0"/>
              <a:t>Ее упругие шелка,</a:t>
            </a:r>
            <a:br>
              <a:rPr lang="ru-RU" sz="1400" i="1" dirty="0" smtClean="0"/>
            </a:br>
            <a:r>
              <a:rPr lang="ru-RU" sz="1400" i="1" dirty="0" smtClean="0"/>
              <a:t>И шляпа с траурными перьями,</a:t>
            </a:r>
            <a:br>
              <a:rPr lang="ru-RU" sz="1400" i="1" dirty="0" smtClean="0"/>
            </a:br>
            <a:r>
              <a:rPr lang="ru-RU" sz="1400" i="1" dirty="0" smtClean="0"/>
              <a:t>И в кольцах узкая рука.</a:t>
            </a:r>
          </a:p>
          <a:p>
            <a:endParaRPr lang="ru-RU" sz="1400" i="1" dirty="0" smtClean="0"/>
          </a:p>
          <a:p>
            <a:pPr marL="114300" indent="0">
              <a:buNone/>
            </a:pPr>
            <a:r>
              <a:rPr lang="ru-RU" sz="1400" i="1" dirty="0" smtClean="0"/>
              <a:t>И странной близостью закованный,</a:t>
            </a:r>
            <a:br>
              <a:rPr lang="ru-RU" sz="1400" i="1" dirty="0" smtClean="0"/>
            </a:br>
            <a:r>
              <a:rPr lang="ru-RU" sz="1400" i="1" dirty="0" smtClean="0"/>
              <a:t>Смотрю за темную вуаль,</a:t>
            </a:r>
            <a:br>
              <a:rPr lang="ru-RU" sz="1400" i="1" dirty="0" smtClean="0"/>
            </a:br>
            <a:r>
              <a:rPr lang="ru-RU" sz="1400" i="1" dirty="0" smtClean="0"/>
              <a:t>И вижу берег очарованный</a:t>
            </a:r>
            <a:br>
              <a:rPr lang="ru-RU" sz="1400" i="1" dirty="0" smtClean="0"/>
            </a:br>
            <a:r>
              <a:rPr lang="ru-RU" sz="1400" i="1" dirty="0" smtClean="0"/>
              <a:t>И очарованную даль.</a:t>
            </a:r>
          </a:p>
          <a:p>
            <a:endParaRPr lang="ru-RU" sz="1400" i="1" dirty="0" smtClean="0"/>
          </a:p>
          <a:p>
            <a:pPr marL="114300" indent="0">
              <a:buNone/>
            </a:pPr>
            <a:r>
              <a:rPr lang="ru-RU" sz="1400" i="1" dirty="0" smtClean="0"/>
              <a:t>Глухие тайны мне поручены,</a:t>
            </a:r>
            <a:br>
              <a:rPr lang="ru-RU" sz="1400" i="1" dirty="0" smtClean="0"/>
            </a:br>
            <a:r>
              <a:rPr lang="ru-RU" sz="1400" i="1" dirty="0" smtClean="0"/>
              <a:t>Мне чье-то солнце вручено,</a:t>
            </a:r>
            <a:br>
              <a:rPr lang="ru-RU" sz="1400" i="1" dirty="0" smtClean="0"/>
            </a:br>
            <a:r>
              <a:rPr lang="ru-RU" sz="1400" i="1" dirty="0" smtClean="0"/>
              <a:t>И все души моей излучины</a:t>
            </a:r>
            <a:br>
              <a:rPr lang="ru-RU" sz="1400" i="1" dirty="0" smtClean="0"/>
            </a:br>
            <a:r>
              <a:rPr lang="ru-RU" sz="1400" i="1" dirty="0" smtClean="0"/>
              <a:t>Пронзило терпкое вино.</a:t>
            </a:r>
          </a:p>
          <a:p>
            <a:endParaRPr lang="ru-RU" sz="1400" i="1" dirty="0" smtClean="0"/>
          </a:p>
          <a:p>
            <a:pPr marL="114300" indent="0">
              <a:buNone/>
            </a:pPr>
            <a:r>
              <a:rPr lang="ru-RU" sz="1400" i="1" dirty="0" smtClean="0"/>
              <a:t>И перья страуса склоненные</a:t>
            </a:r>
            <a:br>
              <a:rPr lang="ru-RU" sz="1400" i="1" dirty="0" smtClean="0"/>
            </a:br>
            <a:r>
              <a:rPr lang="ru-RU" sz="1400" i="1" dirty="0" smtClean="0"/>
              <a:t>В моем качаются мозгу,</a:t>
            </a:r>
            <a:br>
              <a:rPr lang="ru-RU" sz="1400" i="1" dirty="0" smtClean="0"/>
            </a:br>
            <a:r>
              <a:rPr lang="ru-RU" sz="1400" i="1" dirty="0" smtClean="0"/>
              <a:t>И очи синие бездонные</a:t>
            </a:r>
            <a:br>
              <a:rPr lang="ru-RU" sz="1400" i="1" dirty="0" smtClean="0"/>
            </a:br>
            <a:r>
              <a:rPr lang="ru-RU" sz="1400" i="1" dirty="0" smtClean="0"/>
              <a:t>Цветут на дальнем берегу.</a:t>
            </a:r>
          </a:p>
          <a:p>
            <a:endParaRPr lang="ru-RU" sz="1400" i="1" dirty="0" smtClean="0"/>
          </a:p>
          <a:p>
            <a:pPr marL="114300" indent="0">
              <a:buNone/>
            </a:pPr>
            <a:r>
              <a:rPr lang="ru-RU" sz="1400" i="1" dirty="0" smtClean="0"/>
              <a:t>В моей душе лежит сокровище,</a:t>
            </a:r>
            <a:br>
              <a:rPr lang="ru-RU" sz="1400" i="1" dirty="0" smtClean="0"/>
            </a:br>
            <a:r>
              <a:rPr lang="ru-RU" sz="1400" i="1" dirty="0" smtClean="0"/>
              <a:t>И ключ поручен только мне!</a:t>
            </a:r>
            <a:br>
              <a:rPr lang="ru-RU" sz="1400" i="1" dirty="0" smtClean="0"/>
            </a:br>
            <a:r>
              <a:rPr lang="ru-RU" sz="1400" i="1" dirty="0" smtClean="0"/>
              <a:t>Ты право, пьяное чудовище!</a:t>
            </a:r>
            <a:br>
              <a:rPr lang="ru-RU" sz="1400" i="1" dirty="0" smtClean="0"/>
            </a:br>
            <a:r>
              <a:rPr lang="ru-RU" sz="1400" i="1" dirty="0" smtClean="0"/>
              <a:t>Я знаю: истина в вине.</a:t>
            </a:r>
          </a:p>
        </p:txBody>
      </p:sp>
      <p:pic>
        <p:nvPicPr>
          <p:cNvPr id="32770" name="Picture 2" descr="C:\Documents and Settings\user\Мои документы\Downloads\22706640_131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36576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Downloads\132513990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29581"/>
            <a:ext cx="3779912" cy="261788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Стихотворение </a:t>
            </a:r>
            <a:r>
              <a:rPr lang="ru-RU" b="1" dirty="0" smtClean="0"/>
              <a:t>«Ночь, улица, фонарь, аптека…» </a:t>
            </a:r>
            <a:r>
              <a:rPr lang="ru-RU" dirty="0" smtClean="0"/>
              <a:t>созданное Александром Блоком </a:t>
            </a:r>
            <a:r>
              <a:rPr lang="ru-RU" b="1" dirty="0" smtClean="0"/>
              <a:t>в 1912 </a:t>
            </a:r>
            <a:r>
              <a:rPr lang="ru-RU" dirty="0" smtClean="0"/>
              <a:t>году, является переломным в творчестве поэта. Восемь коротких строф не только принесли их автору мировую известность, но и изменили его жизненные взгляды. </a:t>
            </a:r>
          </a:p>
          <a:p>
            <a:r>
              <a:rPr lang="ru-RU" dirty="0" smtClean="0"/>
              <a:t>Данное произведение ознаменовало новый этапа творчества Александр Блока, в котором </a:t>
            </a:r>
            <a:r>
              <a:rPr lang="ru-RU" dirty="0"/>
              <a:t>он практически полностью отрекся от так обожаемого им символизма, впервые в жизни задумавшись над </a:t>
            </a:r>
            <a:r>
              <a:rPr lang="ru-RU" dirty="0" smtClean="0"/>
              <a:t>более прозаическими и банальными вещами.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5472608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/>
              <a:t>Александр </a:t>
            </a:r>
            <a:r>
              <a:rPr lang="ru-RU" b="1" i="1" dirty="0" smtClean="0"/>
              <a:t>Блок</a:t>
            </a:r>
          </a:p>
          <a:p>
            <a:pPr>
              <a:buNone/>
            </a:pPr>
            <a:r>
              <a:rPr lang="ru-RU" b="1" i="1" dirty="0" smtClean="0"/>
              <a:t>«Ночь, улица, фонарь, аптека…» </a:t>
            </a:r>
          </a:p>
          <a:p>
            <a:pPr>
              <a:buNone/>
            </a:pPr>
            <a:endParaRPr lang="ru-RU" b="1" i="1" dirty="0" smtClean="0"/>
          </a:p>
          <a:p>
            <a:pPr indent="0">
              <a:buNone/>
            </a:pPr>
            <a:r>
              <a:rPr lang="ru-RU" i="1" dirty="0" smtClean="0"/>
              <a:t>Ночь, улица, фонарь, аптека,</a:t>
            </a:r>
            <a:br>
              <a:rPr lang="ru-RU" i="1" dirty="0" smtClean="0"/>
            </a:br>
            <a:r>
              <a:rPr lang="ru-RU" i="1" dirty="0" smtClean="0"/>
              <a:t>Бессмысленный и тусклый свет.</a:t>
            </a:r>
            <a:br>
              <a:rPr lang="ru-RU" i="1" dirty="0" smtClean="0"/>
            </a:br>
            <a:r>
              <a:rPr lang="ru-RU" i="1" dirty="0" smtClean="0"/>
              <a:t>Живи еще хоть четверть века</a:t>
            </a:r>
          </a:p>
          <a:p>
            <a:pPr indent="0">
              <a:buNone/>
            </a:pPr>
            <a:r>
              <a:rPr lang="ru-RU" i="1" dirty="0" smtClean="0"/>
              <a:t>Все будет так. Исхода нет.</a:t>
            </a:r>
          </a:p>
          <a:p>
            <a:pPr indent="0">
              <a:buNone/>
            </a:pPr>
            <a:r>
              <a:rPr lang="ru-RU" i="1" dirty="0" smtClean="0"/>
              <a:t>    </a:t>
            </a:r>
          </a:p>
          <a:p>
            <a:pPr indent="0">
              <a:buNone/>
            </a:pPr>
            <a:r>
              <a:rPr lang="ru-RU" i="1" dirty="0" smtClean="0"/>
              <a:t>Умрешь — начнешь опять сначала</a:t>
            </a:r>
            <a:br>
              <a:rPr lang="ru-RU" i="1" dirty="0" smtClean="0"/>
            </a:br>
            <a:r>
              <a:rPr lang="ru-RU" i="1" dirty="0" smtClean="0"/>
              <a:t>И повторится все, как встарь:</a:t>
            </a:r>
            <a:br>
              <a:rPr lang="ru-RU" i="1" dirty="0" smtClean="0"/>
            </a:br>
            <a:r>
              <a:rPr lang="ru-RU" i="1" dirty="0" smtClean="0"/>
              <a:t>Ночь, ледяная рябь канала,</a:t>
            </a:r>
            <a:br>
              <a:rPr lang="ru-RU" i="1" dirty="0" smtClean="0"/>
            </a:br>
            <a:r>
              <a:rPr lang="ru-RU" i="1" dirty="0" smtClean="0"/>
              <a:t>Аптека, улица, фонарь.</a:t>
            </a:r>
          </a:p>
          <a:p>
            <a:endParaRPr lang="ru-RU" dirty="0"/>
          </a:p>
        </p:txBody>
      </p:sp>
      <p:pic>
        <p:nvPicPr>
          <p:cNvPr id="34818" name="Picture 2" descr="C:\Documents and Settings\user\Мои документы\Downloads\post-13325-1287344844,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3629087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Революционные годы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Февральскую и Октябрьскую революции Блок встретил со смешанными чувствами. Он отказался от эмиграции, считая, что должен быть с Россией в трудное время. </a:t>
            </a:r>
          </a:p>
          <a:p>
            <a:r>
              <a:rPr lang="ru-RU" dirty="0" smtClean="0"/>
              <a:t>В начале мая 1917 года был принят на работу в«Чрезвычайную следственную комиссию для расследования противозаконных по должности действий бывших министров, </a:t>
            </a:r>
            <a:r>
              <a:rPr lang="ru-RU" dirty="0" err="1" smtClean="0"/>
              <a:t>главноуправляющих</a:t>
            </a:r>
            <a:r>
              <a:rPr lang="ru-RU" dirty="0" smtClean="0"/>
              <a:t> и прочих высших должностных лиц как гражданских, так и военных и морских ведомств» в должности редактора.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4392488" cy="5544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Октябрьскую революцию Блок пытался осмыслить не только в публицистике, но и, что особенно показательно, в своей не похожей на всё предыдущее творчество поэме «Двенадцать» (1918). Это яркое и в целом недопонятое произведение стоит совершенно особняком в русской литературе Серебряного века и вызывало споры (как слева, так и справа) в течение всего XX века.</a:t>
            </a:r>
            <a:endParaRPr lang="ru-RU" dirty="0"/>
          </a:p>
        </p:txBody>
      </p:sp>
      <p:pic>
        <p:nvPicPr>
          <p:cNvPr id="37890" name="Picture 2" descr="C:\Documents and Settings\user\Мои документы\Downloads\0011-009-Tvorch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36712"/>
            <a:ext cx="3517771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976664"/>
          </a:xfrm>
        </p:spPr>
        <p:txBody>
          <a:bodyPr>
            <a:normAutofit/>
          </a:bodyPr>
          <a:lstStyle/>
          <a:p>
            <a:r>
              <a:rPr lang="ru-RU" dirty="0" smtClean="0"/>
              <a:t>В феврале 1919 года Блок был арестован Петроградской Чрезвычайной Комиссией. Его подозревали в участии в антисоветском заговоре. </a:t>
            </a:r>
          </a:p>
          <a:p>
            <a:r>
              <a:rPr lang="ru-RU" dirty="0" smtClean="0"/>
              <a:t>Через день, после двух долгих допросов Блока всё же освободили, так как за него вступился Луначарский.</a:t>
            </a:r>
            <a:r>
              <a:rPr lang="ru-RU" baseline="30000" dirty="0" smtClean="0"/>
              <a:t> </a:t>
            </a:r>
            <a:r>
              <a:rPr lang="ru-RU" dirty="0" smtClean="0"/>
              <a:t> Однако даже эти полтора дня тюрьмы надломили его. В 1920 году Блок записал в дневнике:</a:t>
            </a:r>
          </a:p>
          <a:p>
            <a:endParaRPr lang="ru-RU" dirty="0" smtClean="0"/>
          </a:p>
          <a:p>
            <a:pPr lvl="1"/>
            <a:r>
              <a:rPr lang="ru-RU" dirty="0" smtClean="0"/>
              <a:t>    …под игом насилия человеческая совесть умолкает; тогда человек замыкается в старом; чем наглей насилие, тем прочнее замыкается человек в старом. Так случилось с Европой под игом войны, с Россией — ныне.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Documents and Settings\user\Мои документы\Downloads\img_4128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54833"/>
            <a:ext cx="2232248" cy="246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январе 1921 года Блок по случаю 84-й годовщины смерти Пушкина выступил в Доме литераторов со своей знаменитой речью «О назначении поэта».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Эта речь была последним воплем отчаяния.</a:t>
            </a:r>
          </a:p>
          <a:p>
            <a:pPr marL="0" indent="0">
              <a:buNone/>
            </a:pPr>
            <a:r>
              <a:rPr lang="ru-RU" dirty="0" smtClean="0"/>
              <a:t>Процитировав знаменитую строку Пушкина: </a:t>
            </a:r>
            <a:r>
              <a:rPr lang="ru-RU" i="1" dirty="0" smtClean="0"/>
              <a:t>«На свете счастья нет, но есть покой и воля…»</a:t>
            </a:r>
            <a:r>
              <a:rPr lang="ru-RU" dirty="0" smtClean="0"/>
              <a:t> — Блок повернулся к сидевшему тут же на сцене обескураженному советскому бюрократу и отчеканил:</a:t>
            </a:r>
          </a:p>
          <a:p>
            <a:pPr marL="0" indent="0">
              <a:buNone/>
            </a:pPr>
            <a:endParaRPr lang="ru-RU" dirty="0" smtClean="0"/>
          </a:p>
          <a:p>
            <a:pPr indent="-342900"/>
            <a:r>
              <a:rPr lang="ru-RU" dirty="0" smtClean="0"/>
              <a:t>…покой и волю тоже отнимают. Не внешний покой, а творческий. Не ребяческую волю, не свободу либеральничать, а творческую волю — тайную свободу. И поэт умирает, потому что дышать ему уже нечем: жизнь для него потеряла смысл.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29523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Оказавшись в тяжёлом материальном положении, он серьёзно болел и 7 августа 1921 года умер в своей последней петроградской квартире от воспаления сердечных клапанов. За несколько дней до смерти по Петербургу прошёл слух, будто поэт сошёл с ума. </a:t>
            </a:r>
          </a:p>
          <a:p>
            <a:r>
              <a:rPr lang="ru-RU" dirty="0" smtClean="0"/>
              <a:t>Действительно, накануне смерти Блок долго бредил, одержимый единственной мыслью: все ли экземпляры «Двенадцати» уничтожены. Однако поэт умер в полном сознании, что опровергает слухи о его помешательстве. </a:t>
            </a:r>
          </a:p>
          <a:p>
            <a:r>
              <a:rPr lang="ru-RU" dirty="0" smtClean="0"/>
              <a:t>Перед смертью, после получения отрицательного ответа на запрос о выезде на лечение за границу (от 12 июля), поэт сознательно уничтожил свои записи, отказывался от приёма пищи и лекарств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32651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Поэт был похоронен на Смоленском православном кладбище Петрограда.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306009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1944 году прах Блока был перезахоронен на Литераторских мостках на </a:t>
            </a:r>
            <a:r>
              <a:rPr lang="ru-RU" dirty="0" err="1" smtClean="0"/>
              <a:t>Волковском</a:t>
            </a:r>
            <a:r>
              <a:rPr lang="ru-RU" dirty="0" smtClean="0"/>
              <a:t> кладбище</a:t>
            </a:r>
            <a:endParaRPr lang="ru-RU" dirty="0"/>
          </a:p>
        </p:txBody>
      </p:sp>
      <p:pic>
        <p:nvPicPr>
          <p:cNvPr id="38914" name="Picture 2" descr="C:\Documents and Settings\user\Мои документы\Downloads\42285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9339"/>
            <a:ext cx="3168352" cy="253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C:\Documents and Settings\user\Мои документы\Downloads\0010-008-Poet-byl-pokhoronen-na-Smolenskom-kladbisch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365103"/>
            <a:ext cx="2232248" cy="225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Библиографический список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1127367" cy="1826334"/>
          </a:xfrm>
        </p:spPr>
      </p:pic>
      <p:sp>
        <p:nvSpPr>
          <p:cNvPr id="6" name="TextBox 5"/>
          <p:cNvSpPr txBox="1"/>
          <p:nvPr/>
        </p:nvSpPr>
        <p:spPr>
          <a:xfrm>
            <a:off x="1691680" y="1916832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Бекетова, М.А. Воспоминания </a:t>
            </a:r>
            <a:r>
              <a:rPr lang="ru-RU" sz="1200" dirty="0"/>
              <a:t>об Александре </a:t>
            </a:r>
            <a:r>
              <a:rPr lang="ru-RU" sz="1200" dirty="0" smtClean="0"/>
              <a:t>Блоке: </a:t>
            </a:r>
            <a:r>
              <a:rPr lang="en-US" sz="1200" dirty="0" smtClean="0"/>
              <a:t>[</a:t>
            </a:r>
            <a:r>
              <a:rPr lang="ru-RU" sz="1200" dirty="0" smtClean="0"/>
              <a:t>Электронный ресурс</a:t>
            </a:r>
            <a:r>
              <a:rPr lang="en-US" sz="1200" dirty="0" smtClean="0"/>
              <a:t>]</a:t>
            </a:r>
            <a:r>
              <a:rPr lang="ru-RU" sz="1200" dirty="0" smtClean="0"/>
              <a:t>. – Режим доступа: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www.livelib.ru/book/1000209114-m-a-beketova-vospominaniya-ob-aleksandre-bloke-mariya-beketova</a:t>
            </a:r>
            <a:r>
              <a:rPr lang="ru-RU" sz="1200" dirty="0" smtClean="0"/>
              <a:t> </a:t>
            </a:r>
          </a:p>
          <a:p>
            <a:r>
              <a:rPr lang="ru-RU" sz="1200" b="1" dirty="0"/>
              <a:t>Автор воспоминаний - М. А. Бекетова (1862 - 1938), тетка Александра Блока со стороны матери, первый биограф поэта. </a:t>
            </a:r>
            <a:endParaRPr lang="ru-RU" sz="1200" b="1" dirty="0" smtClean="0"/>
          </a:p>
          <a:p>
            <a:r>
              <a:rPr lang="ru-RU" sz="1200" b="1" dirty="0" smtClean="0"/>
              <a:t>В </a:t>
            </a:r>
            <a:r>
              <a:rPr lang="ru-RU" sz="1200" b="1" dirty="0"/>
              <a:t>настоящее издание входят ее мемуарные книги, фрагменты дневника, статьи, посвященные А. А. Блоку. Воспоминания М. А. Бекетовой сочетают вдумчивость исследователя и непосредственность очевидца, рисуя живой облик великого русского поэта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1219200" cy="1877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3994677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Орлов, В.Н. </a:t>
            </a:r>
            <a:r>
              <a:rPr lang="ru-RU" sz="1200" dirty="0" err="1" smtClean="0"/>
              <a:t>Гамаюн</a:t>
            </a:r>
            <a:r>
              <a:rPr lang="ru-RU" sz="1200" dirty="0"/>
              <a:t>: Жизнь Александра </a:t>
            </a:r>
            <a:r>
              <a:rPr lang="ru-RU" sz="1200" dirty="0" smtClean="0"/>
              <a:t>Блока : </a:t>
            </a:r>
            <a:r>
              <a:rPr lang="en-US" sz="1200" dirty="0" smtClean="0"/>
              <a:t>[</a:t>
            </a:r>
            <a:r>
              <a:rPr lang="ru-RU" sz="1200" dirty="0" smtClean="0"/>
              <a:t>Электронный ресурс</a:t>
            </a:r>
            <a:r>
              <a:rPr lang="en-US" sz="1200" dirty="0" smtClean="0"/>
              <a:t>]</a:t>
            </a:r>
            <a:r>
              <a:rPr lang="ru-RU" sz="1200" dirty="0" smtClean="0"/>
              <a:t>. </a:t>
            </a:r>
            <a:r>
              <a:rPr lang="ru-RU" sz="1200" dirty="0" smtClean="0">
                <a:hlinkClick r:id="rId5"/>
              </a:rPr>
              <a:t>–</a:t>
            </a:r>
            <a:r>
              <a:rPr lang="ru-RU" sz="1200" dirty="0" smtClean="0"/>
              <a:t> Режим доступа: </a:t>
            </a:r>
            <a:r>
              <a:rPr lang="en-US" sz="1200" dirty="0" smtClean="0">
                <a:hlinkClick r:id="rId5"/>
              </a:rPr>
              <a:t>https</a:t>
            </a:r>
            <a:r>
              <a:rPr lang="en-US" sz="1200" dirty="0">
                <a:hlinkClick r:id="rId5"/>
              </a:rPr>
              <a:t>://</a:t>
            </a:r>
            <a:r>
              <a:rPr lang="en-US" sz="1200" dirty="0" smtClean="0">
                <a:hlinkClick r:id="rId5"/>
              </a:rPr>
              <a:t>www.livelib.ru/book/1000545130-gamayun-zhizn-aleksandra-bloka-v-n-orlov</a:t>
            </a:r>
            <a:r>
              <a:rPr lang="ru-RU" sz="1200" dirty="0" smtClean="0"/>
              <a:t> </a:t>
            </a:r>
            <a:endParaRPr lang="ru-RU" sz="1200" dirty="0"/>
          </a:p>
          <a:p>
            <a:r>
              <a:rPr lang="ru-RU" sz="1200" b="1" dirty="0"/>
              <a:t>Книга о жизни великого русского поэта. Она знакомит с личностью Александра Блока - человека и художника, с окружающими его людьми, дает разностороннее и яркое представление о литературной жизни первых двух десятилетий XX века, вводит в атмосферу напряженного и трудного времени, с которым неразрывно связаны судьба и творчество поэта</a:t>
            </a:r>
          </a:p>
        </p:txBody>
      </p:sp>
    </p:spTree>
    <p:extLst>
      <p:ext uri="{BB962C8B-B14F-4D97-AF65-F5344CB8AC3E}">
        <p14:creationId xmlns:p14="http://schemas.microsoft.com/office/powerpoint/2010/main" val="3733330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2" y="1628800"/>
            <a:ext cx="1422020" cy="2332112"/>
          </a:xfrm>
        </p:spPr>
      </p:pic>
      <p:sp>
        <p:nvSpPr>
          <p:cNvPr id="5" name="TextBox 4"/>
          <p:cNvSpPr txBox="1"/>
          <p:nvPr/>
        </p:nvSpPr>
        <p:spPr>
          <a:xfrm>
            <a:off x="1835696" y="1628800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Чуковский, К.И. Александр </a:t>
            </a:r>
            <a:r>
              <a:rPr lang="ru-RU" sz="1200" dirty="0"/>
              <a:t>Блок как человек и </a:t>
            </a:r>
            <a:r>
              <a:rPr lang="ru-RU" sz="1200" dirty="0" smtClean="0"/>
              <a:t>поэт </a:t>
            </a:r>
            <a:r>
              <a:rPr lang="en-US" sz="1200" dirty="0" smtClean="0"/>
              <a:t>[</a:t>
            </a:r>
            <a:r>
              <a:rPr lang="ru-RU" sz="1200" dirty="0" smtClean="0"/>
              <a:t>Электронный ресурс</a:t>
            </a:r>
            <a:r>
              <a:rPr lang="en-US" sz="1200" dirty="0" smtClean="0"/>
              <a:t>]</a:t>
            </a:r>
            <a:r>
              <a:rPr lang="ru-RU" sz="1200" dirty="0" smtClean="0"/>
              <a:t>. – Режим доступа: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www.livelib.ru/book/1000582182-aleksandr-blok-kak-chelovek-i-poet-kornej-chukovskij</a:t>
            </a:r>
            <a:r>
              <a:rPr lang="ru-RU" sz="1200" dirty="0" smtClean="0"/>
              <a:t>  </a:t>
            </a:r>
            <a:endParaRPr lang="ru-RU" sz="1200" dirty="0"/>
          </a:p>
          <a:p>
            <a:r>
              <a:rPr lang="ru-RU" sz="1200" b="1" dirty="0"/>
              <a:t>Книга "Александр Блок как человек и поэт" не случайно имеет подзаголовок: "Введение в поэзию Блока", который как нельзя лучше раскрывает ее главное предназначение - пролагать читателям путь к творчеству одного из самых закрытых поэтов начала XX века, объясняя совершенно особый склад мироощущения Блока, определявший не только творчество, но и поступки, оценки и человеческие взаимоотношения. Чуковский первый отметил контраст между внешним благополучием жизни Блока и трагическими темами его поэзии, написал о дисгармоничности его мироощущения, обратил внимание на изменившееся в последние годы отношение Блока к революции.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17132"/>
            <a:ext cx="1440160" cy="2396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8272" y="4722879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Турков, А. Александр Блок: мемуары </a:t>
            </a:r>
            <a:r>
              <a:rPr lang="en-US" sz="1200" dirty="0"/>
              <a:t>[</a:t>
            </a:r>
            <a:r>
              <a:rPr lang="ru-RU" sz="1200" dirty="0"/>
              <a:t>Электронный ресурс</a:t>
            </a:r>
            <a:r>
              <a:rPr lang="en-US" sz="1200" dirty="0"/>
              <a:t>]</a:t>
            </a:r>
            <a:r>
              <a:rPr lang="ru-RU" sz="1200" dirty="0"/>
              <a:t>. – Режим </a:t>
            </a:r>
            <a:r>
              <a:rPr lang="ru-RU" sz="1200" dirty="0" smtClean="0"/>
              <a:t>доступа:</a:t>
            </a:r>
            <a:r>
              <a:rPr lang="en-US" sz="1200" dirty="0"/>
              <a:t>https://</a:t>
            </a:r>
            <a:r>
              <a:rPr lang="en-US" sz="1200" dirty="0" smtClean="0"/>
              <a:t>www.livelib.ru/book/1000274865-aleksandr-blok-andrej-turkov</a:t>
            </a:r>
            <a:r>
              <a:rPr lang="ru-RU" sz="1200" dirty="0" smtClean="0"/>
              <a:t>   </a:t>
            </a:r>
            <a:r>
              <a:rPr lang="ru-RU" sz="1200" b="1" dirty="0" smtClean="0"/>
              <a:t>"</a:t>
            </a:r>
            <a:r>
              <a:rPr lang="ru-RU" sz="1200" b="1" dirty="0"/>
              <a:t>Человек бесстрашной искренности", "трагический тенор эпохи", "совесть русской поэзии", - ни современники, ни потомки не скупились на самые восторженные слова о личности и творчестве Александра Блока. В книге возникают сложные и драматические перипетии жизни великого поэта, "подземный рост" его души, страстные увлечения, прозрения и заблуждения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48680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cap="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Биб</a:t>
            </a:r>
            <a:r>
              <a:rPr lang="ru-RU" sz="3500" cap="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лиографиче</a:t>
            </a:r>
            <a:r>
              <a:rPr lang="ru-RU" sz="3500" cap="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ский </a:t>
            </a:r>
            <a:r>
              <a:rPr lang="ru-RU" sz="3500" cap="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val="35112102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user\Мои документы\Downloads\photo_9-9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09569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19872" y="579161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Введенская гимназия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908720"/>
            <a:ext cx="432048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Первые стихи Блок написал в пять лет. В 10 лет Александр Блок написал два номера журнала </a:t>
            </a:r>
            <a:r>
              <a:rPr lang="ru-RU" b="1" u="sng" dirty="0" smtClean="0"/>
              <a:t>«Корабль». </a:t>
            </a:r>
            <a:r>
              <a:rPr lang="ru-RU" dirty="0" smtClean="0"/>
              <a:t>С 1894 по 1897 год он вместе с братьями писал рукописный журнал </a:t>
            </a:r>
            <a:r>
              <a:rPr lang="ru-RU" b="1" u="sng" dirty="0" smtClean="0"/>
              <a:t>«Вестник». </a:t>
            </a:r>
            <a:r>
              <a:rPr lang="ru-RU" dirty="0" smtClean="0"/>
              <a:t>С детства Александр Блок каждое лето проводил в подмосковном имении деда Шахматово. </a:t>
            </a:r>
          </a:p>
          <a:p>
            <a:pPr marL="114300" indent="0">
              <a:buNone/>
            </a:pPr>
            <a:endParaRPr lang="ru-RU" dirty="0" smtClean="0"/>
          </a:p>
          <a:p>
            <a:r>
              <a:rPr lang="ru-RU" dirty="0" smtClean="0"/>
              <a:t>В 16 лет Блок увлёкся театром. В Петербурге Александр Блок записался в театральный кружок. Однако после первого успеха ролей в театре ему больше не давали.</a:t>
            </a:r>
            <a:endParaRPr lang="ru-RU" dirty="0"/>
          </a:p>
        </p:txBody>
      </p:sp>
      <p:pic>
        <p:nvPicPr>
          <p:cNvPr id="4097" name="Picture 1" descr="C:\Documents and Settings\user\Мои документы\Downloads\BLOK_Aleksandr_Aleksandrovich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019486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340768"/>
            <a:ext cx="4258816" cy="43738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 В 1897 году, очутившись с матерью за границей, в немецком курортном городке Бад-Наугейме, Блок пережил первую сильную юношескую влюблённость в Ксению Садовскую. Она оставила глубокий след в его творчестве. </a:t>
            </a:r>
            <a:endParaRPr lang="ru-RU" dirty="0"/>
          </a:p>
        </p:txBody>
      </p:sp>
      <p:pic>
        <p:nvPicPr>
          <p:cNvPr id="7169" name="Picture 1" descr="C:\Documents and Settings\user\Мои документы\Downloads\183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600400" cy="458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7468" y="1620188"/>
            <a:ext cx="4536504" cy="49051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       </a:t>
            </a:r>
            <a:r>
              <a:rPr lang="ru-RU" b="1" dirty="0" smtClean="0"/>
              <a:t>        К. М. 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pPr marL="114300" indent="0">
              <a:buNone/>
            </a:pPr>
            <a: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  <a:t>Луна проснулась. Город шумный</a:t>
            </a:r>
            <a:b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  <a:t>Гремит вдали и льет огни,</a:t>
            </a:r>
            <a:b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  <a:t>Здесь все так тихо, там безумно,</a:t>
            </a:r>
            <a:b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  <a:t>Там все звенит,- а мы одни...</a:t>
            </a:r>
            <a:b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  <a:t>Но если б пламень этой встречи</a:t>
            </a:r>
            <a:b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  <a:t>Был пламень вечный и святой,</a:t>
            </a:r>
            <a:b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  <a:t>Не так лились бы наши речи,</a:t>
            </a:r>
            <a:b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  <a:t>Не так звучал бы голос твой!..</a:t>
            </a:r>
            <a:b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  <a:t>Ужель живут еще страданья,</a:t>
            </a:r>
            <a:b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  <a:t>И счастье может унести?</a:t>
            </a:r>
            <a:b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  <a:t>В час равнодушного свиданья</a:t>
            </a:r>
            <a:b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  <a:t>Мы вспомним грустное прости... </a:t>
            </a:r>
            <a:br>
              <a:rPr lang="ru-RU" b="1" i="1" spc="1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b="1" i="1" spc="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114300" indent="0">
              <a:buNone/>
            </a:pPr>
            <a:endParaRPr lang="ru-RU" b="1" i="1" spc="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114300" indent="0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14 декабря 1898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746305" cy="534900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836" y="332656"/>
            <a:ext cx="8280920" cy="2448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В 1898 году окончил гимназию, поступил на юридический факультет Петербургского университета. Через три года перевелся на славяно-русское отделение историко-филологического факультета, которое окончил в 1906 году. В университете Блок знакомится с Сергеем Городецким и с Алексеем Ремизовым.</a:t>
            </a:r>
            <a:endParaRPr lang="ru-RU" dirty="0"/>
          </a:p>
        </p:txBody>
      </p:sp>
      <p:pic>
        <p:nvPicPr>
          <p:cNvPr id="5122" name="Picture 2" descr="C:\Documents and Settings\user\Мои документы\Downloads\Городецкий_Серг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2088232" cy="274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5123" name="Picture 3" descr="C:\Documents and Settings\user\Мои документы\Downloads\Remiz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982" y="3058417"/>
            <a:ext cx="2042694" cy="278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582419" y="5874095"/>
            <a:ext cx="3561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Алексе́й Миха́йлович </a:t>
            </a:r>
            <a:r>
              <a:rPr lang="vi-VN" b="1" dirty="0" smtClean="0"/>
              <a:t>Ре́мизов</a:t>
            </a:r>
            <a:r>
              <a:rPr lang="ru-RU" b="1" dirty="0" smtClean="0"/>
              <a:t> – русский писатель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765438"/>
            <a:ext cx="3715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Серге́й Митрофа́нович Городе́цкий</a:t>
            </a:r>
            <a:r>
              <a:rPr lang="vi-VN" dirty="0"/>
              <a:t> </a:t>
            </a:r>
            <a:r>
              <a:rPr lang="ru-RU" dirty="0" smtClean="0"/>
              <a:t>- русский и советский поэт</a:t>
            </a:r>
            <a:endParaRPr lang="ru-RU" dirty="0"/>
          </a:p>
        </p:txBody>
      </p:sp>
      <p:pic>
        <p:nvPicPr>
          <p:cNvPr id="5124" name="Picture 4" descr="C:\Documents and Settings\user\Мои документы\Downloads\10f2y2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2839" y="3028231"/>
            <a:ext cx="2021210" cy="284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6933456" cy="29489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 1903 году Блок женился на Любови Менделеевой, дочери Д. И. Менделеева, героине его первой книги стихов «Стихи о Прекрасной Даме». </a:t>
            </a:r>
            <a:endParaRPr lang="ru-RU" sz="2000" dirty="0"/>
          </a:p>
        </p:txBody>
      </p:sp>
      <p:pic>
        <p:nvPicPr>
          <p:cNvPr id="1026" name="Picture 2" descr="C:\Documents and Settings\user\Мои документы\Downloads\Block_Lubov_Dmitrievn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33940"/>
            <a:ext cx="3425811" cy="495910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355976" y="1225689"/>
            <a:ext cx="4572000" cy="53553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i="1" dirty="0" smtClean="0">
                <a:latin typeface="Arial Narrow" pitchFamily="34" charset="0"/>
              </a:rPr>
              <a:t>Прозрачные, неведомые тени </a:t>
            </a:r>
          </a:p>
          <a:p>
            <a:r>
              <a:rPr lang="ru-RU" i="1" dirty="0" smtClean="0">
                <a:latin typeface="Arial Narrow" pitchFamily="34" charset="0"/>
              </a:rPr>
              <a:t>К Тебе плывут, и с ними Ты плывешь, </a:t>
            </a:r>
          </a:p>
          <a:p>
            <a:r>
              <a:rPr lang="ru-RU" i="1" dirty="0" smtClean="0">
                <a:latin typeface="Arial Narrow" pitchFamily="34" charset="0"/>
              </a:rPr>
              <a:t>В объятия лазурных сновидений, Невнятных нам, - Себя Ты отдаешь.</a:t>
            </a:r>
          </a:p>
          <a:p>
            <a:r>
              <a:rPr lang="ru-RU" i="1" dirty="0" smtClean="0">
                <a:latin typeface="Arial Narrow" pitchFamily="34" charset="0"/>
              </a:rPr>
              <a:t> </a:t>
            </a:r>
          </a:p>
          <a:p>
            <a:r>
              <a:rPr lang="ru-RU" i="1" dirty="0" smtClean="0">
                <a:latin typeface="Arial Narrow" pitchFamily="34" charset="0"/>
              </a:rPr>
              <a:t>Перед Тобой синеют без границы</a:t>
            </a:r>
          </a:p>
          <a:p>
            <a:r>
              <a:rPr lang="ru-RU" i="1" dirty="0" smtClean="0">
                <a:latin typeface="Arial Narrow" pitchFamily="34" charset="0"/>
              </a:rPr>
              <a:t> Моря, поля, и горы, и леса, Перекликаются в свободной выси птицы, Встает туман, алеют небеса.</a:t>
            </a:r>
          </a:p>
          <a:p>
            <a:endParaRPr lang="ru-RU" i="1" dirty="0" smtClean="0">
              <a:latin typeface="Arial Narrow" pitchFamily="34" charset="0"/>
            </a:endParaRPr>
          </a:p>
          <a:p>
            <a:r>
              <a:rPr lang="ru-RU" i="1" dirty="0" smtClean="0">
                <a:latin typeface="Arial Narrow" pitchFamily="34" charset="0"/>
              </a:rPr>
              <a:t> А здесь, внизу, в пыли, в </a:t>
            </a:r>
            <a:r>
              <a:rPr lang="ru-RU" i="1" dirty="0" err="1" smtClean="0">
                <a:latin typeface="Arial Narrow" pitchFamily="34" charset="0"/>
              </a:rPr>
              <a:t>уничиженьи</a:t>
            </a:r>
            <a:r>
              <a:rPr lang="ru-RU" i="1" dirty="0" smtClean="0">
                <a:latin typeface="Arial Narrow" pitchFamily="34" charset="0"/>
              </a:rPr>
              <a:t>, Узрев на миг бессмертные черты, Безвестный раб, исполнен вдохновенья, Тебя поет. Его не знаешь Ты, </a:t>
            </a:r>
          </a:p>
          <a:p>
            <a:endParaRPr lang="ru-RU" i="1" dirty="0" smtClean="0">
              <a:latin typeface="Arial Narrow" pitchFamily="34" charset="0"/>
            </a:endParaRPr>
          </a:p>
          <a:p>
            <a:r>
              <a:rPr lang="ru-RU" i="1" dirty="0" smtClean="0">
                <a:latin typeface="Arial Narrow" pitchFamily="34" charset="0"/>
              </a:rPr>
              <a:t>Не отличишь его в толпе народной, Не наградишь улыбкою его, Когда вослед взирает, несвободный, Вкусив на миг бессмертья Твоего. </a:t>
            </a:r>
          </a:p>
          <a:p>
            <a:r>
              <a:rPr lang="ru-RU" b="1" i="1" dirty="0" smtClean="0">
                <a:latin typeface="Arial Narrow" pitchFamily="34" charset="0"/>
              </a:rPr>
              <a:t>3 июля 1901</a:t>
            </a:r>
            <a:endParaRPr lang="ru-RU" b="1" i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26642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Известно, что Александр Блок испытывал к жене сильные чувства, но периодически поддерживал связи с различными женщинами: одно время это была актриса Наталья Николаевна </a:t>
            </a:r>
            <a:r>
              <a:rPr lang="ru-RU" dirty="0" err="1" smtClean="0"/>
              <a:t>Волохова</a:t>
            </a:r>
            <a:r>
              <a:rPr lang="ru-RU" dirty="0" smtClean="0"/>
              <a:t>, потом — оперная певица </a:t>
            </a:r>
            <a:r>
              <a:rPr lang="ru-RU" dirty="0" err="1" smtClean="0"/>
              <a:t>Андреева-Дельмас</a:t>
            </a:r>
            <a:r>
              <a:rPr lang="ru-RU" dirty="0" smtClean="0"/>
              <a:t>. Любовь Дмитриевна тоже позволяла себе увлечения. На этой почве у Блока возник конфликт с Андреем Белым, описанный в пьесе «Балаганчик».</a:t>
            </a:r>
            <a:endParaRPr lang="ru-RU" dirty="0"/>
          </a:p>
        </p:txBody>
      </p:sp>
      <p:pic>
        <p:nvPicPr>
          <p:cNvPr id="24578" name="Picture 2" descr="C:\Documents and Settings\user\Мои документы\Downloads\200px-Andrei_Bely_(1910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56992"/>
            <a:ext cx="190500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623720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Белый</a:t>
            </a:r>
            <a:endParaRPr lang="ru-RU" dirty="0"/>
          </a:p>
        </p:txBody>
      </p:sp>
      <p:pic>
        <p:nvPicPr>
          <p:cNvPr id="24580" name="Picture 4" descr="C:\Documents and Settings\user\Мои документы\Downloads\94386155_bl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2110323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Documents and Settings\user\Мои документы\Downloads\104396432_4723908_33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56992"/>
            <a:ext cx="1969868" cy="295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07904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 Менделеева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Блок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958</Words>
  <Application>Microsoft Office PowerPoint</Application>
  <PresentationFormat>Экран (4:3)</PresentationFormat>
  <Paragraphs>133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Аптека</vt:lpstr>
      <vt:lpstr>Александр Александрович  Блок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К Музе</vt:lpstr>
      <vt:lpstr>К Музе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Революционные годы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Библиографический список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Александрович Блок</dc:title>
  <dc:creator>user</dc:creator>
  <cp:lastModifiedBy>webmaster</cp:lastModifiedBy>
  <cp:revision>37</cp:revision>
  <dcterms:created xsi:type="dcterms:W3CDTF">2013-11-14T02:47:13Z</dcterms:created>
  <dcterms:modified xsi:type="dcterms:W3CDTF">2020-12-01T03:17:44Z</dcterms:modified>
</cp:coreProperties>
</file>