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73" r:id="rId2"/>
    <p:sldId id="262" r:id="rId3"/>
    <p:sldId id="271" r:id="rId4"/>
    <p:sldId id="265" r:id="rId5"/>
    <p:sldId id="266" r:id="rId6"/>
    <p:sldId id="267" r:id="rId7"/>
    <p:sldId id="268" r:id="rId8"/>
    <p:sldId id="269" r:id="rId9"/>
    <p:sldId id="270" r:id="rId10"/>
    <p:sldId id="272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10" autoAdjust="0"/>
    <p:restoredTop sz="94721" autoAdjust="0"/>
  </p:normalViewPr>
  <p:slideViewPr>
    <p:cSldViewPr>
      <p:cViewPr>
        <p:scale>
          <a:sx n="66" d="100"/>
          <a:sy n="66" d="100"/>
        </p:scale>
        <p:origin x="-2190" y="-9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B54EB1-AB0C-4929-BB62-B96FB831B4B9}" type="doc">
      <dgm:prSet loTypeId="urn:microsoft.com/office/officeart/2005/8/layout/venn1" loCatId="relationship" qsTypeId="urn:microsoft.com/office/officeart/2005/8/quickstyle/simple1#1" qsCatId="simple" csTypeId="urn:microsoft.com/office/officeart/2005/8/colors/accent1_2#1" csCatId="accent1"/>
      <dgm:spPr/>
      <dgm:t>
        <a:bodyPr/>
        <a:lstStyle/>
        <a:p>
          <a:endParaRPr lang="ru-RU"/>
        </a:p>
      </dgm:t>
    </dgm:pt>
    <dgm:pt modelId="{5FB6D84C-D1C8-4E9B-BCA2-970F368C89AC}">
      <dgm:prSet/>
      <dgm:spPr/>
      <dgm:t>
        <a:bodyPr/>
        <a:lstStyle/>
        <a:p>
          <a:pPr rtl="0"/>
          <a:r>
            <a:rPr lang="ru-RU" smtClean="0"/>
            <a:t>Нет необходимости вести «классический » бухгалтерский учет и составления бухгалтерской отчетности</a:t>
          </a:r>
          <a:endParaRPr lang="ru-RU"/>
        </a:p>
      </dgm:t>
    </dgm:pt>
    <dgm:pt modelId="{9D6BA7B7-9343-4BA5-8FFC-430441395C9E}" type="parTrans" cxnId="{ED923271-A204-4DCA-A08B-99019AF5A3F7}">
      <dgm:prSet/>
      <dgm:spPr/>
      <dgm:t>
        <a:bodyPr/>
        <a:lstStyle/>
        <a:p>
          <a:endParaRPr lang="ru-RU"/>
        </a:p>
      </dgm:t>
    </dgm:pt>
    <dgm:pt modelId="{8336DC21-BB21-4044-B8D5-EB7F2C85E0AE}" type="sibTrans" cxnId="{ED923271-A204-4DCA-A08B-99019AF5A3F7}">
      <dgm:prSet/>
      <dgm:spPr/>
      <dgm:t>
        <a:bodyPr/>
        <a:lstStyle/>
        <a:p>
          <a:endParaRPr lang="ru-RU"/>
        </a:p>
      </dgm:t>
    </dgm:pt>
    <dgm:pt modelId="{98716538-0521-478A-81A7-E975CAE229AA}">
      <dgm:prSet/>
      <dgm:spPr/>
      <dgm:t>
        <a:bodyPr/>
        <a:lstStyle/>
        <a:p>
          <a:pPr rtl="0"/>
          <a:r>
            <a:rPr lang="ru-RU" smtClean="0"/>
            <a:t>Добровольность перехода на УСН и обратно при соблюдении ограничений, установленных НК РФ </a:t>
          </a:r>
          <a:endParaRPr lang="ru-RU"/>
        </a:p>
      </dgm:t>
    </dgm:pt>
    <dgm:pt modelId="{7C79E308-61D7-4981-A88D-0B2E891BCD5D}" type="parTrans" cxnId="{5ABAF657-BD58-4D63-9349-7F632C0D652E}">
      <dgm:prSet/>
      <dgm:spPr/>
      <dgm:t>
        <a:bodyPr/>
        <a:lstStyle/>
        <a:p>
          <a:endParaRPr lang="ru-RU"/>
        </a:p>
      </dgm:t>
    </dgm:pt>
    <dgm:pt modelId="{E6A95F33-7489-4AC9-8B16-862458E8BA0D}" type="sibTrans" cxnId="{5ABAF657-BD58-4D63-9349-7F632C0D652E}">
      <dgm:prSet/>
      <dgm:spPr/>
      <dgm:t>
        <a:bodyPr/>
        <a:lstStyle/>
        <a:p>
          <a:endParaRPr lang="ru-RU"/>
        </a:p>
      </dgm:t>
    </dgm:pt>
    <dgm:pt modelId="{F4153A0D-9560-48A7-9BCF-5E0D3B9BC835}">
      <dgm:prSet/>
      <dgm:spPr/>
      <dgm:t>
        <a:bodyPr/>
        <a:lstStyle/>
        <a:p>
          <a:pPr rtl="0"/>
          <a:r>
            <a:rPr lang="ru-RU" smtClean="0"/>
            <a:t>Освобождение от уплаты налога на прибыль, налога на имущество, НДС (за некоторыми ограничениями)</a:t>
          </a:r>
          <a:endParaRPr lang="ru-RU"/>
        </a:p>
      </dgm:t>
    </dgm:pt>
    <dgm:pt modelId="{E309D0B2-2298-43F6-B84A-E1658A313AF1}" type="parTrans" cxnId="{D8F48B14-E5CE-41FD-922E-BA94B631E3AF}">
      <dgm:prSet/>
      <dgm:spPr/>
      <dgm:t>
        <a:bodyPr/>
        <a:lstStyle/>
        <a:p>
          <a:endParaRPr lang="ru-RU"/>
        </a:p>
      </dgm:t>
    </dgm:pt>
    <dgm:pt modelId="{AB4E51AC-739F-4181-89E0-F31E6E7DDAD5}" type="sibTrans" cxnId="{D8F48B14-E5CE-41FD-922E-BA94B631E3AF}">
      <dgm:prSet/>
      <dgm:spPr/>
      <dgm:t>
        <a:bodyPr/>
        <a:lstStyle/>
        <a:p>
          <a:endParaRPr lang="ru-RU"/>
        </a:p>
      </dgm:t>
    </dgm:pt>
    <dgm:pt modelId="{1A4AA64A-6A29-4BD2-8938-74E043EE3F5F}">
      <dgm:prSet/>
      <dgm:spPr/>
      <dgm:t>
        <a:bodyPr/>
        <a:lstStyle/>
        <a:p>
          <a:pPr rtl="0"/>
          <a:r>
            <a:rPr lang="ru-RU" smtClean="0"/>
            <a:t>Возможность выбора объекта налогообложения при переходе на режим УСН, а также по окончании каждого налогового периода (или «доходы» или «доходы за минусом расходов»)</a:t>
          </a:r>
          <a:endParaRPr lang="ru-RU"/>
        </a:p>
      </dgm:t>
    </dgm:pt>
    <dgm:pt modelId="{C4804C70-FDFB-4479-BD94-5864B38DE032}" type="parTrans" cxnId="{BDF6E9FF-4FE6-4DD0-B730-AE954D0A1B09}">
      <dgm:prSet/>
      <dgm:spPr/>
      <dgm:t>
        <a:bodyPr/>
        <a:lstStyle/>
        <a:p>
          <a:endParaRPr lang="ru-RU"/>
        </a:p>
      </dgm:t>
    </dgm:pt>
    <dgm:pt modelId="{8712028D-13F1-4887-834E-9D0CACD36BB1}" type="sibTrans" cxnId="{BDF6E9FF-4FE6-4DD0-B730-AE954D0A1B09}">
      <dgm:prSet/>
      <dgm:spPr/>
      <dgm:t>
        <a:bodyPr/>
        <a:lstStyle/>
        <a:p>
          <a:endParaRPr lang="ru-RU"/>
        </a:p>
      </dgm:t>
    </dgm:pt>
    <dgm:pt modelId="{AA35DA67-9A50-4F42-8391-8A2C42430175}">
      <dgm:prSet/>
      <dgm:spPr/>
      <dgm:t>
        <a:bodyPr/>
        <a:lstStyle/>
        <a:p>
          <a:pPr rtl="0"/>
          <a:r>
            <a:rPr lang="ru-RU" smtClean="0"/>
            <a:t>В субъектах РФ может быть уменьшена ставка налога с 15% до 5% (для некоторых категорий плательщиков)</a:t>
          </a:r>
          <a:endParaRPr lang="ru-RU"/>
        </a:p>
      </dgm:t>
    </dgm:pt>
    <dgm:pt modelId="{DE34E53A-7DA9-4AD5-904E-BC652336A290}" type="parTrans" cxnId="{7881E768-6FDF-45E2-9E61-BAF86580FE61}">
      <dgm:prSet/>
      <dgm:spPr/>
      <dgm:t>
        <a:bodyPr/>
        <a:lstStyle/>
        <a:p>
          <a:endParaRPr lang="ru-RU"/>
        </a:p>
      </dgm:t>
    </dgm:pt>
    <dgm:pt modelId="{E155AE13-F3E3-4D81-B23E-16CAF35E9A97}" type="sibTrans" cxnId="{7881E768-6FDF-45E2-9E61-BAF86580FE61}">
      <dgm:prSet/>
      <dgm:spPr/>
      <dgm:t>
        <a:bodyPr/>
        <a:lstStyle/>
        <a:p>
          <a:endParaRPr lang="ru-RU"/>
        </a:p>
      </dgm:t>
    </dgm:pt>
    <dgm:pt modelId="{6BF64416-1E6B-4B6E-8FFA-99B1E4D0DF1A}">
      <dgm:prSet/>
      <dgm:spPr/>
      <dgm:t>
        <a:bodyPr/>
        <a:lstStyle/>
        <a:p>
          <a:pPr rtl="0"/>
          <a:r>
            <a:rPr lang="ru-RU" smtClean="0"/>
            <a:t>Возможность работы  в режиме УСН по «патенту» (при условии введения такого режима региональным законодательством)</a:t>
          </a:r>
          <a:endParaRPr lang="ru-RU"/>
        </a:p>
      </dgm:t>
    </dgm:pt>
    <dgm:pt modelId="{33F5E0ED-0E5F-469D-BB1A-1C3792FA7449}" type="parTrans" cxnId="{1D3B57CD-642F-4954-B3A2-CF7A9A735BBF}">
      <dgm:prSet/>
      <dgm:spPr/>
      <dgm:t>
        <a:bodyPr/>
        <a:lstStyle/>
        <a:p>
          <a:endParaRPr lang="ru-RU"/>
        </a:p>
      </dgm:t>
    </dgm:pt>
    <dgm:pt modelId="{898B8931-69EB-4684-9267-CFC9718C1FDC}" type="sibTrans" cxnId="{1D3B57CD-642F-4954-B3A2-CF7A9A735BBF}">
      <dgm:prSet/>
      <dgm:spPr/>
      <dgm:t>
        <a:bodyPr/>
        <a:lstStyle/>
        <a:p>
          <a:endParaRPr lang="ru-RU"/>
        </a:p>
      </dgm:t>
    </dgm:pt>
    <dgm:pt modelId="{9FFA8C1B-8638-4C27-B480-794A71F36D58}" type="pres">
      <dgm:prSet presAssocID="{92B54EB1-AB0C-4929-BB62-B96FB831B4B9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F1C004-30FC-45C9-89DA-599CB2D3D1DA}" type="pres">
      <dgm:prSet presAssocID="{5FB6D84C-D1C8-4E9B-BCA2-970F368C89AC}" presName="circ1" presStyleLbl="vennNode1" presStyleIdx="0" presStyleCnt="6"/>
      <dgm:spPr/>
    </dgm:pt>
    <dgm:pt modelId="{F8D86EA2-1F3F-4D53-B73B-9F6D9E2A7703}" type="pres">
      <dgm:prSet presAssocID="{5FB6D84C-D1C8-4E9B-BCA2-970F368C89A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BB956D-28B3-4BC6-9198-AEE27387D8C3}" type="pres">
      <dgm:prSet presAssocID="{98716538-0521-478A-81A7-E975CAE229AA}" presName="circ2" presStyleLbl="vennNode1" presStyleIdx="1" presStyleCnt="6"/>
      <dgm:spPr/>
    </dgm:pt>
    <dgm:pt modelId="{BEF5344A-7F02-4F84-B772-C246075D6C87}" type="pres">
      <dgm:prSet presAssocID="{98716538-0521-478A-81A7-E975CAE229A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0F9DB9-F8F7-439A-AFD6-97E31978A65A}" type="pres">
      <dgm:prSet presAssocID="{F4153A0D-9560-48A7-9BCF-5E0D3B9BC835}" presName="circ3" presStyleLbl="vennNode1" presStyleIdx="2" presStyleCnt="6"/>
      <dgm:spPr/>
    </dgm:pt>
    <dgm:pt modelId="{E0BA2208-46B1-444C-9314-88DB8948CEC4}" type="pres">
      <dgm:prSet presAssocID="{F4153A0D-9560-48A7-9BCF-5E0D3B9BC835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DF72A3-E074-4183-960A-FA91EA746A24}" type="pres">
      <dgm:prSet presAssocID="{1A4AA64A-6A29-4BD2-8938-74E043EE3F5F}" presName="circ4" presStyleLbl="vennNode1" presStyleIdx="3" presStyleCnt="6"/>
      <dgm:spPr/>
    </dgm:pt>
    <dgm:pt modelId="{7812AFEB-9B3E-4E04-82C2-AE88E77C4EB8}" type="pres">
      <dgm:prSet presAssocID="{1A4AA64A-6A29-4BD2-8938-74E043EE3F5F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012618-C97F-4EF0-941A-3CF8572FEC1A}" type="pres">
      <dgm:prSet presAssocID="{AA35DA67-9A50-4F42-8391-8A2C42430175}" presName="circ5" presStyleLbl="vennNode1" presStyleIdx="4" presStyleCnt="6"/>
      <dgm:spPr/>
    </dgm:pt>
    <dgm:pt modelId="{56D26101-7CBB-4D6C-9F29-C864A27FFFE5}" type="pres">
      <dgm:prSet presAssocID="{AA35DA67-9A50-4F42-8391-8A2C42430175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40CBC7-B9EC-4F84-AEFB-2E5A9640DA89}" type="pres">
      <dgm:prSet presAssocID="{6BF64416-1E6B-4B6E-8FFA-99B1E4D0DF1A}" presName="circ6" presStyleLbl="vennNode1" presStyleIdx="5" presStyleCnt="6"/>
      <dgm:spPr/>
    </dgm:pt>
    <dgm:pt modelId="{F2004D1B-C469-4A43-A8D2-11A24BF317E0}" type="pres">
      <dgm:prSet presAssocID="{6BF64416-1E6B-4B6E-8FFA-99B1E4D0DF1A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E8A305E-98CA-41C0-8C7A-9FA947BA2FDC}" type="presOf" srcId="{5FB6D84C-D1C8-4E9B-BCA2-970F368C89AC}" destId="{F8D86EA2-1F3F-4D53-B73B-9F6D9E2A7703}" srcOrd="0" destOrd="0" presId="urn:microsoft.com/office/officeart/2005/8/layout/venn1"/>
    <dgm:cxn modelId="{9A8C3F04-C057-440B-AD4F-EBF2E681E903}" type="presOf" srcId="{AA35DA67-9A50-4F42-8391-8A2C42430175}" destId="{56D26101-7CBB-4D6C-9F29-C864A27FFFE5}" srcOrd="0" destOrd="0" presId="urn:microsoft.com/office/officeart/2005/8/layout/venn1"/>
    <dgm:cxn modelId="{6C33DCD9-9FF0-480E-80C9-D999F1316AED}" type="presOf" srcId="{1A4AA64A-6A29-4BD2-8938-74E043EE3F5F}" destId="{7812AFEB-9B3E-4E04-82C2-AE88E77C4EB8}" srcOrd="0" destOrd="0" presId="urn:microsoft.com/office/officeart/2005/8/layout/venn1"/>
    <dgm:cxn modelId="{5ABAF657-BD58-4D63-9349-7F632C0D652E}" srcId="{92B54EB1-AB0C-4929-BB62-B96FB831B4B9}" destId="{98716538-0521-478A-81A7-E975CAE229AA}" srcOrd="1" destOrd="0" parTransId="{7C79E308-61D7-4981-A88D-0B2E891BCD5D}" sibTransId="{E6A95F33-7489-4AC9-8B16-862458E8BA0D}"/>
    <dgm:cxn modelId="{7881E768-6FDF-45E2-9E61-BAF86580FE61}" srcId="{92B54EB1-AB0C-4929-BB62-B96FB831B4B9}" destId="{AA35DA67-9A50-4F42-8391-8A2C42430175}" srcOrd="4" destOrd="0" parTransId="{DE34E53A-7DA9-4AD5-904E-BC652336A290}" sibTransId="{E155AE13-F3E3-4D81-B23E-16CAF35E9A97}"/>
    <dgm:cxn modelId="{6401E7F1-DCAA-4B3B-9519-D53BDB482729}" type="presOf" srcId="{98716538-0521-478A-81A7-E975CAE229AA}" destId="{BEF5344A-7F02-4F84-B772-C246075D6C87}" srcOrd="0" destOrd="0" presId="urn:microsoft.com/office/officeart/2005/8/layout/venn1"/>
    <dgm:cxn modelId="{1D3B57CD-642F-4954-B3A2-CF7A9A735BBF}" srcId="{92B54EB1-AB0C-4929-BB62-B96FB831B4B9}" destId="{6BF64416-1E6B-4B6E-8FFA-99B1E4D0DF1A}" srcOrd="5" destOrd="0" parTransId="{33F5E0ED-0E5F-469D-BB1A-1C3792FA7449}" sibTransId="{898B8931-69EB-4684-9267-CFC9718C1FDC}"/>
    <dgm:cxn modelId="{28B117A1-2E75-48A4-BB31-D8585FCBEFFC}" type="presOf" srcId="{92B54EB1-AB0C-4929-BB62-B96FB831B4B9}" destId="{9FFA8C1B-8638-4C27-B480-794A71F36D58}" srcOrd="0" destOrd="0" presId="urn:microsoft.com/office/officeart/2005/8/layout/venn1"/>
    <dgm:cxn modelId="{BDF6E9FF-4FE6-4DD0-B730-AE954D0A1B09}" srcId="{92B54EB1-AB0C-4929-BB62-B96FB831B4B9}" destId="{1A4AA64A-6A29-4BD2-8938-74E043EE3F5F}" srcOrd="3" destOrd="0" parTransId="{C4804C70-FDFB-4479-BD94-5864B38DE032}" sibTransId="{8712028D-13F1-4887-834E-9D0CACD36BB1}"/>
    <dgm:cxn modelId="{D8F48B14-E5CE-41FD-922E-BA94B631E3AF}" srcId="{92B54EB1-AB0C-4929-BB62-B96FB831B4B9}" destId="{F4153A0D-9560-48A7-9BCF-5E0D3B9BC835}" srcOrd="2" destOrd="0" parTransId="{E309D0B2-2298-43F6-B84A-E1658A313AF1}" sibTransId="{AB4E51AC-739F-4181-89E0-F31E6E7DDAD5}"/>
    <dgm:cxn modelId="{E0F1CE15-5983-473A-B9E7-BDBD6BF25E6D}" type="presOf" srcId="{6BF64416-1E6B-4B6E-8FFA-99B1E4D0DF1A}" destId="{F2004D1B-C469-4A43-A8D2-11A24BF317E0}" srcOrd="0" destOrd="0" presId="urn:microsoft.com/office/officeart/2005/8/layout/venn1"/>
    <dgm:cxn modelId="{76B4D742-BC85-4B81-A21C-1B6C16D0137F}" type="presOf" srcId="{F4153A0D-9560-48A7-9BCF-5E0D3B9BC835}" destId="{E0BA2208-46B1-444C-9314-88DB8948CEC4}" srcOrd="0" destOrd="0" presId="urn:microsoft.com/office/officeart/2005/8/layout/venn1"/>
    <dgm:cxn modelId="{ED923271-A204-4DCA-A08B-99019AF5A3F7}" srcId="{92B54EB1-AB0C-4929-BB62-B96FB831B4B9}" destId="{5FB6D84C-D1C8-4E9B-BCA2-970F368C89AC}" srcOrd="0" destOrd="0" parTransId="{9D6BA7B7-9343-4BA5-8FFC-430441395C9E}" sibTransId="{8336DC21-BB21-4044-B8D5-EB7F2C85E0AE}"/>
    <dgm:cxn modelId="{EE1DA343-9FCE-4863-88C2-B33A45516E0B}" type="presParOf" srcId="{9FFA8C1B-8638-4C27-B480-794A71F36D58}" destId="{A6F1C004-30FC-45C9-89DA-599CB2D3D1DA}" srcOrd="0" destOrd="0" presId="urn:microsoft.com/office/officeart/2005/8/layout/venn1"/>
    <dgm:cxn modelId="{9DD209F6-F9D7-4BE4-9548-38A62E1BC792}" type="presParOf" srcId="{9FFA8C1B-8638-4C27-B480-794A71F36D58}" destId="{F8D86EA2-1F3F-4D53-B73B-9F6D9E2A7703}" srcOrd="1" destOrd="0" presId="urn:microsoft.com/office/officeart/2005/8/layout/venn1"/>
    <dgm:cxn modelId="{AFBDB14B-F9DA-4592-B62A-5CF5B1F74AD0}" type="presParOf" srcId="{9FFA8C1B-8638-4C27-B480-794A71F36D58}" destId="{25BB956D-28B3-4BC6-9198-AEE27387D8C3}" srcOrd="2" destOrd="0" presId="urn:microsoft.com/office/officeart/2005/8/layout/venn1"/>
    <dgm:cxn modelId="{FD6373D0-29F3-4F80-843B-7C5FF340D5FE}" type="presParOf" srcId="{9FFA8C1B-8638-4C27-B480-794A71F36D58}" destId="{BEF5344A-7F02-4F84-B772-C246075D6C87}" srcOrd="3" destOrd="0" presId="urn:microsoft.com/office/officeart/2005/8/layout/venn1"/>
    <dgm:cxn modelId="{BE4303DB-828A-40F2-B7D8-19DB927F0FC0}" type="presParOf" srcId="{9FFA8C1B-8638-4C27-B480-794A71F36D58}" destId="{6C0F9DB9-F8F7-439A-AFD6-97E31978A65A}" srcOrd="4" destOrd="0" presId="urn:microsoft.com/office/officeart/2005/8/layout/venn1"/>
    <dgm:cxn modelId="{B77B45EA-43CE-48FA-92AF-BA387D57542C}" type="presParOf" srcId="{9FFA8C1B-8638-4C27-B480-794A71F36D58}" destId="{E0BA2208-46B1-444C-9314-88DB8948CEC4}" srcOrd="5" destOrd="0" presId="urn:microsoft.com/office/officeart/2005/8/layout/venn1"/>
    <dgm:cxn modelId="{026E461A-9A1A-4B1C-A798-BD55B4050C92}" type="presParOf" srcId="{9FFA8C1B-8638-4C27-B480-794A71F36D58}" destId="{F1DF72A3-E074-4183-960A-FA91EA746A24}" srcOrd="6" destOrd="0" presId="urn:microsoft.com/office/officeart/2005/8/layout/venn1"/>
    <dgm:cxn modelId="{B5CFAEF0-8A27-43FA-A5D8-07B65268A4D8}" type="presParOf" srcId="{9FFA8C1B-8638-4C27-B480-794A71F36D58}" destId="{7812AFEB-9B3E-4E04-82C2-AE88E77C4EB8}" srcOrd="7" destOrd="0" presId="urn:microsoft.com/office/officeart/2005/8/layout/venn1"/>
    <dgm:cxn modelId="{63CF2867-CB1D-442C-B6BE-0E5E57028D86}" type="presParOf" srcId="{9FFA8C1B-8638-4C27-B480-794A71F36D58}" destId="{B5012618-C97F-4EF0-941A-3CF8572FEC1A}" srcOrd="8" destOrd="0" presId="urn:microsoft.com/office/officeart/2005/8/layout/venn1"/>
    <dgm:cxn modelId="{1621919F-D6FE-4317-B2A1-2641488EDBCE}" type="presParOf" srcId="{9FFA8C1B-8638-4C27-B480-794A71F36D58}" destId="{56D26101-7CBB-4D6C-9F29-C864A27FFFE5}" srcOrd="9" destOrd="0" presId="urn:microsoft.com/office/officeart/2005/8/layout/venn1"/>
    <dgm:cxn modelId="{171DC04B-FA1A-471C-88CD-A85E94B0D6C6}" type="presParOf" srcId="{9FFA8C1B-8638-4C27-B480-794A71F36D58}" destId="{A140CBC7-B9EC-4F84-AEFB-2E5A9640DA89}" srcOrd="10" destOrd="0" presId="urn:microsoft.com/office/officeart/2005/8/layout/venn1"/>
    <dgm:cxn modelId="{B4A359FD-9CE0-4B5C-87C6-00D809F00D3C}" type="presParOf" srcId="{9FFA8C1B-8638-4C27-B480-794A71F36D58}" destId="{F2004D1B-C469-4A43-A8D2-11A24BF317E0}" srcOrd="11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F1C004-30FC-45C9-89DA-599CB2D3D1DA}">
      <dsp:nvSpPr>
        <dsp:cNvPr id="0" name=""/>
        <dsp:cNvSpPr/>
      </dsp:nvSpPr>
      <dsp:spPr>
        <a:xfrm>
          <a:off x="3166364" y="1292946"/>
          <a:ext cx="1732166" cy="173216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8D86EA2-1F3F-4D53-B73B-9F6D9E2A7703}">
      <dsp:nvSpPr>
        <dsp:cNvPr id="0" name=""/>
        <dsp:cNvSpPr/>
      </dsp:nvSpPr>
      <dsp:spPr>
        <a:xfrm>
          <a:off x="2949843" y="0"/>
          <a:ext cx="2165208" cy="117949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Нет необходимости вести «классический » бухгалтерский учет и составления бухгалтерской отчетности</a:t>
          </a:r>
          <a:endParaRPr lang="ru-RU" sz="1200" kern="1200"/>
        </a:p>
      </dsp:txBody>
      <dsp:txXfrm>
        <a:off x="2949843" y="0"/>
        <a:ext cx="2165208" cy="1179491"/>
      </dsp:txXfrm>
    </dsp:sp>
    <dsp:sp modelId="{25BB956D-28B3-4BC6-9198-AEE27387D8C3}">
      <dsp:nvSpPr>
        <dsp:cNvPr id="0" name=""/>
        <dsp:cNvSpPr/>
      </dsp:nvSpPr>
      <dsp:spPr>
        <a:xfrm>
          <a:off x="3728597" y="1617587"/>
          <a:ext cx="1732166" cy="173216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BEF5344A-7F02-4F84-B772-C246075D6C87}">
      <dsp:nvSpPr>
        <dsp:cNvPr id="0" name=""/>
        <dsp:cNvSpPr/>
      </dsp:nvSpPr>
      <dsp:spPr>
        <a:xfrm>
          <a:off x="5589232" y="1123324"/>
          <a:ext cx="2051895" cy="129182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Добровольность перехода на УСН и обратно при соблюдении ограничений, установленных НК РФ </a:t>
          </a:r>
          <a:endParaRPr lang="ru-RU" sz="1200" kern="1200"/>
        </a:p>
      </dsp:txBody>
      <dsp:txXfrm>
        <a:off x="5589232" y="1123324"/>
        <a:ext cx="2051895" cy="1291823"/>
      </dsp:txXfrm>
    </dsp:sp>
    <dsp:sp modelId="{6C0F9DB9-F8F7-439A-AFD6-97E31978A65A}">
      <dsp:nvSpPr>
        <dsp:cNvPr id="0" name=""/>
        <dsp:cNvSpPr/>
      </dsp:nvSpPr>
      <dsp:spPr>
        <a:xfrm>
          <a:off x="3728597" y="2266869"/>
          <a:ext cx="1732166" cy="173216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0BA2208-46B1-444C-9314-88DB8948CEC4}">
      <dsp:nvSpPr>
        <dsp:cNvPr id="0" name=""/>
        <dsp:cNvSpPr/>
      </dsp:nvSpPr>
      <dsp:spPr>
        <a:xfrm>
          <a:off x="5589232" y="3049826"/>
          <a:ext cx="2051895" cy="144347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Освобождение от уплаты налога на прибыль, налога на имущество, НДС (за некоторыми ограничениями)</a:t>
          </a:r>
          <a:endParaRPr lang="ru-RU" sz="1200" kern="1200"/>
        </a:p>
      </dsp:txBody>
      <dsp:txXfrm>
        <a:off x="5589232" y="3049826"/>
        <a:ext cx="2051895" cy="1443472"/>
      </dsp:txXfrm>
    </dsp:sp>
    <dsp:sp modelId="{F1DF72A3-E074-4183-960A-FA91EA746A24}">
      <dsp:nvSpPr>
        <dsp:cNvPr id="0" name=""/>
        <dsp:cNvSpPr/>
      </dsp:nvSpPr>
      <dsp:spPr>
        <a:xfrm>
          <a:off x="3166364" y="2592071"/>
          <a:ext cx="1732166" cy="173216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812AFEB-9B3E-4E04-82C2-AE88E77C4EB8}">
      <dsp:nvSpPr>
        <dsp:cNvPr id="0" name=""/>
        <dsp:cNvSpPr/>
      </dsp:nvSpPr>
      <dsp:spPr>
        <a:xfrm>
          <a:off x="2949843" y="4437132"/>
          <a:ext cx="2165208" cy="117949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Возможность выбора объекта налогообложения при переходе на режим УСН, а также по окончании каждого налогового периода (или «доходы» или «доходы за минусом расходов»)</a:t>
          </a:r>
          <a:endParaRPr lang="ru-RU" sz="1200" kern="1200"/>
        </a:p>
      </dsp:txBody>
      <dsp:txXfrm>
        <a:off x="2949843" y="4437132"/>
        <a:ext cx="2165208" cy="1179491"/>
      </dsp:txXfrm>
    </dsp:sp>
    <dsp:sp modelId="{B5012618-C97F-4EF0-941A-3CF8572FEC1A}">
      <dsp:nvSpPr>
        <dsp:cNvPr id="0" name=""/>
        <dsp:cNvSpPr/>
      </dsp:nvSpPr>
      <dsp:spPr>
        <a:xfrm>
          <a:off x="2604132" y="2266869"/>
          <a:ext cx="1732166" cy="173216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6D26101-7CBB-4D6C-9F29-C864A27FFFE5}">
      <dsp:nvSpPr>
        <dsp:cNvPr id="0" name=""/>
        <dsp:cNvSpPr/>
      </dsp:nvSpPr>
      <dsp:spPr>
        <a:xfrm>
          <a:off x="423767" y="3049826"/>
          <a:ext cx="2051895" cy="144347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В субъектах РФ может быть уменьшена ставка налога с 15% до 5% (для некоторых категорий плательщиков)</a:t>
          </a:r>
          <a:endParaRPr lang="ru-RU" sz="1200" kern="1200"/>
        </a:p>
      </dsp:txBody>
      <dsp:txXfrm>
        <a:off x="423767" y="3049826"/>
        <a:ext cx="2051895" cy="1443472"/>
      </dsp:txXfrm>
    </dsp:sp>
    <dsp:sp modelId="{A140CBC7-B9EC-4F84-AEFB-2E5A9640DA89}">
      <dsp:nvSpPr>
        <dsp:cNvPr id="0" name=""/>
        <dsp:cNvSpPr/>
      </dsp:nvSpPr>
      <dsp:spPr>
        <a:xfrm>
          <a:off x="2604132" y="1617587"/>
          <a:ext cx="1732166" cy="173216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2004D1B-C469-4A43-A8D2-11A24BF317E0}">
      <dsp:nvSpPr>
        <dsp:cNvPr id="0" name=""/>
        <dsp:cNvSpPr/>
      </dsp:nvSpPr>
      <dsp:spPr>
        <a:xfrm>
          <a:off x="423767" y="1123324"/>
          <a:ext cx="2051895" cy="144347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Возможность работы  в режиме УСН по «патенту» (при условии введения такого режима региональным законодательством)</a:t>
          </a:r>
          <a:endParaRPr lang="ru-RU" sz="1200" kern="1200"/>
        </a:p>
      </dsp:txBody>
      <dsp:txXfrm>
        <a:off x="423767" y="1123324"/>
        <a:ext cx="2051895" cy="14434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A8460-F46B-43F2-BE5C-3E84F8831819}" type="datetimeFigureOut">
              <a:rPr lang="ru-RU"/>
              <a:pPr>
                <a:defRPr/>
              </a:pPr>
              <a:t>14.06.2012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C0B9F-9CA8-4F6E-AE5B-A85CFF4952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978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37AF2-4885-49EB-A159-35C6C76A94CC}" type="datetimeFigureOut">
              <a:rPr lang="ru-RU"/>
              <a:pPr>
                <a:defRPr/>
              </a:pPr>
              <a:t>14.06.2012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362B7-AE25-4BA2-9413-55E4AA608E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67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D0295-A457-4EC6-B48C-52693085DD3B}" type="datetimeFigureOut">
              <a:rPr lang="ru-RU"/>
              <a:pPr>
                <a:defRPr/>
              </a:pPr>
              <a:t>14.06.2012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F09C3-702F-4522-98BE-13E5B9D6A0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722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5B620-E70B-4E8E-A4F2-DF327FA6A5BC}" type="datetimeFigureOut">
              <a:rPr lang="ru-RU"/>
              <a:pPr>
                <a:defRPr/>
              </a:pPr>
              <a:t>14.06.2012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55B95-F93B-4536-9C7C-99DD4802C5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557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7C8F7-8D6B-48E3-9544-F24A5F8ECE6D}" type="datetimeFigureOut">
              <a:rPr lang="ru-RU"/>
              <a:pPr>
                <a:defRPr/>
              </a:pPr>
              <a:t>14.06.2012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EB534-3273-482C-87E1-5EF67D569C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90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00D63-ABBF-48D0-8315-11976B41C477}" type="datetimeFigureOut">
              <a:rPr lang="ru-RU"/>
              <a:pPr>
                <a:defRPr/>
              </a:pPr>
              <a:t>14.06.2012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C818B-2DA5-4BF9-8484-D95921F7D4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967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E676C-1FAC-488A-8A6B-6B9209D2115D}" type="datetimeFigureOut">
              <a:rPr lang="ru-RU"/>
              <a:pPr>
                <a:defRPr/>
              </a:pPr>
              <a:t>14.06.2012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2AF69-4285-42BF-8653-C533532219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914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A0BE9-DF4D-47D3-9A36-2C97599E85BD}" type="datetimeFigureOut">
              <a:rPr lang="ru-RU"/>
              <a:pPr>
                <a:defRPr/>
              </a:pPr>
              <a:t>14.06.2012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D4433-E437-4B69-B628-550440259D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407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AD8FB-2059-4E36-B76F-9F70D0BB7576}" type="datetimeFigureOut">
              <a:rPr lang="ru-RU"/>
              <a:pPr>
                <a:defRPr/>
              </a:pPr>
              <a:t>14.06.2012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E6657-15FA-4285-B0B7-F82EE4314E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445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9E73D-DDE2-466F-8B04-738846F91BF4}" type="datetimeFigureOut">
              <a:rPr lang="ru-RU"/>
              <a:pPr>
                <a:defRPr/>
              </a:pPr>
              <a:t>14.06.2012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4596D-1422-4F0B-A17C-318A2FD1D9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132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759AE-385E-4299-8BE1-1ECF20F19FA1}" type="datetimeFigureOut">
              <a:rPr lang="ru-RU"/>
              <a:pPr>
                <a:defRPr/>
              </a:pPr>
              <a:t>14.06.2012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F8098-F1D5-43EC-B08A-3D3E06C916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057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1968B95-057B-49D6-9102-76F17817DDDA}" type="datetimeFigureOut">
              <a:rPr lang="ru-RU"/>
              <a:pPr>
                <a:defRPr/>
              </a:pPr>
              <a:t>14.06.2012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DC15AE1-0F89-4697-B87F-CE77D80E07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3" r:id="rId2"/>
    <p:sldLayoutId id="2147483805" r:id="rId3"/>
    <p:sldLayoutId id="2147483802" r:id="rId4"/>
    <p:sldLayoutId id="2147483801" r:id="rId5"/>
    <p:sldLayoutId id="2147483800" r:id="rId6"/>
    <p:sldLayoutId id="2147483799" r:id="rId7"/>
    <p:sldLayoutId id="2147483798" r:id="rId8"/>
    <p:sldLayoutId id="2147483806" r:id="rId9"/>
    <p:sldLayoutId id="2147483797" r:id="rId10"/>
    <p:sldLayoutId id="2147483796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 bwMode="auto">
          <a:xfrm>
            <a:off x="755650" y="0"/>
            <a:ext cx="6511925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algn="ctr"/>
            <a:r>
              <a:rPr lang="ru-RU" sz="2000" smtClean="0">
                <a:solidFill>
                  <a:schemeClr val="tx1"/>
                </a:solidFill>
                <a:effectLst/>
                <a:latin typeface="Times New Roman" pitchFamily="18" charset="0"/>
              </a:rPr>
              <a:t/>
            </a:r>
            <a:br>
              <a:rPr lang="ru-RU" sz="2000" smtClean="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r>
              <a:rPr lang="ru-RU" sz="2000" smtClean="0">
                <a:solidFill>
                  <a:schemeClr val="tx1"/>
                </a:solidFill>
                <a:effectLst/>
                <a:latin typeface="Times New Roman" pitchFamily="18" charset="0"/>
              </a:rPr>
              <a:t>Учебное предприятие</a:t>
            </a:r>
            <a:br>
              <a:rPr lang="ru-RU" sz="2000" smtClean="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r>
              <a:rPr lang="ru-RU" sz="2000" smtClean="0">
                <a:solidFill>
                  <a:schemeClr val="tx1"/>
                </a:solidFill>
                <a:effectLst/>
                <a:latin typeface="Times New Roman" pitchFamily="18" charset="0"/>
              </a:rPr>
              <a:t>группа 1282. </a:t>
            </a:r>
            <a:br>
              <a:rPr lang="ru-RU" sz="2000" smtClean="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r>
              <a:rPr lang="ru-RU" sz="2000" smtClean="0">
                <a:solidFill>
                  <a:schemeClr val="tx1"/>
                </a:solidFill>
                <a:effectLst/>
                <a:latin typeface="Times New Roman" pitchFamily="18" charset="0"/>
              </a:rPr>
              <a:t>Отчет ст.преподавателя Фролкина В.С. </a:t>
            </a:r>
            <a:br>
              <a:rPr lang="ru-RU" sz="2000" smtClean="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r>
              <a:rPr lang="ru-RU" sz="2000" smtClean="0">
                <a:solidFill>
                  <a:schemeClr val="tx1"/>
                </a:solidFill>
                <a:effectLst/>
                <a:latin typeface="Times New Roman" pitchFamily="18" charset="0"/>
              </a:rPr>
              <a:t>2011-2012г.г</a:t>
            </a:r>
            <a:r>
              <a:rPr lang="ru-RU" sz="4200" smtClean="0">
                <a:solidFill>
                  <a:schemeClr val="tx1"/>
                </a:solidFill>
                <a:effectLst/>
              </a:rPr>
              <a:t>. 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4294967295"/>
          </p:nvPr>
        </p:nvSpPr>
        <p:spPr bwMode="auto">
          <a:xfrm>
            <a:off x="2195513" y="2852738"/>
            <a:ext cx="4464050" cy="2663825"/>
          </a:xfrm>
          <a:prstGeom prst="rect">
            <a:avLst/>
          </a:prstGeom>
        </p:spPr>
        <p:txBody>
          <a:bodyPr/>
          <a:lstStyle/>
          <a:p>
            <a:pPr>
              <a:buFont typeface="Georgia" pitchFamily="18" charset="0"/>
              <a:buNone/>
            </a:pPr>
            <a:endParaRPr lang="ru-RU" sz="2900" smtClean="0"/>
          </a:p>
          <a:p>
            <a:pPr>
              <a:buFont typeface="Georgia" pitchFamily="18" charset="0"/>
              <a:buNone/>
            </a:pPr>
            <a:endParaRPr lang="ru-RU" sz="2900" smtClean="0"/>
          </a:p>
          <a:p>
            <a:pPr>
              <a:buFont typeface="Georgia" pitchFamily="18" charset="0"/>
              <a:buNone/>
            </a:pPr>
            <a:r>
              <a:rPr lang="ru-RU" sz="2900" smtClean="0"/>
              <a:t>СПЕЦИАЛЬНОСТЬ</a:t>
            </a:r>
          </a:p>
          <a:p>
            <a:pPr>
              <a:buFont typeface="Georgia" pitchFamily="18" charset="0"/>
              <a:buNone/>
            </a:pPr>
            <a:r>
              <a:rPr lang="ru-RU" sz="2900" smtClean="0"/>
              <a:t>«ФИНАНСЫ И КРЕДИТ»</a:t>
            </a:r>
          </a:p>
          <a:p>
            <a:pPr lvl="4"/>
            <a:endParaRPr lang="ru-RU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59632" y="188640"/>
            <a:ext cx="6512511" cy="1143000"/>
          </a:xfrm>
        </p:spPr>
        <p:txBody>
          <a:bodyPr/>
          <a:lstStyle/>
          <a:p>
            <a:pPr marL="320040" indent="-32004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Экзаменационная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ведомость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Объект 4"/>
          <p:cNvSpPr>
            <a:spLocks noGrp="1"/>
          </p:cNvSpPr>
          <p:nvPr>
            <p:ph sz="quarter" idx="13"/>
          </p:nvPr>
        </p:nvSpPr>
        <p:spPr>
          <a:xfrm>
            <a:off x="684213" y="1628775"/>
            <a:ext cx="7119937" cy="4267200"/>
          </a:xfrm>
        </p:spPr>
        <p:txBody>
          <a:bodyPr/>
          <a:lstStyle/>
          <a:p>
            <a:r>
              <a:rPr lang="ru-RU" smtClean="0"/>
              <a:t>1. Васильева Ю.В.   -  зачтено</a:t>
            </a:r>
          </a:p>
          <a:p>
            <a:r>
              <a:rPr lang="ru-RU" smtClean="0"/>
              <a:t>2. Гаспарян Н.С.      - зачтено</a:t>
            </a:r>
          </a:p>
          <a:p>
            <a:r>
              <a:rPr lang="ru-RU" smtClean="0"/>
              <a:t>3. Казакова А.Н.      - зачтено</a:t>
            </a:r>
          </a:p>
          <a:p>
            <a:r>
              <a:rPr lang="ru-RU" smtClean="0"/>
              <a:t>4. Кирьянова Т.Ю.   - зачтено</a:t>
            </a:r>
          </a:p>
          <a:p>
            <a:r>
              <a:rPr lang="ru-RU" smtClean="0"/>
              <a:t>5. Симонова Ю.С.     - зачтено</a:t>
            </a:r>
          </a:p>
          <a:p>
            <a:r>
              <a:rPr lang="ru-RU" smtClean="0"/>
              <a:t>6. Первухин А.А.      - зачтено</a:t>
            </a:r>
          </a:p>
          <a:p>
            <a:r>
              <a:rPr lang="ru-RU" smtClean="0"/>
              <a:t>7. Сургаева В.В.       - зачтено</a:t>
            </a:r>
          </a:p>
          <a:p>
            <a:r>
              <a:rPr lang="ru-RU" smtClean="0"/>
              <a:t>8. Тилкевича С.А.    - зачтено</a:t>
            </a:r>
          </a:p>
          <a:p>
            <a:r>
              <a:rPr lang="ru-RU" smtClean="0"/>
              <a:t>9. Швыдкова А. Ю.   - зачтено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260648"/>
            <a:ext cx="7543800" cy="914400"/>
          </a:xfrm>
        </p:spPr>
        <p:txBody>
          <a:bodyPr/>
          <a:lstStyle/>
          <a:p>
            <a:pPr marL="0" indent="0" algn="just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dirty="0"/>
              <a:t>Цель дисциплины «Учебное предприятие» - овладеть профессиональными практическими навыками по избранной специальности на основе полученных теоретических знаний.</a:t>
            </a:r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539750" y="1628775"/>
            <a:ext cx="7248525" cy="3240088"/>
          </a:xfrm>
        </p:spPr>
        <p:txBody>
          <a:bodyPr rtlCol="0">
            <a:noAutofit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8288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8288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Закрепление теоретических знаний с помощью выполнения конкретных практических заданий.</a:t>
            </a:r>
          </a:p>
          <a:p>
            <a:pPr marL="18288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Переход от формального прохождения всех видов практики к эффективному освоению профессиональных навыков.</a:t>
            </a:r>
          </a:p>
          <a:p>
            <a:pPr marL="18288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«Безболезненная» адаптация студентов на своих будущих рабочих местах в качестве специалистов.</a:t>
            </a:r>
          </a:p>
          <a:p>
            <a:pPr marL="18288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	</a:t>
            </a:r>
            <a:endParaRPr lang="ru-RU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8288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8288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Требования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 освоению дисциплины: изучение дисциплин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«Налоги  и налогообложение» , «Страхование» ,«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Экономика организаций», «Статистика», «Бухгалтерский учет»,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«Инвестиции» 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др.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88"/>
            <a:ext cx="9612313" cy="670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543800" cy="914400"/>
          </a:xfrm>
        </p:spPr>
        <p:txBody>
          <a:bodyPr>
            <a:normAutofit fontScale="90000"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Порядок исчисления и уплаты налога на прибыль организации с учетом остатков готовой продукции на складе, остатков незавершенного производства и товаров отгруженных, но нереализованных </a:t>
            </a:r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406400" y="2032000"/>
            <a:ext cx="8342313" cy="4732338"/>
          </a:xfrm>
        </p:spPr>
        <p:txBody>
          <a:bodyPr rtlCol="0">
            <a:normAutofit/>
          </a:bodyPr>
          <a:lstStyle/>
          <a:p>
            <a:pPr marL="18288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dirty="0" smtClean="0">
              <a:solidFill>
                <a:srgbClr val="FF0000"/>
              </a:solidFill>
            </a:endParaRPr>
          </a:p>
          <a:p>
            <a:pPr marL="18288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В </a:t>
            </a:r>
            <a:r>
              <a:rPr lang="ru-RU" dirty="0">
                <a:solidFill>
                  <a:srgbClr val="FF0000"/>
                </a:solidFill>
              </a:rPr>
              <a:t>условиях реального производства и реализации продукции Налоговым Кодексом РФ (гл.25 – налог на прибыль) детально регулируется порядок исчисления налога на прибыль, если налогоплательщик определяет доходы и расходы по методу начисления.  В настоящее время именно этот метод расчета является основным для большинства российских организаций, включая и хлебопекарные предприятия.  Расчеты были проведены по результатам хозяйственной деятельности </a:t>
            </a:r>
            <a:r>
              <a:rPr lang="ru-RU" dirty="0" smtClean="0">
                <a:solidFill>
                  <a:srgbClr val="FF0000"/>
                </a:solidFill>
              </a:rPr>
              <a:t>учебного предприятия за </a:t>
            </a:r>
            <a:r>
              <a:rPr lang="ru-RU" dirty="0">
                <a:solidFill>
                  <a:srgbClr val="FF0000"/>
                </a:solidFill>
              </a:rPr>
              <a:t>1-й квартал </a:t>
            </a:r>
            <a:r>
              <a:rPr lang="ru-RU" dirty="0" smtClean="0">
                <a:solidFill>
                  <a:srgbClr val="FF0000"/>
                </a:solidFill>
              </a:rPr>
              <a:t>201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года.  По результатам расчетов заполнена налоговая декларация, представлена в налоговый </a:t>
            </a:r>
            <a:r>
              <a:rPr lang="ru-RU" dirty="0" smtClean="0">
                <a:solidFill>
                  <a:srgbClr val="FF0000"/>
                </a:solidFill>
              </a:rPr>
              <a:t>орган (условно).  </a:t>
            </a:r>
            <a:endParaRPr lang="ru-RU" dirty="0">
              <a:solidFill>
                <a:srgbClr val="FF000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352928" cy="2808312"/>
          </a:xfrm>
        </p:spPr>
        <p:txBody>
          <a:bodyPr>
            <a:normAutofit/>
          </a:bodyPr>
          <a:lstStyle/>
          <a:p>
            <a:pPr marL="320040" indent="-320040" algn="just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 2010 года в Российской Федерации отменен Единый социальный налог, суммы которого составляли значительную часть расходов хозяйствующих субъектов. На замену  ЕСН   пришли обязательные страховые взносы  в бюджеты государственных внебюджетных фондов (Пенсионный фонд РФ, Фонд социального страхования РФ и Фонды обязательного медицинского страхования (федеральный и территориальные)).  В связи с тем, что исчисление и уплата страховых взносов не изучаются  в дисциплине «Налоги и налогообложение» студентами (работниками организации) были изучены  нормы федерального закона №212 – ФЗ, которым и введены обязательные страховые взносы. </a:t>
            </a:r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755650" y="2636838"/>
            <a:ext cx="7920038" cy="3944937"/>
          </a:xfrm>
        </p:spPr>
        <p:txBody>
          <a:bodyPr rtlCol="0">
            <a:normAutofit fontScale="62500" lnSpcReduction="20000"/>
          </a:bodyPr>
          <a:lstStyle/>
          <a:p>
            <a:pPr marL="18288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9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 итогам хозяйственной деятельности за первый квартал </a:t>
            </a:r>
            <a:r>
              <a:rPr lang="ru-RU" sz="2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2012 </a:t>
            </a:r>
            <a:r>
              <a:rPr lang="ru-RU" sz="29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проведены расчеты  сумм НДФЛ и сумм обязательных страховых взносов, при этом учитывалась (нарастающим итогом )  индивидуальная  заработная плата каждого работника с учетом стандартных и социальных налоговых вычетов. Исчисленная сумма НДФЛ  в размере </a:t>
            </a:r>
            <a:r>
              <a:rPr lang="ru-RU" sz="2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75000 </a:t>
            </a:r>
            <a:r>
              <a:rPr lang="ru-RU" sz="29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рублей (за квартал)  ежемесячно перечислялась в бюджетную систему РФ (</a:t>
            </a:r>
            <a:r>
              <a:rPr lang="ru-RU" sz="2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25000 </a:t>
            </a:r>
            <a:r>
              <a:rPr lang="ru-RU" sz="29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9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уб</a:t>
            </a:r>
            <a:r>
              <a:rPr lang="ru-RU" sz="29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учебным </a:t>
            </a:r>
            <a:r>
              <a:rPr lang="ru-RU" sz="29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предпрятием</a:t>
            </a:r>
            <a:r>
              <a:rPr lang="ru-RU" sz="2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9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как налоговым агентом, в том числе:</a:t>
            </a:r>
          </a:p>
          <a:p>
            <a:pPr marL="18288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9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бюджет Алтайского края – </a:t>
            </a:r>
            <a:r>
              <a:rPr lang="ru-RU" sz="2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17500 </a:t>
            </a:r>
            <a:r>
              <a:rPr lang="ru-RU" sz="29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руб.;</a:t>
            </a:r>
          </a:p>
          <a:p>
            <a:pPr marL="18288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9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бюджет г. Рубцовска         -  </a:t>
            </a:r>
            <a:r>
              <a:rPr lang="ru-RU" sz="2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7500 руб</a:t>
            </a:r>
            <a:r>
              <a:rPr lang="ru-RU" sz="29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8288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9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Общая сумма исчисленных страховых  взносов за квартал составила  </a:t>
            </a:r>
            <a:r>
              <a:rPr lang="ru-RU" sz="2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173000 </a:t>
            </a:r>
            <a:r>
              <a:rPr lang="ru-RU" sz="29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руб., при этом во внебюджетные фонды перечислено:</a:t>
            </a:r>
          </a:p>
          <a:p>
            <a:pPr marL="18288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9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бюджет Пенсионного фонда – </a:t>
            </a:r>
            <a:r>
              <a:rPr lang="ru-RU" sz="2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126867руб</a:t>
            </a:r>
            <a:r>
              <a:rPr lang="ru-RU" sz="29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.;</a:t>
            </a:r>
          </a:p>
          <a:p>
            <a:pPr marL="18288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9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бюджет Фонда социального страхования – </a:t>
            </a:r>
            <a:r>
              <a:rPr lang="ru-RU" sz="2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16723 </a:t>
            </a:r>
            <a:r>
              <a:rPr lang="ru-RU" sz="29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руб.;</a:t>
            </a:r>
          </a:p>
          <a:p>
            <a:pPr marL="18288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9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бюджет Федерального фонда ОМС – </a:t>
            </a:r>
            <a:r>
              <a:rPr lang="ru-RU" sz="2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29410 </a:t>
            </a:r>
            <a:r>
              <a:rPr lang="ru-RU" sz="29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руб.;</a:t>
            </a:r>
          </a:p>
          <a:p>
            <a:pPr marL="18288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dirty="0">
              <a:solidFill>
                <a:srgbClr val="00B050"/>
              </a:solidFill>
            </a:endParaRPr>
          </a:p>
          <a:p>
            <a:pPr marL="18288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260648"/>
            <a:ext cx="7543800" cy="914400"/>
          </a:xfrm>
        </p:spPr>
        <p:txBody>
          <a:bodyPr>
            <a:normAutofit fontScale="90000"/>
          </a:bodyPr>
          <a:lstStyle/>
          <a:p>
            <a:pPr marL="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Рекомендации по оптимизации налогообложения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258888" y="2205038"/>
            <a:ext cx="6842125" cy="3816350"/>
          </a:xfrm>
        </p:spPr>
        <p:txBody>
          <a:bodyPr rtlCol="0">
            <a:normAutofit fontScale="92500" lnSpcReduction="20000"/>
          </a:bodyPr>
          <a:lstStyle/>
          <a:p>
            <a:pPr marL="18288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По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результатам   анализа хозяйственной деятельности за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девять месяцев 2011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выявлено, что с первого  января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2012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года организация может перейти на уплату единого налога по упрощенной системе налогообложения (при условии, что численность работников не превысит 100 человек, стоимость основных производственных фондов не превысит 100 млн. рублей, а доходы за 9 месяцев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2011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года не превысят 45 млн. руб. )</a:t>
            </a:r>
          </a:p>
          <a:p>
            <a:pPr marL="18288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Предварительные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расчеты показали, что если соотношение доходов и расходов к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2012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году существенно не изменится, то организации выгодно будет на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2012год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 качестве объекта налогообложения выбрать «доходы за минусом расходов». 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6512511" cy="1143000"/>
          </a:xfrm>
        </p:spPr>
        <p:txBody>
          <a:bodyPr/>
          <a:lstStyle/>
          <a:p>
            <a:pPr marL="0" indent="0" algn="just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Преимущества упрощенной системы налогообложения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Объект 18"/>
          <p:cNvGraphicFramePr>
            <a:graphicFrameLocks noGrp="1"/>
          </p:cNvGraphicFramePr>
          <p:nvPr>
            <p:ph sz="quarter" idx="13"/>
          </p:nvPr>
        </p:nvGraphicFramePr>
        <p:xfrm>
          <a:off x="899592" y="1052736"/>
          <a:ext cx="8064896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404664"/>
            <a:ext cx="6512511" cy="1143000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dirty="0" smtClean="0"/>
              <a:t>Рекомендации по выбору объекта обложения по УСН</a:t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20482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endParaRPr lang="ru-RU" sz="140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Соотношение доходов и расходов, при котором сумма налога будет одинаковой как при выборе в качестве объекта налогообложения доходов, так и при выборе доходов, уменьшенных на величину расходов, можно определить арифметическим путем, составив следующее уравнение:</a:t>
            </a:r>
          </a:p>
          <a:p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Д х 6/100 = (Д - Р) х 15/100,</a:t>
            </a:r>
          </a:p>
          <a:p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где Д - доходы налогоплательщика; Р - расходы; 6 и 15 - налоговые ставки при соответствующих объектах налогообложения в процентах. **</a:t>
            </a:r>
          </a:p>
          <a:p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6 Д = 15 Д - 15 Р</a:t>
            </a:r>
          </a:p>
          <a:p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9 Д = 15 Р</a:t>
            </a:r>
          </a:p>
          <a:p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Р/Д = 9/15 = 0,6</a:t>
            </a:r>
          </a:p>
          <a:p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Таким образом, если расходы налогоплательщика составляют 60% его доходов, приемлем выбор любого из объектов налогообложения.</a:t>
            </a:r>
          </a:p>
          <a:p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Соответственно, если доля превышения доходов над расходами составляет более 60%, целесообразен выбор в качестве объекта налогообложения доходов, если менее 60% - доходов, уменьшенных на величину расходов.</a:t>
            </a:r>
          </a:p>
          <a:p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Однако следует иметь в виду, что приведенное выше соотношение не совсем точно, т.к. оно не учитывает возможность налогоплательщиков, выбравших в качестве объекта налогообложения доходы, уменьшать рассчитанную сумму налога на страховые взносы, а также на сумму выплаченных пособий по временной нетрудоспособности.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6512511" cy="1143000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Пример выбора объекта обложения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550" y="1412875"/>
            <a:ext cx="7777163" cy="518477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1400" smtClean="0"/>
              <a:t>ООО «Ветерок» планирует с 2012 года перейти на упрощенную систему налогообложения. Доходы предприятия за 9 месяцев 2011 г. составили 1 000 000 руб., расходы -  600 000 руб., в том числе страховые взносы -  20 000 руб.</a:t>
            </a:r>
          </a:p>
          <a:p>
            <a:pPr>
              <a:lnSpc>
                <a:spcPct val="80000"/>
              </a:lnSpc>
            </a:pPr>
            <a:r>
              <a:rPr lang="ru-RU" sz="1400" smtClean="0"/>
              <a:t>В данном примере соотношение доходов и расходов составляет 60%, следовательно, суммы налога, рассчитанные исходя из разных объектов налогообложения, должны быть сопоставимы. Посмотрим, так ли это. </a:t>
            </a:r>
          </a:p>
          <a:p>
            <a:pPr>
              <a:lnSpc>
                <a:spcPct val="80000"/>
              </a:lnSpc>
            </a:pPr>
            <a:r>
              <a:rPr lang="ru-RU" sz="1400" smtClean="0"/>
              <a:t>Рассчитаем сумму налога, подлежащую уплате при выборе в качестве объекта налогообложения доходов.</a:t>
            </a:r>
          </a:p>
          <a:p>
            <a:pPr>
              <a:lnSpc>
                <a:spcPct val="80000"/>
              </a:lnSpc>
            </a:pPr>
            <a:r>
              <a:rPr lang="ru-RU" sz="1400" smtClean="0"/>
              <a:t>1. Определяем сумму налога:</a:t>
            </a:r>
          </a:p>
          <a:p>
            <a:pPr>
              <a:lnSpc>
                <a:spcPct val="80000"/>
              </a:lnSpc>
            </a:pPr>
            <a:r>
              <a:rPr lang="ru-RU" sz="1400" smtClean="0"/>
              <a:t> 000 000 руб. х 6% = 60 000 руб.</a:t>
            </a:r>
          </a:p>
          <a:p>
            <a:pPr>
              <a:lnSpc>
                <a:spcPct val="80000"/>
              </a:lnSpc>
            </a:pPr>
            <a:r>
              <a:rPr lang="ru-RU" sz="1400" smtClean="0"/>
              <a:t>2. Вычитаем из этой суммы средства, потраченные на обязательное пенсионное страхование (в полном объеме, т.к. 20 000 руб.  (60 000 : 50%)):</a:t>
            </a:r>
          </a:p>
          <a:p>
            <a:pPr>
              <a:lnSpc>
                <a:spcPct val="80000"/>
              </a:lnSpc>
            </a:pPr>
            <a:r>
              <a:rPr lang="ru-RU" sz="1400" smtClean="0"/>
              <a:t>60 000 руб. - 20 000 руб. = 40 000 руб.</a:t>
            </a:r>
          </a:p>
          <a:p>
            <a:pPr>
              <a:lnSpc>
                <a:spcPct val="80000"/>
              </a:lnSpc>
            </a:pPr>
            <a:r>
              <a:rPr lang="ru-RU" sz="1400" smtClean="0"/>
              <a:t>Таким образом, сумма единого налога при выборе в качестве объекта налогообложения доходов составит 40 000 руб.</a:t>
            </a:r>
          </a:p>
          <a:p>
            <a:pPr>
              <a:lnSpc>
                <a:spcPct val="80000"/>
              </a:lnSpc>
            </a:pPr>
            <a:r>
              <a:rPr lang="ru-RU" sz="1400" smtClean="0"/>
              <a:t>Теперь рассчитаем сумму единого налога к уплате при выборе в качестве объекта налогообложения доходов, уменьшенных на величину расходов:</a:t>
            </a:r>
          </a:p>
          <a:p>
            <a:pPr>
              <a:lnSpc>
                <a:spcPct val="80000"/>
              </a:lnSpc>
            </a:pPr>
            <a:r>
              <a:rPr lang="ru-RU" sz="1400" smtClean="0"/>
              <a:t>1 000 000 руб. - 600 000 руб.) х 15% = 60 000 руб.</a:t>
            </a:r>
          </a:p>
          <a:p>
            <a:pPr>
              <a:lnSpc>
                <a:spcPct val="80000"/>
              </a:lnSpc>
            </a:pPr>
            <a:r>
              <a:rPr lang="ru-RU" sz="1400" smtClean="0"/>
              <a:t>Очевидно, что при выборе в качестве объекта налогообложения доходов итоговая сумма единого налога меньше, несмотря на то, что соотношение доходов и расходов составляет 60%. </a:t>
            </a:r>
          </a:p>
          <a:p>
            <a:pPr>
              <a:lnSpc>
                <a:spcPct val="80000"/>
              </a:lnSpc>
            </a:pPr>
            <a:endParaRPr lang="ru-RU" sz="1400" smtClean="0"/>
          </a:p>
          <a:p>
            <a:pPr>
              <a:lnSpc>
                <a:spcPct val="80000"/>
              </a:lnSpc>
            </a:pPr>
            <a:r>
              <a:rPr lang="ru-RU" sz="1400" smtClean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517</TotalTime>
  <Words>1133</Words>
  <Application>Microsoft Office PowerPoint</Application>
  <PresentationFormat>Экран (4:3)</PresentationFormat>
  <Paragraphs>73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Trebuchet MS</vt:lpstr>
      <vt:lpstr>Arial</vt:lpstr>
      <vt:lpstr>Georgia</vt:lpstr>
      <vt:lpstr>Calibri</vt:lpstr>
      <vt:lpstr>Times New Roman</vt:lpstr>
      <vt:lpstr>Воздушный поток</vt:lpstr>
      <vt:lpstr> Учебное предприятие группа 1282.  Отчет ст.преподавателя Фролкина В.С.  2011-2012г.г. </vt:lpstr>
      <vt:lpstr>Цель дисциплины «Учебное предприятие» - овладеть профессиональными практическими навыками по избранной специальности на основе полученных теоретических знаний.</vt:lpstr>
      <vt:lpstr>Презентация PowerPoint</vt:lpstr>
      <vt:lpstr> Порядок исчисления и уплаты налога на прибыль организации с учетом остатков готовой продукции на складе, остатков незавершенного производства и товаров отгруженных, но нереализованных </vt:lpstr>
      <vt:lpstr>С 2010 года в Российской Федерации отменен Единый социальный налог, суммы которого составляли значительную часть расходов хозяйствующих субъектов. На замену  ЕСН   пришли обязательные страховые взносы  в бюджеты государственных внебюджетных фондов (Пенсионный фонд РФ, Фонд социального страхования РФ и Фонды обязательного медицинского страхования (федеральный и территориальные)).  В связи с тем, что исчисление и уплата страховых взносов не изучаются  в дисциплине «Налоги и налогообложение» студентами (работниками организации) были изучены  нормы федерального закона №212 – ФЗ, которым и введены обязательные страховые взносы. </vt:lpstr>
      <vt:lpstr>Рекомендации по оптимизации налогообложения</vt:lpstr>
      <vt:lpstr>Преимущества упрощенной системы налогообложения</vt:lpstr>
      <vt:lpstr>Рекомендации по выбору объекта обложения по УСН  </vt:lpstr>
      <vt:lpstr>       Пример выбора объекта обложения </vt:lpstr>
      <vt:lpstr>Экзаменационная  ведомость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Учебное предприятие «Крендель»</dc:title>
  <dc:creator>Серёжа</dc:creator>
  <cp:lastModifiedBy>Савельева Ольга Сергеевна</cp:lastModifiedBy>
  <cp:revision>50</cp:revision>
  <dcterms:created xsi:type="dcterms:W3CDTF">2011-10-23T14:23:10Z</dcterms:created>
  <dcterms:modified xsi:type="dcterms:W3CDTF">2012-06-14T02:10:32Z</dcterms:modified>
</cp:coreProperties>
</file>