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279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304" r:id="rId11"/>
    <p:sldId id="305" r:id="rId12"/>
    <p:sldId id="306" r:id="rId13"/>
    <p:sldId id="307" r:id="rId14"/>
    <p:sldId id="263" r:id="rId15"/>
    <p:sldId id="264" r:id="rId16"/>
    <p:sldId id="265" r:id="rId17"/>
    <p:sldId id="309" r:id="rId18"/>
    <p:sldId id="310" r:id="rId19"/>
    <p:sldId id="266" r:id="rId20"/>
    <p:sldId id="267" r:id="rId21"/>
    <p:sldId id="268" r:id="rId22"/>
    <p:sldId id="312" r:id="rId23"/>
    <p:sldId id="311" r:id="rId24"/>
    <p:sldId id="270" r:id="rId25"/>
    <p:sldId id="277" r:id="rId26"/>
    <p:sldId id="278" r:id="rId27"/>
    <p:sldId id="271" r:id="rId28"/>
    <p:sldId id="272" r:id="rId29"/>
    <p:sldId id="273" r:id="rId30"/>
    <p:sldId id="280" r:id="rId31"/>
    <p:sldId id="274" r:id="rId32"/>
    <p:sldId id="281" r:id="rId33"/>
    <p:sldId id="275" r:id="rId34"/>
    <p:sldId id="282" r:id="rId35"/>
    <p:sldId id="283" r:id="rId36"/>
    <p:sldId id="284" r:id="rId37"/>
    <p:sldId id="286" r:id="rId38"/>
    <p:sldId id="288" r:id="rId39"/>
    <p:sldId id="289" r:id="rId40"/>
    <p:sldId id="290" r:id="rId41"/>
    <p:sldId id="287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14" r:id="rId5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6" d="100"/>
          <a:sy n="76" d="100"/>
        </p:scale>
        <p:origin x="-2004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D56DE-92C8-4866-893E-03F5117C3E76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BC2D2-AB82-4B5C-8B12-D6D2FFFEA31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D56DE-92C8-4866-893E-03F5117C3E76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BC2D2-AB82-4B5C-8B12-D6D2FFFEA3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D56DE-92C8-4866-893E-03F5117C3E76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BC2D2-AB82-4B5C-8B12-D6D2FFFEA3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D56DE-92C8-4866-893E-03F5117C3E76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BC2D2-AB82-4B5C-8B12-D6D2FFFEA3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D56DE-92C8-4866-893E-03F5117C3E76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BC2D2-AB82-4B5C-8B12-D6D2FFFEA31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D56DE-92C8-4866-893E-03F5117C3E76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BC2D2-AB82-4B5C-8B12-D6D2FFFEA3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D56DE-92C8-4866-893E-03F5117C3E76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BC2D2-AB82-4B5C-8B12-D6D2FFFEA3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D56DE-92C8-4866-893E-03F5117C3E76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BC2D2-AB82-4B5C-8B12-D6D2FFFEA3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D56DE-92C8-4866-893E-03F5117C3E76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BC2D2-AB82-4B5C-8B12-D6D2FFFEA31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D56DE-92C8-4866-893E-03F5117C3E76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BC2D2-AB82-4B5C-8B12-D6D2FFFEA3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D56DE-92C8-4866-893E-03F5117C3E76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BC2D2-AB82-4B5C-8B12-D6D2FFFEA31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41D56DE-92C8-4866-893E-03F5117C3E76}" type="datetimeFigureOut">
              <a:rPr lang="ru-RU" smtClean="0"/>
              <a:t>11.03.2014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42BC2D2-AB82-4B5C-8B12-D6D2FFFEA31D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 smtClean="0"/>
              <a:t>Анализ индикаторов социально-экономического развития г. Рубцовска за 2010-2012 гг.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endParaRPr lang="ru-RU" dirty="0" smtClean="0"/>
          </a:p>
          <a:p>
            <a:pPr marL="82296" indent="0">
              <a:buNone/>
            </a:pPr>
            <a:r>
              <a:rPr lang="ru-RU" dirty="0"/>
              <a:t>	</a:t>
            </a:r>
            <a:r>
              <a:rPr lang="ru-RU" dirty="0" smtClean="0"/>
              <a:t>		Исследование выполнено </a:t>
            </a:r>
          </a:p>
          <a:p>
            <a:pPr marL="82296" indent="0">
              <a:buNone/>
            </a:pPr>
            <a:r>
              <a:rPr lang="ru-RU" dirty="0" smtClean="0"/>
              <a:t>			Студентами группы 1294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262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Демографические показатели за 2010-2011 год</a:t>
            </a:r>
            <a:endParaRPr lang="ru-RU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756084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7585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Демографические показатели 2010-2011 год</a:t>
            </a:r>
            <a:endParaRPr lang="ru-RU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7488832" cy="5109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4223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Демографические показатели за 2010-2011 год</a:t>
            </a:r>
            <a:endParaRPr lang="ru-RU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3" y="1928813"/>
            <a:ext cx="7075685" cy="387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3911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Демографические показатели за 2010-2011 год</a:t>
            </a:r>
            <a:endParaRPr lang="ru-RU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56792"/>
            <a:ext cx="7560840" cy="5007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3179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25425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Демографические показатели 2010-2011 год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308304" y="1268760"/>
            <a:ext cx="1501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3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175464"/>
              </p:ext>
            </p:extLst>
          </p:nvPr>
        </p:nvGraphicFramePr>
        <p:xfrm>
          <a:off x="757457" y="2132856"/>
          <a:ext cx="8588256" cy="331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Документ" r:id="rId3" imgW="6082788" imgH="2369693" progId="Word.Document.12">
                  <p:embed/>
                </p:oleObj>
              </mc:Choice>
              <mc:Fallback>
                <p:oleObj name="Документ" r:id="rId3" imgW="6082788" imgH="236969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7457" y="2132856"/>
                        <a:ext cx="8588256" cy="33123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7145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1484784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 indent="457200" algn="just">
              <a:spcAft>
                <a:spcPts val="60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Численности постоянного населения Рубцовска на 1 января 2012 года – 146 948 человека. За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межпереписной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период (09.10.2002 – 14.10.2010) сокращение численности по городу Рубцовску составило 10%. Тенденция сокращения населения в городе сохранилась и за 2010-2011 год. В городе наблюдается увеличение числа родившихся и снижение числа умерших. В 2011 году в городе родилось 1 642 ребенка (в 2010 – 1 590 человек). Число умерших в 2011 году – 2 329 человек (в 2010 – 2 373  человека). В 2011 году естественная убыль населения составила 687 человек,  по сравнению с соответствующим периодом прошлого года наблюдается ее снижение на 96 человек. 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Демографические показатели 2010-2011 год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185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Миграционное движение населения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269807"/>
              </p:ext>
            </p:extLst>
          </p:nvPr>
        </p:nvGraphicFramePr>
        <p:xfrm>
          <a:off x="746419" y="2204864"/>
          <a:ext cx="8627100" cy="1792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Документ" r:id="rId3" imgW="6082788" imgH="1263091" progId="Word.Document.12">
                  <p:embed/>
                </p:oleObj>
              </mc:Choice>
              <mc:Fallback>
                <p:oleObj name="Документ" r:id="rId3" imgW="6082788" imgH="12630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6419" y="2204864"/>
                        <a:ext cx="8627100" cy="17920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52319" y="1484784"/>
            <a:ext cx="1501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4005064"/>
            <a:ext cx="783807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За отчетный период в город прибыло 3 569 по сравнению с 2010 годом произошло увеличение на 145 человек, выбыли из города    3 529 человек. И по этому показателю произошло увеличение на 162 человека. Миграционный  прирост составил 40 человек, что значительно меньше чем в 2010 году, который составил 286 человек. Он происходит в основном за счет государств-участников СНГ, стран дальнего зарубежья и районов Алтайского края. 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58640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Население трудоспособного возраста за 2011 год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6792"/>
            <a:ext cx="7344816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4131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Население трудоспособного возраста за 2011 год</a:t>
            </a:r>
            <a:endParaRPr lang="ru-RU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800"/>
            <a:ext cx="7416823" cy="4405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28235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33809" y="54868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Данные для расчёта населения трудоспособного возраста за 2011 </a:t>
            </a:r>
            <a:r>
              <a:rPr lang="ru-RU" sz="14400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1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19" y="1819641"/>
            <a:ext cx="1501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5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5425" y="1474409"/>
            <a:ext cx="1442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Формула: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175822"/>
              </p:ext>
            </p:extLst>
          </p:nvPr>
        </p:nvGraphicFramePr>
        <p:xfrm>
          <a:off x="1043608" y="2276612"/>
          <a:ext cx="8424936" cy="3508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Документ" r:id="rId3" imgW="6082788" imgH="2076547" progId="Word.Document.12">
                  <p:embed/>
                </p:oleObj>
              </mc:Choice>
              <mc:Fallback>
                <p:oleObj name="Документ" r:id="rId3" imgW="6082788" imgH="207654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2276612"/>
                        <a:ext cx="8424936" cy="35087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8289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18162"/>
            <a:ext cx="7477216" cy="5328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3262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1202" y="1487131"/>
            <a:ext cx="1512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Формулы: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25425" y="506288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Население трудоспособного возраста в городе Рубцовск 2010-2011 г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42549" y="2132856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Доля жителей младше ТСВ = жители моложе трудоспособного возраста/среднегодовая численность населения*100=21292/146948*100=14,49%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Доля жителей в ТСВ = жители трудоспособный возраст/ среднегодовая численность населения*100=90497/146948*100= 61,58%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Доля жителей старше ТСВ = жители старше трудоспособного возраста/среднегодовая численность населения*100=35159/146948*100=23,93% 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Доля мужчин в населении = Численность мужчин/ Среднегодовая численность населения*100=69357/146948*100=47,20%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34872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020978"/>
              </p:ext>
            </p:extLst>
          </p:nvPr>
        </p:nvGraphicFramePr>
        <p:xfrm>
          <a:off x="827584" y="764704"/>
          <a:ext cx="10407650" cy="283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Документ" r:id="rId3" imgW="6082788" imgH="1656838" progId="Word.Document.12">
                  <p:embed/>
                </p:oleObj>
              </mc:Choice>
              <mc:Fallback>
                <p:oleObj name="Документ" r:id="rId3" imgW="6082788" imgH="1656838" progId="Word.Document.12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764704"/>
                        <a:ext cx="10407650" cy="283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28475" y="923934"/>
            <a:ext cx="1501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6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83506" y="3410902"/>
            <a:ext cx="810039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В 2011 году доля жителей младше трудоспособного возраста составила 14,49%, по сравнению с 2010 годом произошло незначительное увеличение всего на 0,53%. При рассматривании трудоспособного населения, то их доля по сравнению с 2010 годом уменьшилось на 2,28%.А доля жителей старше трудоспособного населения тоже увеличилось на 1,75%.Следовательно увеличение доли жителей младше и старше ТСВ влечёт росте нагрузки на трудоспособное население.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indent="457200" algn="just">
              <a:spcAft>
                <a:spcPts val="0"/>
              </a:spcAft>
            </a:pPr>
            <a:endParaRPr lang="ru-RU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525425" y="506288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Население трудоспособного возраста в городе Рубцовск 2010-2011 г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197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Образование</a:t>
            </a:r>
            <a:endParaRPr lang="ru-RU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84784"/>
            <a:ext cx="7560839" cy="502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5963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Образование</a:t>
            </a:r>
            <a:endParaRPr lang="ru-RU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12776"/>
            <a:ext cx="7344816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50398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4409" y="4653136"/>
            <a:ext cx="784887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Дошкольное образование  осуществляло 31 дошкольное учреждение на 4423 места. Коэффициент посещаемости муниципальных дошкольных образовательных учреждений составлял 0,68. Доля детей в возрасте от 1 до 6 лет, состоящих на учете для определения в детские сады, от общей численности детей этой возрастной группы была 38%.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25425" y="18864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4409" y="836712"/>
            <a:ext cx="82501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effectLst/>
                <a:latin typeface="Times New Roman"/>
                <a:ea typeface="Times New Roman"/>
              </a:rPr>
              <a:t>Обеспеченность детей дошкольного возраста местами в детских дошкольных учреждениях</a:t>
            </a:r>
            <a:endParaRPr lang="ru-RU" sz="32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15997"/>
              </p:ext>
            </p:extLst>
          </p:nvPr>
        </p:nvGraphicFramePr>
        <p:xfrm>
          <a:off x="1074409" y="3031232"/>
          <a:ext cx="6052827" cy="16219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17609"/>
                <a:gridCol w="2017609"/>
                <a:gridCol w="2017609"/>
              </a:tblGrid>
              <a:tr h="432508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2011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2012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9396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Число мест в ДДУ в расчете на сто детей в возрасте от 1 до 6 лет.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4423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5427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42627" y="2540824"/>
            <a:ext cx="1501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7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405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525425" y="18864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4409" y="836712"/>
            <a:ext cx="82501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effectLst/>
                <a:latin typeface="Times New Roman"/>
                <a:ea typeface="Times New Roman"/>
              </a:rPr>
              <a:t> Нагрузка на одного воспитателя в детских дошкольных учреждениях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642627" y="2540824"/>
            <a:ext cx="1501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8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192799"/>
              </p:ext>
            </p:extLst>
          </p:nvPr>
        </p:nvGraphicFramePr>
        <p:xfrm>
          <a:off x="929381" y="2995831"/>
          <a:ext cx="6183090" cy="234776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60456"/>
                <a:gridCol w="2061317"/>
                <a:gridCol w="2061317"/>
              </a:tblGrid>
              <a:tr h="42049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2011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2012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27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Отношение численности воспитанников в ДДУ к численности воспитателей в них.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6,9544%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8,5330%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0878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4409" y="5085184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</a:p>
          <a:p>
            <a:pPr hangingPunct="0"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735преподавателей в 2011</a:t>
            </a:r>
          </a:p>
          <a:p>
            <a:pPr hangingPunct="0"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12 021 учащихся в 2011</a:t>
            </a:r>
          </a:p>
          <a:p>
            <a:pPr hangingPunct="0"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12310 школьников и работают 887 педагогических сотрудников 2012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25425" y="18864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4409" y="836712"/>
            <a:ext cx="82501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effectLst/>
                <a:latin typeface="Times New Roman"/>
                <a:ea typeface="Times New Roman"/>
              </a:rPr>
              <a:t>Нагрузка на одного преподавателя в дневных общеобразовательных школах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488799" y="2559674"/>
            <a:ext cx="1501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559381"/>
              </p:ext>
            </p:extLst>
          </p:nvPr>
        </p:nvGraphicFramePr>
        <p:xfrm>
          <a:off x="971662" y="3021338"/>
          <a:ext cx="6129085" cy="177581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42459"/>
                <a:gridCol w="2043313"/>
                <a:gridCol w="2043313"/>
              </a:tblGrid>
              <a:tr h="31805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2011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2012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757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Отношение количества учащихся в дневных общеобразовательных школах к численности преподавателей в них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16,35%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13,87%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9036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 Культурно-просветительное обслуживание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29778"/>
              </p:ext>
            </p:extLst>
          </p:nvPr>
        </p:nvGraphicFramePr>
        <p:xfrm>
          <a:off x="1019434" y="2132856"/>
          <a:ext cx="8124566" cy="1728192"/>
        </p:xfrm>
        <a:graphic>
          <a:graphicData uri="http://schemas.openxmlformats.org/drawingml/2006/table">
            <a:tbl>
              <a:tblPr/>
              <a:tblGrid>
                <a:gridCol w="693384"/>
                <a:gridCol w="1842519"/>
                <a:gridCol w="5588663"/>
              </a:tblGrid>
              <a:tr h="576064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Название индикатора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</a:rPr>
                        <a:t>Число работающих объектов культурно-просветительного обслуживания на 1000 жителей</a:t>
                      </a:r>
                      <a:endParaRPr lang="ru-RU" sz="1000" b="1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Что показывает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Характеризует обеспеченность жителей муниципального образования объектами культурно-просветительного обслуживания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Единицы измерения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Число объектов на 1000 жителей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971600" y="4797152"/>
            <a:ext cx="79928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  <a:cs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Сеть  учреждений культуры включает  2 профессиональных театра, музей и картинную галерею, 12 массовых библиотек, 4 учреждения музыкального и художественного образования культуры. 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73866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324791"/>
              </p:ext>
            </p:extLst>
          </p:nvPr>
        </p:nvGraphicFramePr>
        <p:xfrm>
          <a:off x="1135533" y="2348880"/>
          <a:ext cx="7848872" cy="2142439"/>
        </p:xfrm>
        <a:graphic>
          <a:graphicData uri="http://schemas.openxmlformats.org/drawingml/2006/table">
            <a:tbl>
              <a:tblPr/>
              <a:tblGrid>
                <a:gridCol w="1690768"/>
                <a:gridCol w="1690768"/>
                <a:gridCol w="2083874"/>
                <a:gridCol w="2383462"/>
              </a:tblGrid>
              <a:tr h="241753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23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Численность населения, чел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147446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146948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146310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239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20/147446=0,00013564*1000=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0,1356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20/146948=0,0001361*1000=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0,1361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20/146310=0,0001367*1000=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0,1367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8738" y="1484784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10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 Культурно-просветительное обслуживание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43246" y="5009455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Показатель культурно-просветительского обслуживания на 1000 жителей увеличился, т.к. численность населения города Рубцовска с 2010  по 2012 год сократилась.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964214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61036" y="1268760"/>
            <a:ext cx="1643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11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657547"/>
              </p:ext>
            </p:extLst>
          </p:nvPr>
        </p:nvGraphicFramePr>
        <p:xfrm>
          <a:off x="1047503" y="1916832"/>
          <a:ext cx="8100393" cy="1568175"/>
        </p:xfrm>
        <a:graphic>
          <a:graphicData uri="http://schemas.openxmlformats.org/drawingml/2006/table">
            <a:tbl>
              <a:tblPr/>
              <a:tblGrid>
                <a:gridCol w="691321"/>
                <a:gridCol w="1837037"/>
                <a:gridCol w="5572035"/>
              </a:tblGrid>
              <a:tr h="44805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Название индикатора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Доля учащихся в музыкальных и художественных школах, спортивных секциях от всех детей до 18 лет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Что показывает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Характеризует занятость детей в свободное от учебы время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Единицы измерения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Проценты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Расчет индикатора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Процентное отношение детей, учащихся в музыкальных и художественных школах, спортивных секциях, к общему числу детей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36708" y="4509120"/>
            <a:ext cx="79126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В городе Рубцовске 5 детско-юношеских спортивных школ, </a:t>
            </a:r>
            <a:r>
              <a:rPr lang="ru-RU" sz="2000" dirty="0" smtClean="0">
                <a:effectLst/>
                <a:latin typeface="Times New Roman"/>
                <a:ea typeface="Times New Roman"/>
                <a:cs typeface="Times New Roman"/>
              </a:rPr>
              <a:t>4 учреждения музыкального и художественного образования культуры.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 Культурно-просветительное обслуживание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12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44744" y="202174"/>
            <a:ext cx="7406640" cy="764846"/>
          </a:xfrm>
        </p:spPr>
        <p:txBody>
          <a:bodyPr/>
          <a:lstStyle/>
          <a:p>
            <a:r>
              <a:rPr lang="ru-RU" sz="3600" dirty="0" smtClean="0">
                <a:solidFill>
                  <a:schemeClr val="tx1"/>
                </a:solidFill>
              </a:rPr>
              <a:t>               Розничная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торговля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031" y="1124744"/>
            <a:ext cx="6912768" cy="561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1659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08304" y="1412776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12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 Культурно-просветительное обслуживание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921840"/>
              </p:ext>
            </p:extLst>
          </p:nvPr>
        </p:nvGraphicFramePr>
        <p:xfrm>
          <a:off x="1071311" y="2276872"/>
          <a:ext cx="8072689" cy="1881272"/>
        </p:xfrm>
        <a:graphic>
          <a:graphicData uri="http://schemas.openxmlformats.org/drawingml/2006/table">
            <a:tbl>
              <a:tblPr/>
              <a:tblGrid>
                <a:gridCol w="2216437"/>
                <a:gridCol w="2731760"/>
                <a:gridCol w="3124492"/>
              </a:tblGrid>
              <a:tr h="204292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71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Численность детей до 18 лет, чел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399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35892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399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36220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71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399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9/35892=0,0002508*1000=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0,251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9/36220=0,0002485*1000=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0,248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999303" y="4797152"/>
            <a:ext cx="81446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Показатель культурно-просветительского обслуживания на 1000 жителей уменьшился, т.к. численность населения города Рубцовска в возрасте от 0-18 с 2010  по 2012 год увеличилась.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291589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Занятость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108081"/>
              </p:ext>
            </p:extLst>
          </p:nvPr>
        </p:nvGraphicFramePr>
        <p:xfrm>
          <a:off x="1315553" y="1122065"/>
          <a:ext cx="7488832" cy="5331270"/>
        </p:xfrm>
        <a:graphic>
          <a:graphicData uri="http://schemas.openxmlformats.org/drawingml/2006/table">
            <a:tbl>
              <a:tblPr/>
              <a:tblGrid>
                <a:gridCol w="639127"/>
                <a:gridCol w="1839157"/>
                <a:gridCol w="5010548"/>
              </a:tblGrid>
              <a:tr h="652136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Название индикатора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</a:rPr>
                        <a:t>Прирост численности занятых     </a:t>
                      </a:r>
                      <a:endParaRPr lang="ru-RU" sz="1100" b="1" dirty="0">
                        <a:effectLst/>
                        <a:latin typeface="Times New Roman"/>
                      </a:endParaRP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0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Что показывает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Динамику рынка занятости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0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Единицы измерения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Проценты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51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Расчет индикатора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Процентное отношение разницы численности занятых за текущий и предыдущий период к численности занятых в предыдущий период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01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Информационная обеспеченность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Сумма занятых по отдельным отраслям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063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Название индикатора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Доля занятых в ТСВ в экономике муниципального образования 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01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Что показывает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Вовлеченность населения в ТСВ в экономику муниципального образования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0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Единицы измерения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Проценты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01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Расчет индикатора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Процентное отношение занятых в экономике муниципального образования в ТСВ ко всему населению в ТСВ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01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Информационная обеспеченность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Данные по предприятиям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7683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Занятость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276592"/>
              </p:ext>
            </p:extLst>
          </p:nvPr>
        </p:nvGraphicFramePr>
        <p:xfrm>
          <a:off x="1259632" y="980730"/>
          <a:ext cx="7776865" cy="5688633"/>
        </p:xfrm>
        <a:graphic>
          <a:graphicData uri="http://schemas.openxmlformats.org/drawingml/2006/table">
            <a:tbl>
              <a:tblPr/>
              <a:tblGrid>
                <a:gridCol w="576064"/>
                <a:gridCol w="1997540"/>
                <a:gridCol w="5203261"/>
              </a:tblGrid>
              <a:tr h="715788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Название индикатора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Доля занятых в крупнейшей отрасли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52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Что показывает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Уровень диверсификации экономики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52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Единицы измерения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Проценты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0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Расчет индикатора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Процентное отношение занятых в крупнейшей отрасли ко всему занятому населению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0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Информационная обеспеченность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Данные по предприятиям крупнейшей отрасли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046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Название индикатора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Доля занятых на крупнейшем предприятии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0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Что показывает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Уровень монопрофильности экономики муниципального образования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52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Единицы измерения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Проценты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0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Расчет индикатора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Процентное отношение занятых на крупнейшем предприятии ко всему занятому населению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04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Информационная обеспеченность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Данные по крупнейшему предприятию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0076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Занятость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4561"/>
              </p:ext>
            </p:extLst>
          </p:nvPr>
        </p:nvGraphicFramePr>
        <p:xfrm>
          <a:off x="1187624" y="1115113"/>
          <a:ext cx="7776864" cy="4690150"/>
        </p:xfrm>
        <a:graphic>
          <a:graphicData uri="http://schemas.openxmlformats.org/drawingml/2006/table">
            <a:tbl>
              <a:tblPr/>
              <a:tblGrid>
                <a:gridCol w="663710"/>
                <a:gridCol w="1909893"/>
                <a:gridCol w="5203261"/>
              </a:tblGrid>
              <a:tr h="647462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Название индикатора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</a:rPr>
                        <a:t>Уровень безработицы</a:t>
                      </a:r>
                      <a:endParaRPr lang="ru-RU" sz="1200" b="1" dirty="0">
                        <a:effectLst/>
                        <a:latin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334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Что показывает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Показывает долю населения муниципального образования, которое  зарегистрировали на бирже труда и признали безработными от всего экономически активного населения 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33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Единицы измерения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Проценты 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00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Расчет индикатора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Процентное отношение числа признанных безработными на бирже труда к сумме занятых и признанных безработными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67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Информационная обеспеченность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Данные биржи труда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33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Показатель для сравнения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Средний по России и средний по региону аналогичный показатель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52945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10391" y="49323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Занятость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295834"/>
              </p:ext>
            </p:extLst>
          </p:nvPr>
        </p:nvGraphicFramePr>
        <p:xfrm>
          <a:off x="1062325" y="700662"/>
          <a:ext cx="7948452" cy="614037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62632"/>
                <a:gridCol w="1862632"/>
                <a:gridCol w="2111594"/>
                <a:gridCol w="2111594"/>
              </a:tblGrid>
              <a:tr h="383346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2012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959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Прирост численности занятых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949922-514720/51472*100=</a:t>
                      </a: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-3,01%</a:t>
                      </a: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(47941-49922)/49922*100=</a:t>
                      </a: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-3,97%</a:t>
                      </a: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019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Численность занятых в экономике</a:t>
                      </a: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51472</a:t>
                      </a: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49922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47941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401">
                <a:tc gridSpan="4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За рассматриваемый период 2010-2012 год численность занятых в экономике уменьшалась. В 2011 году по сравнению с 2010 на 3,01%, в 2012 году по сравнению с 2011 на 3,97%.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965">
                <a:tc rowSpan="2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Доля занятых в ТСВ в экономике муниципального образования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(Занятые - младше ТСВ - старше ТСВ)/трудоспособные*100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15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(51472-21340-33651)/99041*100%=-3,55%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(49922-21645-34401)/90767*100%=-6,75%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 (47941-21292-35159)/88786*100= -9,58%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7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b="1" i="1" spc="-5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1" spc="-5">
                          <a:effectLst/>
                          <a:latin typeface="Times New Roman"/>
                          <a:ea typeface="Times New Roman"/>
                        </a:rPr>
                        <a:t>2009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1" spc="-5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1" spc="-5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214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Численность занятых в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экономике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51472</a:t>
                      </a: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49922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47941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401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Численность младше ТСВ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21340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21645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21292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401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Численность старше ТСВ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33651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34401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35159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101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Численность трудоспособного населения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99041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90767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88786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401">
                <a:tc gridSpan="4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За рассматриваемый период 2009-2011год доля занятых в ТСВ в экономике муниципального образования уменьшалась. В 2009 году на 3,55%, в 2010 на 6,75%, в 2011 на 9,58%.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25" marR="584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3038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Занятость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602887"/>
              </p:ext>
            </p:extLst>
          </p:nvPr>
        </p:nvGraphicFramePr>
        <p:xfrm>
          <a:off x="1115616" y="980728"/>
          <a:ext cx="7848872" cy="518457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67309"/>
                <a:gridCol w="3065580"/>
                <a:gridCol w="3215983"/>
              </a:tblGrid>
              <a:tr h="979309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Доля занятых в крупнейшей отрасли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en-US" sz="18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ОАО «Мельник»</a:t>
                      </a: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3млрд 16млн трублей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 млрд 732,8 млн рублей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814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ОАО «Алтайвагон»</a:t>
                      </a: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2млрд 459млн руб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 млрд 484 млн. руб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309"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Крупнейшими отраслями </a:t>
                      </a: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являются ОАО «Мельник» и ОАО «Алтайвагон».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9440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Занятость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978046"/>
              </p:ext>
            </p:extLst>
          </p:nvPr>
        </p:nvGraphicFramePr>
        <p:xfrm>
          <a:off x="1043607" y="1052029"/>
          <a:ext cx="8131222" cy="57725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09799"/>
                <a:gridCol w="125822"/>
                <a:gridCol w="2005664"/>
                <a:gridCol w="125822"/>
                <a:gridCol w="1964548"/>
                <a:gridCol w="125822"/>
                <a:gridCol w="2273745"/>
              </a:tblGrid>
              <a:tr h="1410261">
                <a:tc gridSpan="2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Доля занятых на крупнейшем предприятии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ОАО «Мельник»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b="1" i="1">
                          <a:effectLst/>
                          <a:latin typeface="Times New Roman"/>
                          <a:ea typeface="Times New Roman"/>
                        </a:rPr>
                        <a:t>2012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 год  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490</a:t>
                      </a: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800" spc="-5">
                          <a:effectLst/>
                          <a:latin typeface="Times New Roman"/>
                          <a:ea typeface="Times New Roman"/>
                        </a:rPr>
                        <a:t>47941*100=1,02%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5897">
                <a:tc gridSpan="7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Доля занятых на крупнейшем предприятии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</a:rPr>
                        <a:t>ОАО»Мельник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» составляла 1,02% от общей численности занятых в экономике.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5897">
                <a:tc gridSpan="2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</a:rPr>
                        <a:t>Уровень безработицы</a:t>
                      </a:r>
                      <a:endParaRPr lang="ru-RU" sz="1200" b="1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i="1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i="1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i="1">
                          <a:effectLst/>
                          <a:latin typeface="Times New Roman"/>
                          <a:ea typeface="Times New Roman"/>
                        </a:rPr>
                        <a:t>2012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729">
                <a:tc gridSpan="2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85800" algn="l"/>
                          <a:tab pos="1077595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0,9%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0,8%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0,7%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729">
                <a:tc gridSpan="7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Уровень безработицы в период с 2010 года по 2012 год снижалась, на 0,1% ежегодно.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8729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2009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7691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Количество предприятий бытового обслуживания на 1000 жителей 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1011/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 155366*1000=6,51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1040/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 147446*1000=7,05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1104/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 146948*1000=7,51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8729">
                <a:tc gridSpan="7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Количество предприятий бытового обслуживания на 1000 жителей ежегодно увеличивалось.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7755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42100" y="460314"/>
            <a:ext cx="863573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2800" dirty="0" smtClean="0">
                <a:effectLst/>
                <a:latin typeface="Times New Roman"/>
                <a:ea typeface="Times New Roman"/>
              </a:rPr>
              <a:t>Прирост объема продукции в промышленности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33809" y="5077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Производственный сектор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216697"/>
              </p:ext>
            </p:extLst>
          </p:nvPr>
        </p:nvGraphicFramePr>
        <p:xfrm>
          <a:off x="978496" y="4276036"/>
          <a:ext cx="8172400" cy="1877056"/>
        </p:xfrm>
        <a:graphic>
          <a:graphicData uri="http://schemas.openxmlformats.org/drawingml/2006/table">
            <a:tbl>
              <a:tblPr/>
              <a:tblGrid>
                <a:gridCol w="2208928"/>
                <a:gridCol w="2773855"/>
                <a:gridCol w="3189617"/>
              </a:tblGrid>
              <a:tr h="938528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2012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528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промышленность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13869000000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12451411000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520029" y="3789040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16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4338" y="3604373"/>
            <a:ext cx="7549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Формула: 12451411000/13869000000*100=89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36899" y="6088559"/>
            <a:ext cx="81071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В 2012 году прирост объема продукции в промышленности составил -11%</a:t>
            </a:r>
            <a:endParaRPr lang="ru-RU" sz="20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622546"/>
              </p:ext>
            </p:extLst>
          </p:nvPr>
        </p:nvGraphicFramePr>
        <p:xfrm>
          <a:off x="1014338" y="1052736"/>
          <a:ext cx="8063971" cy="2438400"/>
        </p:xfrm>
        <a:graphic>
          <a:graphicData uri="http://schemas.openxmlformats.org/drawingml/2006/table">
            <a:tbl>
              <a:tblPr/>
              <a:tblGrid>
                <a:gridCol w="688213"/>
                <a:gridCol w="2296290"/>
                <a:gridCol w="5079468"/>
              </a:tblGrid>
              <a:tr h="4445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Название индикатора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</a:rPr>
                        <a:t>Прирост объема продукции в промышленности</a:t>
                      </a:r>
                      <a:endParaRPr lang="ru-RU" sz="1200" b="1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Что показывает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Динамику промышленного производства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Единицы измерения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Проценты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Расчет индикатора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Процентное отношение разницы между объемом промышленного производства за текущий период и объемом промышленного производства  за предыдущий период к объему промышленного производства  за предыдущий период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Информационная обеспеченность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Информация промышленных предприятий муниципального образования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3971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487199" y="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Производственный сектор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4957" y="4235504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17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672" y="3802627"/>
            <a:ext cx="61889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hangingPunct="0">
              <a:spcAft>
                <a:spcPts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Формула:</a:t>
            </a:r>
            <a:r>
              <a:rPr lang="en-US" sz="2400" dirty="0" smtClean="0">
                <a:effectLst/>
                <a:latin typeface="Times New Roman"/>
                <a:ea typeface="Times New Roman"/>
              </a:rPr>
              <a:t>(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292704-276246)/276246*100=5.96%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544908"/>
              </p:ext>
            </p:extLst>
          </p:nvPr>
        </p:nvGraphicFramePr>
        <p:xfrm>
          <a:off x="927159" y="1509266"/>
          <a:ext cx="8172400" cy="2346960"/>
        </p:xfrm>
        <a:graphic>
          <a:graphicData uri="http://schemas.openxmlformats.org/drawingml/2006/table">
            <a:tbl>
              <a:tblPr/>
              <a:tblGrid>
                <a:gridCol w="697467"/>
                <a:gridCol w="2327167"/>
                <a:gridCol w="5147766"/>
              </a:tblGrid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Название индикатора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Прирост объема продукции в сельском хозяйстве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Что показывает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Динамику сельскохозяйственного производства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Единицы измерения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Проценты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Расчет индикатора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Процентное отношение разницы между объемом сельскохозяйственного производства за текущий период и объемом сельскохозяйственного производства  за предыдущий период к объему сельскохозяйственного производства  за предыдущий период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Информационная обеспеченность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Информация сельскохозяйственных предприятий муниципального образования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80931" y="432048"/>
            <a:ext cx="846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Прирост объема продукции в сельском хозяйстве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460904"/>
              </p:ext>
            </p:extLst>
          </p:nvPr>
        </p:nvGraphicFramePr>
        <p:xfrm>
          <a:off x="960444" y="4633624"/>
          <a:ext cx="8183556" cy="1058545"/>
        </p:xfrm>
        <a:graphic>
          <a:graphicData uri="http://schemas.openxmlformats.org/drawingml/2006/table">
            <a:tbl>
              <a:tblPr/>
              <a:tblGrid>
                <a:gridCol w="2434602"/>
                <a:gridCol w="2477028"/>
                <a:gridCol w="3271926"/>
              </a:tblGrid>
              <a:tr h="52705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Объем продукции в с\х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276246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292704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43608" y="5805264"/>
            <a:ext cx="80666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Прирост объема продукции в отчетном периоде по сравнению с базисным составил приблизительно 6%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74641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33809" y="34574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Производственный сектор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971783"/>
              </p:ext>
            </p:extLst>
          </p:nvPr>
        </p:nvGraphicFramePr>
        <p:xfrm>
          <a:off x="950314" y="2420888"/>
          <a:ext cx="8142963" cy="2527375"/>
        </p:xfrm>
        <a:graphic>
          <a:graphicData uri="http://schemas.openxmlformats.org/drawingml/2006/table">
            <a:tbl>
              <a:tblPr/>
              <a:tblGrid>
                <a:gridCol w="694954"/>
                <a:gridCol w="2318784"/>
                <a:gridCol w="5129225"/>
              </a:tblGrid>
              <a:tr h="261635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Название индикатора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Доля крупнейшей отрасли в общем объеме производства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27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Что показывает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Уровень отраслевой диверсификации экономики муниципального образования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63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Единицы измерения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Проценты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27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Расчет индикатора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Процентное отношение объема производства за текущий период крупнейшей отрасли к общему объему производства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27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Информационная обеспеченность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Данные по предприятиям крупнейшей отрасли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99592" y="620688"/>
            <a:ext cx="82444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Доля крупнейшей отрасли в общем объеме производства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184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47664" y="44624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6500" dirty="0" smtClean="0">
                <a:latin typeface="Times New Roman"/>
                <a:ea typeface="Times New Roman"/>
              </a:rPr>
              <a:t>Розничная торговля 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523696"/>
              </p:ext>
            </p:extLst>
          </p:nvPr>
        </p:nvGraphicFramePr>
        <p:xfrm>
          <a:off x="1115616" y="1268760"/>
          <a:ext cx="7372415" cy="5202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Документ" r:id="rId3" imgW="6176159" imgH="4357539" progId="Word.Document.12">
                  <p:embed/>
                </p:oleObj>
              </mc:Choice>
              <mc:Fallback>
                <p:oleObj name="Документ" r:id="rId3" imgW="6176159" imgH="435753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5616" y="1268760"/>
                        <a:ext cx="7372415" cy="52023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80312" y="677887"/>
            <a:ext cx="1501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5606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27730" y="34574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Производственный сектор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576207"/>
              </p:ext>
            </p:extLst>
          </p:nvPr>
        </p:nvGraphicFramePr>
        <p:xfrm>
          <a:off x="1025841" y="2457791"/>
          <a:ext cx="7920880" cy="3384550"/>
        </p:xfrm>
        <a:graphic>
          <a:graphicData uri="http://schemas.openxmlformats.org/drawingml/2006/table">
            <a:tbl>
              <a:tblPr/>
              <a:tblGrid>
                <a:gridCol w="2036590"/>
                <a:gridCol w="2737024"/>
                <a:gridCol w="3147266"/>
              </a:tblGrid>
              <a:tr h="52705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2012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Промышленность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13869000000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12451411000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Торговля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2168821200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3079905100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Общий объем производстведенных товаров (услуг)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16037821200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15531316100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Доля промышленности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0,86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0,8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Доля торговли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0,14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0,2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64077" y="620688"/>
            <a:ext cx="82444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Доля крупнейшей отрасли в общем объеме производства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972" y="1996126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18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46607" y="5503783"/>
            <a:ext cx="828091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Доля промышленности в 2012 по сравнению с 2011 уменьшилась на 0,06, а доля торговли за анализируемый период выросла на 0,6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11246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9600" dirty="0" smtClean="0">
                <a:effectLst/>
                <a:latin typeface="Times New Roman"/>
                <a:ea typeface="Times New Roman"/>
              </a:rPr>
              <a:t>Инвестиционная деятельность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153333"/>
              </p:ext>
            </p:extLst>
          </p:nvPr>
        </p:nvGraphicFramePr>
        <p:xfrm>
          <a:off x="1135533" y="3356992"/>
          <a:ext cx="7848872" cy="2032512"/>
        </p:xfrm>
        <a:graphic>
          <a:graphicData uri="http://schemas.openxmlformats.org/drawingml/2006/table">
            <a:tbl>
              <a:tblPr/>
              <a:tblGrid>
                <a:gridCol w="669855"/>
                <a:gridCol w="2235039"/>
                <a:gridCol w="4943978"/>
              </a:tblGrid>
              <a:tr h="4445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Название индикатора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</a:rPr>
                        <a:t>Инвестиции в основной капитал из всех источников финансирования на 1-го жителя</a:t>
                      </a:r>
                      <a:endParaRPr lang="ru-RU" sz="1200" b="1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47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Что показывает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Обеспеченность каждого жителя инвестициями в основной капитал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Единицы измерения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Тыс. руб.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Расчет индикатора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Отношение всей суммы инвестиций в основной капитал к общей численности населения муниципального образования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5520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9600" dirty="0" smtClean="0">
                <a:effectLst/>
                <a:latin typeface="Times New Roman"/>
                <a:ea typeface="Times New Roman"/>
              </a:rPr>
              <a:t>Инвестиционная деятельность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033076"/>
              </p:ext>
            </p:extLst>
          </p:nvPr>
        </p:nvGraphicFramePr>
        <p:xfrm>
          <a:off x="1115617" y="1916832"/>
          <a:ext cx="8028383" cy="2809240"/>
        </p:xfrm>
        <a:graphic>
          <a:graphicData uri="http://schemas.openxmlformats.org/drawingml/2006/table">
            <a:tbl>
              <a:tblPr/>
              <a:tblGrid>
                <a:gridCol w="2388438"/>
                <a:gridCol w="2430061"/>
                <a:gridCol w="3209884"/>
              </a:tblGrid>
              <a:tr h="52705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Инвестиции в основной капитал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593239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1458059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Численность населения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147446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146948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Инвестиции в основной капитал из всех источников финансирования на 1-го жителя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4,02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9,92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73769" y="5517232"/>
            <a:ext cx="8172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В 2011 по сравнению с 2010 годом инвестиции в основной капитал на 1 жителя увеличились в 2,5 раза.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488739" y="1119896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19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7948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hangingPunct="0">
              <a:spcAft>
                <a:spcPts val="0"/>
              </a:spcAft>
            </a:pPr>
            <a:r>
              <a:rPr lang="ru-RU" sz="12800" dirty="0" smtClean="0">
                <a:effectLst/>
                <a:latin typeface="Times New Roman"/>
                <a:ea typeface="Times New Roman"/>
              </a:rPr>
              <a:t>Информационная обеспеченность</a:t>
            </a:r>
          </a:p>
          <a:p>
            <a:pPr marL="359410" indent="-179705" hangingPunct="0">
              <a:tabLst>
                <a:tab pos="9144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99456" y="858286"/>
            <a:ext cx="6321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/>
                <a:ea typeface="Times New Roman"/>
              </a:rPr>
              <a:t>Муниципальная финансовая отчетность</a:t>
            </a:r>
            <a:endParaRPr lang="ru-RU" sz="2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005913"/>
              </p:ext>
            </p:extLst>
          </p:nvPr>
        </p:nvGraphicFramePr>
        <p:xfrm>
          <a:off x="1171537" y="2060848"/>
          <a:ext cx="7776864" cy="3169920"/>
        </p:xfrm>
        <a:graphic>
          <a:graphicData uri="http://schemas.openxmlformats.org/drawingml/2006/table">
            <a:tbl>
              <a:tblPr/>
              <a:tblGrid>
                <a:gridCol w="663710"/>
                <a:gridCol w="2214534"/>
                <a:gridCol w="4898620"/>
              </a:tblGrid>
              <a:tr h="467105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Название индикатора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Прирост объема инвестиций в основной капитал из всех источников финансирования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10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Что показывает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Позволяет оценить динамику инвестиционного процесса на крупных и средних предприятиях муниципального образования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5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Единицы измерения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Проценты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421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Расчет индикатора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Процентное отношение разности между совокупным объемом инвестиций в крупные и средние предприятия и организации города текущего и предыдущего периода к инвестициям предыдущего периода. Расчет производится в сопоставимых ценах.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5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Информационная обеспеченность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Муниципальная финансовая отчетность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5319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533809" y="19826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hangingPunct="0">
              <a:spcAft>
                <a:spcPts val="0"/>
              </a:spcAft>
            </a:pPr>
            <a:r>
              <a:rPr lang="ru-RU" sz="12800" dirty="0" smtClean="0">
                <a:effectLst/>
                <a:latin typeface="Times New Roman"/>
                <a:ea typeface="Times New Roman"/>
              </a:rPr>
              <a:t>Информационная обеспеченность</a:t>
            </a:r>
          </a:p>
          <a:p>
            <a:pPr marL="359410" indent="-179705" hangingPunct="0">
              <a:tabLst>
                <a:tab pos="9144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21306" y="451874"/>
            <a:ext cx="6321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/>
                <a:ea typeface="Times New Roman"/>
              </a:rPr>
              <a:t>Муниципальная финансовая отчетность</a:t>
            </a:r>
            <a:endParaRPr lang="ru-RU" sz="28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875391"/>
              </p:ext>
            </p:extLst>
          </p:nvPr>
        </p:nvGraphicFramePr>
        <p:xfrm>
          <a:off x="1100083" y="1800398"/>
          <a:ext cx="7992888" cy="1746250"/>
        </p:xfrm>
        <a:graphic>
          <a:graphicData uri="http://schemas.openxmlformats.org/drawingml/2006/table">
            <a:tbl>
              <a:tblPr/>
              <a:tblGrid>
                <a:gridCol w="1698706"/>
                <a:gridCol w="1728310"/>
                <a:gridCol w="2282936"/>
                <a:gridCol w="2282936"/>
              </a:tblGrid>
              <a:tr h="52705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</a:rPr>
                        <a:t>2012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Инвестиции в основной капитал из всех источников финансирования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1074366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12949</a:t>
                      </a:r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00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17252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458104" y="1316879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20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44578" y="3571660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21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77003"/>
              </p:ext>
            </p:extLst>
          </p:nvPr>
        </p:nvGraphicFramePr>
        <p:xfrm>
          <a:off x="1161946" y="4033325"/>
          <a:ext cx="7982054" cy="1622987"/>
        </p:xfrm>
        <a:graphic>
          <a:graphicData uri="http://schemas.openxmlformats.org/drawingml/2006/table">
            <a:tbl>
              <a:tblPr/>
              <a:tblGrid>
                <a:gridCol w="2374655"/>
                <a:gridCol w="2416038"/>
                <a:gridCol w="3191361"/>
              </a:tblGrid>
              <a:tr h="403787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2011-2010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2012-2011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Прирост объема инвестиций в основной капитал из всех источников финансирования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20,5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33,2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068942" y="5614411"/>
            <a:ext cx="798205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В 2012 году по сравнению с 2011 годом прирост объема инвестиций в основной капитал из всех источников финансирования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увеличился в 1,5 раза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91264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33809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9600" dirty="0" smtClean="0">
                <a:effectLst/>
                <a:latin typeface="Times New Roman"/>
                <a:ea typeface="Times New Roman"/>
              </a:rPr>
              <a:t>Инвестиционная деятельность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702300"/>
              </p:ext>
            </p:extLst>
          </p:nvPr>
        </p:nvGraphicFramePr>
        <p:xfrm>
          <a:off x="1085390" y="1772816"/>
          <a:ext cx="7949158" cy="2438400"/>
        </p:xfrm>
        <a:graphic>
          <a:graphicData uri="http://schemas.openxmlformats.org/drawingml/2006/table">
            <a:tbl>
              <a:tblPr/>
              <a:tblGrid>
                <a:gridCol w="678414"/>
                <a:gridCol w="2263597"/>
                <a:gridCol w="5007147"/>
              </a:tblGrid>
              <a:tr h="479296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Название индикатора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Доля инвестиций из собственных средств в основной капитал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9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Что показывает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Заинтересованность сторонних инвесторов в размещении средств в данном муниципальном образовании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48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Единицы измерения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Проценты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9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Расчет индикатора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Процентное отношение собственных средств к общему объему вложенных средств за определенный период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9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Информационная обеспеченность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Муниципальная финансовая отчетность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5820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73410"/>
              </p:ext>
            </p:extLst>
          </p:nvPr>
        </p:nvGraphicFramePr>
        <p:xfrm>
          <a:off x="1051423" y="1454810"/>
          <a:ext cx="8172399" cy="1502410"/>
        </p:xfrm>
        <a:graphic>
          <a:graphicData uri="http://schemas.openxmlformats.org/drawingml/2006/table">
            <a:tbl>
              <a:tblPr/>
              <a:tblGrid>
                <a:gridCol w="1736857"/>
                <a:gridCol w="1767126"/>
                <a:gridCol w="2334208"/>
                <a:gridCol w="2334208"/>
              </a:tblGrid>
              <a:tr h="52705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</a:rPr>
                        <a:t>2012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Инвестиции в основной капитал из собственных средств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203926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116900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14768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80312" y="922043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22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499967" y="34574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9600" dirty="0" smtClean="0">
                <a:effectLst/>
                <a:latin typeface="Times New Roman"/>
                <a:ea typeface="Times New Roman"/>
              </a:rPr>
              <a:t>Инвестиционная деятельность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14934" y="5118933"/>
            <a:ext cx="81420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В 2011 по сравнению с2012 прирост составил -41,6%, наблюдалось снижение объема инвестиций в основной капитал из собственных средств, а в 2012 прослеживался прирост на 26,3%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но в целом идет снижение объема инвестиций в основной капитал из собственных средств.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38518"/>
              </p:ext>
            </p:extLst>
          </p:nvPr>
        </p:nvGraphicFramePr>
        <p:xfrm>
          <a:off x="1166410" y="3530625"/>
          <a:ext cx="8021563" cy="1502410"/>
        </p:xfrm>
        <a:graphic>
          <a:graphicData uri="http://schemas.openxmlformats.org/drawingml/2006/table">
            <a:tbl>
              <a:tblPr/>
              <a:tblGrid>
                <a:gridCol w="2386409"/>
                <a:gridCol w="2427997"/>
                <a:gridCol w="3207157"/>
              </a:tblGrid>
              <a:tr h="52705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2011-2010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2012-2011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Прирост объема инвестиций в основной капитал из собственных средств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-41,6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26,3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532712" y="3068960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23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3256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499967" y="332656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9600" dirty="0" smtClean="0">
                <a:effectLst/>
                <a:latin typeface="Times New Roman"/>
                <a:ea typeface="Times New Roman"/>
              </a:rPr>
              <a:t>Обеспеченность жильём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380310" y="2996952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24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1427292"/>
            <a:ext cx="75162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Формула: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Об.Ж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/Нас-е=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Об.нас.муницип.образ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-я жильем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2010 год       2902,7/147,446=19,68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кв.м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2011 год       2902,7/146,948= 19,75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кв.м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 hangingPunct="0">
              <a:spcAft>
                <a:spcPts val="0"/>
              </a:spcAf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016319"/>
              </p:ext>
            </p:extLst>
          </p:nvPr>
        </p:nvGraphicFramePr>
        <p:xfrm>
          <a:off x="1087935" y="3508962"/>
          <a:ext cx="7933746" cy="186425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312146"/>
                <a:gridCol w="1201616"/>
                <a:gridCol w="1201616"/>
                <a:gridCol w="970536"/>
                <a:gridCol w="1247832"/>
              </a:tblGrid>
              <a:tr h="5609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Название индикатора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расчет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8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Население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147446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146948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Обеспеченность жильем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2902,7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2902,7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8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19,68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19,75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001487" y="5373216"/>
            <a:ext cx="80639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обеспеченность населения муниципального образования жильем в расчете на его общую площадь за 2011 по сравнению с 2010 увеличилась на 0,07 кв. м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93232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499967" y="332656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9600" dirty="0" smtClean="0">
                <a:effectLst/>
                <a:latin typeface="Times New Roman"/>
                <a:ea typeface="Times New Roman"/>
              </a:rPr>
              <a:t>Ввод нового жилья 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380310" y="3227784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25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176" y="959374"/>
            <a:ext cx="9370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Формула: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пл.введ.в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экс.за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опр.пер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/нас-е)*1000=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кол.кв.м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1000 чел.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за 2010 год (17266/147,446)*1000=117,100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кв.м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на 1000 жителей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за 2011 год (16136/146,948)*1000=109,807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кв.м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на 1000 жителей</a:t>
            </a:r>
          </a:p>
          <a:p>
            <a:pPr algn="ctr" hangingPunct="0">
              <a:spcAft>
                <a:spcPts val="0"/>
              </a:spcAf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2204864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/>
                <a:latin typeface="Times New Roman"/>
                <a:ea typeface="Times New Roman"/>
              </a:rPr>
              <a:t>Площадь введенного в эксплуатацию за определенный период жилищного фонда в расчете на тысячу жителей</a:t>
            </a:r>
            <a:endParaRPr lang="ru-RU" sz="2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408407"/>
              </p:ext>
            </p:extLst>
          </p:nvPr>
        </p:nvGraphicFramePr>
        <p:xfrm>
          <a:off x="1329829" y="3689449"/>
          <a:ext cx="7881663" cy="1551940"/>
        </p:xfrm>
        <a:graphic>
          <a:graphicData uri="http://schemas.openxmlformats.org/drawingml/2006/table">
            <a:tbl>
              <a:tblPr/>
              <a:tblGrid>
                <a:gridCol w="3162395"/>
                <a:gridCol w="2387204"/>
                <a:gridCol w="2332064"/>
              </a:tblGrid>
              <a:tr h="438785">
                <a:tc>
                  <a:txBody>
                    <a:bodyPr/>
                    <a:lstStyle/>
                    <a:p>
                      <a:pPr marL="342900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Индикатор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34290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Площадь введенного в эксплуатацию за определенный период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6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17266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16136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35">
                <a:tc>
                  <a:txBody>
                    <a:bodyPr/>
                    <a:lstStyle/>
                    <a:p>
                      <a:pPr marL="34290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Ввод нового жилья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117100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109807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71599" y="5380672"/>
            <a:ext cx="80639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 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количество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кв.м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на жилищное строительство в муниципальных образованиях в 2011 году было выделено меньше чем в 2010 на  7,293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кв.м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990237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499967" y="332656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2800" dirty="0" smtClean="0">
                <a:effectLst/>
                <a:latin typeface="Times New Roman"/>
                <a:ea typeface="Times New Roman"/>
              </a:rPr>
              <a:t>Доля ветхого жилищного фонда во всем жилищном фонде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218126" y="2386817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26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186488"/>
            <a:ext cx="81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Формула: Процентное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отношение площади ветхого жилищного фонда к общей площади жилищного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фонда</a:t>
            </a:r>
          </a:p>
          <a:p>
            <a:pPr algn="ctr" hangingPunct="0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За 2011г (2902,7/14400)*100%=20,1%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96523" y="6042391"/>
            <a:ext cx="77768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необходимый объём работ по текущему и капитальному ремонту зданий составляет 20.1% от всего жилищного фонда.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52823"/>
              </p:ext>
            </p:extLst>
          </p:nvPr>
        </p:nvGraphicFramePr>
        <p:xfrm>
          <a:off x="988939" y="2909519"/>
          <a:ext cx="8155061" cy="2708275"/>
        </p:xfrm>
        <a:graphic>
          <a:graphicData uri="http://schemas.openxmlformats.org/drawingml/2006/table">
            <a:tbl>
              <a:tblPr/>
              <a:tblGrid>
                <a:gridCol w="3237559"/>
                <a:gridCol w="4917502"/>
              </a:tblGrid>
              <a:tr h="351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Индикатор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общая площади жилищного фонда.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2902,7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Доля ветхого жилищного фонда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14400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Доля ветхого жилищного фонда во всем жилищном фонде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20,1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251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47664" y="188641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6500" dirty="0" smtClean="0">
                <a:latin typeface="Times New Roman"/>
                <a:ea typeface="Times New Roman"/>
              </a:rPr>
              <a:t>Розничная торговля 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90742" y="1058176"/>
            <a:ext cx="741682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За 2011 год  по полному кругу предприятий и организаций города объём оборота розничной торговли увеличился в фактических ценах на 11,7% и составил 13 881,1 млн. рублей. По обороту розничной торговли на душу населения (94 671 руб.) город занимает четвертую позицию среди городов края. 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Times New Roman"/>
                <a:ea typeface="Times New Roman"/>
              </a:rPr>
              <a:t>Для более полного удовлетворения населения товарами и услугами, а также для обеспечения  прироста объемов  к достигнутым показателям 2010 года расширена торговая сеть – за 2011 года введено 53 торговых объекта общей торговой площадью 6 894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кв.м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., в том числе 18 продовольственных и 35 непродовольственных магазинов.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Times New Roman"/>
                <a:ea typeface="Times New Roman"/>
              </a:rPr>
              <a:t>Обеспеченность жителей организациями розничной торговли за 2011 год по сравнению с 2010 годом практически не изменилось, этот показатель составил 11 организаций на 1000 жителей.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70440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499967" y="332656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Доступность жилья для населения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1186488"/>
            <a:ext cx="81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Формула:</a:t>
            </a:r>
          </a:p>
          <a:p>
            <a:pPr algn="ctr"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Среднемесячная начисленная заработная плата одного работника 15090 руб</a:t>
            </a:r>
            <a:r>
              <a:rPr lang="ru-RU" sz="2400" dirty="0">
                <a:latin typeface="Times New Roman"/>
                <a:ea typeface="Times New Roman"/>
              </a:rPr>
              <a:t>.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15090 *2= 30180 за месяц</a:t>
            </a:r>
          </a:p>
          <a:p>
            <a:pPr algn="ctr"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30180*12=362160 р. в год -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среднегодовой доход семьи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3525976"/>
            <a:ext cx="833383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effectLst/>
                <a:latin typeface="Times New Roman"/>
                <a:ea typeface="Times New Roman"/>
              </a:rPr>
              <a:t>Отношение цены стандартной квартиры к годовому доходу средней семьи. При расчете среднегодового дохода семьи учитываются номинальные среднедушевые среднемесячные доходы населения за определенный год. В качестве стандартной квартиры для данного домохозяйства принята квартира площадью 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09966" y="5297221"/>
            <a:ext cx="4085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Расчет: 750000/361260= 2.076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09289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654991"/>
              </p:ext>
            </p:extLst>
          </p:nvPr>
        </p:nvGraphicFramePr>
        <p:xfrm>
          <a:off x="1691680" y="1408153"/>
          <a:ext cx="5308983" cy="3869690"/>
        </p:xfrm>
        <a:graphic>
          <a:graphicData uri="http://schemas.openxmlformats.org/drawingml/2006/table">
            <a:tbl>
              <a:tblPr/>
              <a:tblGrid>
                <a:gridCol w="2911065"/>
                <a:gridCol w="2397918"/>
              </a:tblGrid>
              <a:tr h="572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Цена стандартной квартиры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750000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годовой доход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средней семьи.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362160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Среднемесячная начисленная заработная плата одного работника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15090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Доступность жилья для населения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2,076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499967" y="116632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9410" indent="-179705" hangingPunct="0">
              <a:tabLst>
                <a:tab pos="914400" algn="l"/>
              </a:tabLst>
            </a:pPr>
            <a:r>
              <a:rPr lang="ru-RU" sz="14400" dirty="0" smtClean="0">
                <a:effectLst/>
                <a:latin typeface="Times New Roman"/>
                <a:ea typeface="Times New Roman"/>
              </a:rPr>
              <a:t>Доступность жилья для населения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164288" y="946488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27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3727" y="5942947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5148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499967" y="18864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0"/>
              </a:spcAft>
            </a:pPr>
            <a:r>
              <a:rPr lang="ru-RU" sz="9800" dirty="0" smtClean="0">
                <a:effectLst/>
                <a:latin typeface="Times New Roman"/>
                <a:ea typeface="Times New Roman"/>
              </a:rPr>
              <a:t>Доступность приобретения жилья</a:t>
            </a:r>
          </a:p>
          <a:p>
            <a:pPr marL="359410" indent="-179705" hangingPunct="0">
              <a:tabLst>
                <a:tab pos="9144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220018" y="3153454"/>
            <a:ext cx="1655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28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3898" y="606963"/>
            <a:ext cx="81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Формула: </a:t>
            </a:r>
          </a:p>
          <a:p>
            <a:pPr algn="ctr" hangingPunct="0"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Соотношение между средним ежемесячным доходом на одного человека и средней стоимостью одного квадратного метра жилой площади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7" y="2060848"/>
            <a:ext cx="8028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С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редней стоимостью одного квадратного метра жилой площади: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750000/54=13888,88 р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Доступность приобретения жилья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15090/13888,88=1.0864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кв.м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096335"/>
              </p:ext>
            </p:extLst>
          </p:nvPr>
        </p:nvGraphicFramePr>
        <p:xfrm>
          <a:off x="1257149" y="3585164"/>
          <a:ext cx="7826666" cy="2437130"/>
        </p:xfrm>
        <a:graphic>
          <a:graphicData uri="http://schemas.openxmlformats.org/drawingml/2006/table">
            <a:tbl>
              <a:tblPr/>
              <a:tblGrid>
                <a:gridCol w="4021341"/>
                <a:gridCol w="3805325"/>
              </a:tblGrid>
              <a:tr h="472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Средний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ежемесячный доход на одного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человека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15090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средняя стоимость одного квадратного метра жилой площади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13888,88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Доступность приобретения жилья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1.0864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31088" y="6027003"/>
            <a:ext cx="7970681" cy="8309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Вывод: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доступность приобретения жилья на одного человека составляет 1,0864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кв.м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61133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913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25425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Половозрастной состав населения г. Рубцовска за 2011 год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19" y="1484784"/>
            <a:ext cx="1501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 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381489"/>
              </p:ext>
            </p:extLst>
          </p:nvPr>
        </p:nvGraphicFramePr>
        <p:xfrm>
          <a:off x="1362246" y="1988840"/>
          <a:ext cx="6840760" cy="4614600"/>
        </p:xfrm>
        <a:graphic>
          <a:graphicData uri="http://schemas.openxmlformats.org/drawingml/2006/table">
            <a:tbl>
              <a:tblPr/>
              <a:tblGrid>
                <a:gridCol w="4535671"/>
                <a:gridCol w="2305089"/>
              </a:tblGrid>
              <a:tr h="215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6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Численность всего населения по полу и возрасту на 1 января текущего года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0-2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7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2304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2434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3-5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7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1963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2127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7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707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763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7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734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771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8-13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7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3587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3682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14-15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7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1108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65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25425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Половозрастной состав населения г. Рубцовска за 2011 год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411686"/>
              </p:ext>
            </p:extLst>
          </p:nvPr>
        </p:nvGraphicFramePr>
        <p:xfrm>
          <a:off x="1517754" y="1119896"/>
          <a:ext cx="7230710" cy="5405448"/>
        </p:xfrm>
        <a:graphic>
          <a:graphicData uri="http://schemas.openxmlformats.org/drawingml/2006/table">
            <a:tbl>
              <a:tblPr/>
              <a:tblGrid>
                <a:gridCol w="4794222"/>
                <a:gridCol w="2436488"/>
              </a:tblGrid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16-17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7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1370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1453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18-19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7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1668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1968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20-24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7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5619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6892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25-29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7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5970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7253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30-34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5637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6355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35-39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5415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5437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40-44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4481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4324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45-49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5038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4808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846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25425" y="255800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Половозрастной состав населения г. Рубцовска за 2011 год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790491"/>
              </p:ext>
            </p:extLst>
          </p:nvPr>
        </p:nvGraphicFramePr>
        <p:xfrm>
          <a:off x="1403648" y="1268760"/>
          <a:ext cx="7488832" cy="4968555"/>
        </p:xfrm>
        <a:graphic>
          <a:graphicData uri="http://schemas.openxmlformats.org/drawingml/2006/table">
            <a:tbl>
              <a:tblPr/>
              <a:tblGrid>
                <a:gridCol w="4965365"/>
                <a:gridCol w="2523467"/>
              </a:tblGrid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50-54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6714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5512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55-59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6177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4583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60-64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5398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3700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65-69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2530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1526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70 и старше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11167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0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4661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69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6895" y="1412776"/>
            <a:ext cx="770485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9410" indent="457200" algn="just" hangingPunct="0">
              <a:spcAft>
                <a:spcPts val="0"/>
              </a:spcAft>
              <a:tabLst>
                <a:tab pos="914400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Вывод: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Численное соотношение мужчин и женщин города Рубцовска в 2011 году в возрастной категории от 0 – 15 лет  практически не изменялась. Но, начиная с возрастной категории от 16 до 34 лет, доля мужчин превышает долю женщин в общей численности населения. Однако, в возрастной категории от 40 и старше соотношение изменилось в сторону женского населения, так как мужчины больше подвержены многим пагубным привычкам - курению, злоупотреблению алкоголем, наркомании, которые отрицательно влияют на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сердце, сосудистую систему, ведут к раку. Сокращение продолжительности жизни мужчин также связано с их высокой смертностью в ДТП, армии, при спасении людей, по неосторожности.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225860" y="404664"/>
            <a:ext cx="705232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Половозрастной состав населения г. Рубцовска за 2011 год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790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351</TotalTime>
  <Words>2441</Words>
  <Application>Microsoft Office PowerPoint</Application>
  <PresentationFormat>Экран (4:3)</PresentationFormat>
  <Paragraphs>743</Paragraphs>
  <Slides>53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5" baseType="lpstr">
      <vt:lpstr>Солнцестояние</vt:lpstr>
      <vt:lpstr>Документ</vt:lpstr>
      <vt:lpstr>Презентация PowerPoint</vt:lpstr>
      <vt:lpstr>Презентация PowerPoint</vt:lpstr>
      <vt:lpstr>               Розничная торговля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Демографические показатели за 2010-2011 год</vt:lpstr>
      <vt:lpstr>Демографические показатели 2010-2011 год</vt:lpstr>
      <vt:lpstr>Демографические показатели за 2010-2011 год</vt:lpstr>
      <vt:lpstr>Демографические показатели за 2010-2011 год</vt:lpstr>
      <vt:lpstr>Презентация PowerPoint</vt:lpstr>
      <vt:lpstr>Презентация PowerPoint</vt:lpstr>
      <vt:lpstr>Презентация PowerPoint</vt:lpstr>
      <vt:lpstr>Население трудоспособного возраста за 2011 год</vt:lpstr>
      <vt:lpstr>Население трудоспособного возраста за 2011 год</vt:lpstr>
      <vt:lpstr>Презентация PowerPoint</vt:lpstr>
      <vt:lpstr>Презентация PowerPoint</vt:lpstr>
      <vt:lpstr>Презентация PowerPoint</vt:lpstr>
      <vt:lpstr>                   Образование</vt:lpstr>
      <vt:lpstr>                    Образование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Розничная торговля</dc:title>
  <dc:creator>admin</dc:creator>
  <cp:lastModifiedBy>Мануковская</cp:lastModifiedBy>
  <cp:revision>31</cp:revision>
  <dcterms:created xsi:type="dcterms:W3CDTF">2013-06-24T07:23:11Z</dcterms:created>
  <dcterms:modified xsi:type="dcterms:W3CDTF">2014-03-11T07:37:05Z</dcterms:modified>
</cp:coreProperties>
</file>