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71" r:id="rId5"/>
    <p:sldId id="259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Лист2!$A$2:$A$17</c:f>
              <c:strCache>
                <c:ptCount val="16"/>
                <c:pt idx="0">
                  <c:v>Конфликты и упр. Ими</c:v>
                </c:pt>
                <c:pt idx="1">
                  <c:v>Переговоры. Посредничество </c:v>
                </c:pt>
                <c:pt idx="2">
                  <c:v>Организ. Предпринимат.  деятельности</c:v>
                </c:pt>
                <c:pt idx="3">
                  <c:v>Реклама как инстр. Ув. Прод.+ Adobe Photoshop + CorelDraw</c:v>
                </c:pt>
                <c:pt idx="4">
                  <c:v>Управление персоналом</c:v>
                </c:pt>
                <c:pt idx="5">
                  <c:v>1С: Бухгалтерия предпр. </c:v>
                </c:pt>
                <c:pt idx="6">
                  <c:v> 1С: Упр. Торг.</c:v>
                </c:pt>
                <c:pt idx="7">
                  <c:v>1С: Зарплата и Упр.Перс.</c:v>
                </c:pt>
                <c:pt idx="8">
                  <c:v>Основы банковского дела </c:v>
                </c:pt>
                <c:pt idx="9">
                  <c:v>Психология личности </c:v>
                </c:pt>
                <c:pt idx="10">
                  <c:v>Психология спорта </c:v>
                </c:pt>
                <c:pt idx="11">
                  <c:v>Защита прав потребителей  </c:v>
                </c:pt>
                <c:pt idx="12">
                  <c:v>Трудовое право </c:v>
                </c:pt>
                <c:pt idx="13">
                  <c:v>Web-дизайн</c:v>
                </c:pt>
                <c:pt idx="14">
                  <c:v>Графические редакторы</c:v>
                </c:pt>
                <c:pt idx="15">
                  <c:v>PR</c:v>
                </c:pt>
              </c:strCache>
            </c:strRef>
          </c:cat>
          <c:val>
            <c:numRef>
              <c:f>Лист2!$B$2:$B$17</c:f>
              <c:numCache>
                <c:formatCode>General</c:formatCode>
                <c:ptCount val="16"/>
                <c:pt idx="0">
                  <c:v>2.56</c:v>
                </c:pt>
                <c:pt idx="1">
                  <c:v>2.65</c:v>
                </c:pt>
                <c:pt idx="2">
                  <c:v>2.1800000000000002</c:v>
                </c:pt>
                <c:pt idx="3">
                  <c:v>3.32</c:v>
                </c:pt>
                <c:pt idx="4">
                  <c:v>3.03</c:v>
                </c:pt>
                <c:pt idx="5">
                  <c:v>3.7</c:v>
                </c:pt>
                <c:pt idx="6">
                  <c:v>2.94</c:v>
                </c:pt>
                <c:pt idx="7">
                  <c:v>3.41</c:v>
                </c:pt>
                <c:pt idx="8">
                  <c:v>1.99</c:v>
                </c:pt>
                <c:pt idx="9">
                  <c:v>2.75</c:v>
                </c:pt>
                <c:pt idx="10">
                  <c:v>2.09</c:v>
                </c:pt>
                <c:pt idx="11">
                  <c:v>1.99</c:v>
                </c:pt>
                <c:pt idx="12">
                  <c:v>2.1800000000000002</c:v>
                </c:pt>
                <c:pt idx="13">
                  <c:v>2.65</c:v>
                </c:pt>
                <c:pt idx="14">
                  <c:v>2.09</c:v>
                </c:pt>
                <c:pt idx="15">
                  <c:v>1.99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359040"/>
        <c:axId val="62360576"/>
      </c:barChart>
      <c:catAx>
        <c:axId val="62359040"/>
        <c:scaling>
          <c:orientation val="minMax"/>
        </c:scaling>
        <c:delete val="0"/>
        <c:axPos val="b"/>
        <c:majorTickMark val="out"/>
        <c:minorTickMark val="none"/>
        <c:tickLblPos val="nextTo"/>
        <c:crossAx val="62360576"/>
        <c:crosses val="autoZero"/>
        <c:auto val="1"/>
        <c:lblAlgn val="ctr"/>
        <c:lblOffset val="100"/>
        <c:noMultiLvlLbl val="0"/>
      </c:catAx>
      <c:valAx>
        <c:axId val="62360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3590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669468282756789E-2"/>
          <c:y val="0.15464189904438741"/>
          <c:w val="0.82429372732902773"/>
          <c:h val="0.725654790388770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Лист1!$U$2</c:f>
              <c:strCache>
                <c:ptCount val="1"/>
                <c:pt idx="0">
                  <c:v>Удельный вес</c:v>
                </c:pt>
              </c:strCache>
            </c:strRef>
          </c:tx>
          <c:invertIfNegative val="0"/>
          <c:cat>
            <c:strRef>
              <c:f>Лист1!$A$3:$A$5</c:f>
              <c:strCache>
                <c:ptCount val="3"/>
                <c:pt idx="0">
                  <c:v>А) расширение кругозора</c:v>
                </c:pt>
                <c:pt idx="1">
                  <c:v>Б)получение дополнительной квалификации;</c:v>
                </c:pt>
                <c:pt idx="2">
                  <c:v>В)повышение конкурентоспособности на рынке труда (гарантия трудоустройства)</c:v>
                </c:pt>
              </c:strCache>
            </c:strRef>
          </c:cat>
          <c:val>
            <c:numRef>
              <c:f>Лист1!$U$3:$U$5</c:f>
              <c:numCache>
                <c:formatCode>General</c:formatCode>
                <c:ptCount val="3"/>
                <c:pt idx="0">
                  <c:v>25</c:v>
                </c:pt>
                <c:pt idx="1">
                  <c:v>43</c:v>
                </c:pt>
                <c:pt idx="2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545152"/>
        <c:axId val="24546688"/>
      </c:barChart>
      <c:catAx>
        <c:axId val="24545152"/>
        <c:scaling>
          <c:orientation val="minMax"/>
        </c:scaling>
        <c:delete val="0"/>
        <c:axPos val="b"/>
        <c:majorTickMark val="out"/>
        <c:minorTickMark val="none"/>
        <c:tickLblPos val="nextTo"/>
        <c:crossAx val="24546688"/>
        <c:crosses val="autoZero"/>
        <c:auto val="1"/>
        <c:lblAlgn val="ctr"/>
        <c:lblOffset val="100"/>
        <c:noMultiLvlLbl val="0"/>
      </c:catAx>
      <c:valAx>
        <c:axId val="24546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5451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Лист4!$A$1:$A$9</c:f>
              <c:strCache>
                <c:ptCount val="9"/>
                <c:pt idx="0">
                  <c:v>Директор по экономике и финансам</c:v>
                </c:pt>
                <c:pt idx="1">
                  <c:v>Коммерческий директор</c:v>
                </c:pt>
                <c:pt idx="2">
                  <c:v>Предприниматель</c:v>
                </c:pt>
                <c:pt idx="3">
                  <c:v>Юрисконсульт </c:v>
                </c:pt>
                <c:pt idx="4">
                  <c:v>Менеджер в сфере туризма </c:v>
                </c:pt>
                <c:pt idx="5">
                  <c:v>Юриспруденция</c:v>
                </c:pt>
                <c:pt idx="6">
                  <c:v>Коммерция (торговое дело)</c:v>
                </c:pt>
                <c:pt idx="7">
                  <c:v>Руководитель совр. Предпр.</c:v>
                </c:pt>
                <c:pt idx="8">
                  <c:v>Иностр. язык и межкульт. Комм.</c:v>
                </c:pt>
              </c:strCache>
            </c:strRef>
          </c:cat>
          <c:val>
            <c:numRef>
              <c:f>Лист4!$B$1:$B$9</c:f>
              <c:numCache>
                <c:formatCode>General</c:formatCode>
                <c:ptCount val="9"/>
                <c:pt idx="0">
                  <c:v>4.1100000000000003</c:v>
                </c:pt>
                <c:pt idx="1">
                  <c:v>3.56</c:v>
                </c:pt>
                <c:pt idx="2">
                  <c:v>8.49</c:v>
                </c:pt>
                <c:pt idx="3">
                  <c:v>6.85</c:v>
                </c:pt>
                <c:pt idx="4">
                  <c:v>5.48</c:v>
                </c:pt>
                <c:pt idx="5">
                  <c:v>4.1100000000000003</c:v>
                </c:pt>
                <c:pt idx="6">
                  <c:v>3.84</c:v>
                </c:pt>
                <c:pt idx="7">
                  <c:v>4.93</c:v>
                </c:pt>
                <c:pt idx="8">
                  <c:v>7.12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07872"/>
        <c:axId val="21809408"/>
      </c:barChart>
      <c:catAx>
        <c:axId val="218078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809408"/>
        <c:crosses val="autoZero"/>
        <c:auto val="1"/>
        <c:lblAlgn val="ctr"/>
        <c:lblOffset val="100"/>
        <c:noMultiLvlLbl val="0"/>
      </c:catAx>
      <c:valAx>
        <c:axId val="21809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80787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Удельный вес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А) лекции</c:v>
                </c:pt>
                <c:pt idx="1">
                  <c:v>Б) решение ситуационных задач</c:v>
                </c:pt>
                <c:pt idx="2">
                  <c:v>В) деловые игры</c:v>
                </c:pt>
                <c:pt idx="3">
                  <c:v>Г) самостоятельная работа</c:v>
                </c:pt>
                <c:pt idx="4">
                  <c:v>Д) практические задания</c:v>
                </c:pt>
                <c:pt idx="5">
                  <c:v>Е) тренинги</c:v>
                </c:pt>
                <c:pt idx="6">
                  <c:v>Ж) дистанционно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25.68</c:v>
                </c:pt>
                <c:pt idx="1">
                  <c:v>18.579999999999998</c:v>
                </c:pt>
                <c:pt idx="2">
                  <c:v>15.03</c:v>
                </c:pt>
                <c:pt idx="3">
                  <c:v>3.83</c:v>
                </c:pt>
                <c:pt idx="4">
                  <c:v>17.760000000000002</c:v>
                </c:pt>
                <c:pt idx="5">
                  <c:v>15.85</c:v>
                </c:pt>
                <c:pt idx="6">
                  <c:v>3.28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41728"/>
        <c:axId val="20043264"/>
      </c:barChart>
      <c:catAx>
        <c:axId val="20041728"/>
        <c:scaling>
          <c:orientation val="minMax"/>
        </c:scaling>
        <c:delete val="0"/>
        <c:axPos val="b"/>
        <c:majorTickMark val="out"/>
        <c:minorTickMark val="none"/>
        <c:tickLblPos val="nextTo"/>
        <c:crossAx val="20043264"/>
        <c:crosses val="autoZero"/>
        <c:auto val="1"/>
        <c:lblAlgn val="ctr"/>
        <c:lblOffset val="100"/>
        <c:noMultiLvlLbl val="0"/>
      </c:catAx>
      <c:valAx>
        <c:axId val="20043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41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Лист1!$Y$46</c:f>
              <c:strCache>
                <c:ptCount val="1"/>
                <c:pt idx="0">
                  <c:v>Удельный вес</c:v>
                </c:pt>
              </c:strCache>
            </c:strRef>
          </c:tx>
          <c:invertIfNegative val="0"/>
          <c:cat>
            <c:strRef>
              <c:f>Лист1!$E$47:$E$51</c:f>
              <c:strCache>
                <c:ptCount val="5"/>
                <c:pt idx="0">
                  <c:v>16 часов</c:v>
                </c:pt>
                <c:pt idx="1">
                  <c:v>24 часа</c:v>
                </c:pt>
                <c:pt idx="2">
                  <c:v>36 часов</c:v>
                </c:pt>
                <c:pt idx="3">
                  <c:v>72 часа</c:v>
                </c:pt>
                <c:pt idx="4">
                  <c:v>108 и более часов</c:v>
                </c:pt>
              </c:strCache>
            </c:strRef>
          </c:cat>
          <c:val>
            <c:numRef>
              <c:f>Лист1!$Y$47:$Y$51</c:f>
              <c:numCache>
                <c:formatCode>General</c:formatCode>
                <c:ptCount val="5"/>
                <c:pt idx="0">
                  <c:v>10.6</c:v>
                </c:pt>
                <c:pt idx="1">
                  <c:v>15.9</c:v>
                </c:pt>
                <c:pt idx="2">
                  <c:v>30.5</c:v>
                </c:pt>
                <c:pt idx="3">
                  <c:v>31.8</c:v>
                </c:pt>
                <c:pt idx="4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02208"/>
        <c:axId val="21524480"/>
      </c:barChart>
      <c:catAx>
        <c:axId val="21502208"/>
        <c:scaling>
          <c:orientation val="minMax"/>
        </c:scaling>
        <c:delete val="0"/>
        <c:axPos val="b"/>
        <c:majorTickMark val="out"/>
        <c:minorTickMark val="none"/>
        <c:tickLblPos val="nextTo"/>
        <c:crossAx val="21524480"/>
        <c:crosses val="autoZero"/>
        <c:auto val="1"/>
        <c:lblAlgn val="ctr"/>
        <c:lblOffset val="100"/>
        <c:noMultiLvlLbl val="0"/>
      </c:catAx>
      <c:valAx>
        <c:axId val="21524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5022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Лист1!$X$5</c:f>
              <c:strCache>
                <c:ptCount val="1"/>
                <c:pt idx="0">
                  <c:v>Удельный вес</c:v>
                </c:pt>
              </c:strCache>
            </c:strRef>
          </c:tx>
          <c:invertIfNegative val="0"/>
          <c:cat>
            <c:strRef>
              <c:f>Лист1!$D$6:$D$9</c:f>
              <c:strCache>
                <c:ptCount val="4"/>
                <c:pt idx="0">
                  <c:v>270 часов</c:v>
                </c:pt>
                <c:pt idx="1">
                  <c:v>360 часов</c:v>
                </c:pt>
                <c:pt idx="2">
                  <c:v>500 часов</c:v>
                </c:pt>
                <c:pt idx="3">
                  <c:v>700 и более часов</c:v>
                </c:pt>
              </c:strCache>
            </c:strRef>
          </c:cat>
          <c:val>
            <c:numRef>
              <c:f>Лист1!$X$6:$X$9</c:f>
              <c:numCache>
                <c:formatCode>General</c:formatCode>
                <c:ptCount val="4"/>
                <c:pt idx="0">
                  <c:v>40.9</c:v>
                </c:pt>
                <c:pt idx="1">
                  <c:v>41.6</c:v>
                </c:pt>
                <c:pt idx="2">
                  <c:v>16.899999999999999</c:v>
                </c:pt>
                <c:pt idx="3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50912"/>
        <c:axId val="21752448"/>
      </c:barChart>
      <c:catAx>
        <c:axId val="217509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752448"/>
        <c:crosses val="autoZero"/>
        <c:auto val="1"/>
        <c:lblAlgn val="ctr"/>
        <c:lblOffset val="100"/>
        <c:noMultiLvlLbl val="0"/>
      </c:catAx>
      <c:valAx>
        <c:axId val="21752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750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Лист3!$A$1:$A$5</c:f>
              <c:strCache>
                <c:ptCount val="5"/>
                <c:pt idx="0">
                  <c:v>18 часов</c:v>
                </c:pt>
                <c:pt idx="1">
                  <c:v>36 часов</c:v>
                </c:pt>
                <c:pt idx="2">
                  <c:v>72 часа</c:v>
                </c:pt>
                <c:pt idx="3">
                  <c:v>270 часов </c:v>
                </c:pt>
                <c:pt idx="4">
                  <c:v>500 часов</c:v>
                </c:pt>
              </c:strCache>
            </c:strRef>
          </c:cat>
          <c:val>
            <c:numRef>
              <c:f>Лист3!$B$1:$B$5</c:f>
              <c:numCache>
                <c:formatCode>General</c:formatCode>
                <c:ptCount val="5"/>
                <c:pt idx="0">
                  <c:v>1256.97</c:v>
                </c:pt>
                <c:pt idx="1">
                  <c:v>2226</c:v>
                </c:pt>
                <c:pt idx="2">
                  <c:v>3114</c:v>
                </c:pt>
                <c:pt idx="3">
                  <c:v>14355.83</c:v>
                </c:pt>
                <c:pt idx="4">
                  <c:v>22400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17760"/>
        <c:axId val="22160512"/>
      </c:barChart>
      <c:catAx>
        <c:axId val="22117760"/>
        <c:scaling>
          <c:orientation val="minMax"/>
        </c:scaling>
        <c:delete val="0"/>
        <c:axPos val="b"/>
        <c:majorTickMark val="out"/>
        <c:minorTickMark val="none"/>
        <c:tickLblPos val="nextTo"/>
        <c:crossAx val="22160512"/>
        <c:crosses val="autoZero"/>
        <c:auto val="1"/>
        <c:lblAlgn val="ctr"/>
        <c:lblOffset val="100"/>
        <c:noMultiLvlLbl val="0"/>
      </c:catAx>
      <c:valAx>
        <c:axId val="22160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11776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Лист1!$A$4:$A$10</c:f>
              <c:strCache>
                <c:ptCount val="7"/>
                <c:pt idx="0">
                  <c:v>1 день</c:v>
                </c:pt>
                <c:pt idx="2">
                  <c:v>2 дня</c:v>
                </c:pt>
                <c:pt idx="4">
                  <c:v>3 дня</c:v>
                </c:pt>
                <c:pt idx="6">
                  <c:v>Другой вариант</c:v>
                </c:pt>
              </c:strCache>
            </c:strRef>
          </c:cat>
          <c:val>
            <c:numRef>
              <c:f>Лист1!$S$4:$S$10</c:f>
              <c:numCache>
                <c:formatCode>General</c:formatCode>
                <c:ptCount val="7"/>
                <c:pt idx="0">
                  <c:v>20.100000000000001</c:v>
                </c:pt>
                <c:pt idx="2">
                  <c:v>45.4</c:v>
                </c:pt>
                <c:pt idx="4">
                  <c:v>31</c:v>
                </c:pt>
                <c:pt idx="6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42432"/>
        <c:axId val="22243968"/>
      </c:barChart>
      <c:catAx>
        <c:axId val="22242432"/>
        <c:scaling>
          <c:orientation val="minMax"/>
        </c:scaling>
        <c:delete val="0"/>
        <c:axPos val="b"/>
        <c:majorTickMark val="out"/>
        <c:minorTickMark val="none"/>
        <c:tickLblPos val="nextTo"/>
        <c:crossAx val="22243968"/>
        <c:crosses val="autoZero"/>
        <c:auto val="1"/>
        <c:lblAlgn val="ctr"/>
        <c:lblOffset val="100"/>
        <c:noMultiLvlLbl val="0"/>
      </c:catAx>
      <c:valAx>
        <c:axId val="22243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242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Лист6!$A$1:$A$3</c:f>
              <c:strCache>
                <c:ptCount val="3"/>
                <c:pt idx="0">
                  <c:v>понедельник, среда, пятница;</c:v>
                </c:pt>
                <c:pt idx="1">
                  <c:v>вторник, четверг, суббота</c:v>
                </c:pt>
                <c:pt idx="2">
                  <c:v>другой вариант</c:v>
                </c:pt>
              </c:strCache>
            </c:strRef>
          </c:cat>
          <c:val>
            <c:numRef>
              <c:f>Лист6!$B$1:$B$3</c:f>
              <c:numCache>
                <c:formatCode>General</c:formatCode>
                <c:ptCount val="3"/>
                <c:pt idx="0">
                  <c:v>48.6</c:v>
                </c:pt>
                <c:pt idx="1">
                  <c:v>28.8</c:v>
                </c:pt>
                <c:pt idx="2">
                  <c:v>22.7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29088"/>
        <c:axId val="22730624"/>
      </c:barChart>
      <c:catAx>
        <c:axId val="22729088"/>
        <c:scaling>
          <c:orientation val="minMax"/>
        </c:scaling>
        <c:delete val="0"/>
        <c:axPos val="b"/>
        <c:majorTickMark val="out"/>
        <c:minorTickMark val="none"/>
        <c:tickLblPos val="nextTo"/>
        <c:crossAx val="22730624"/>
        <c:crosses val="autoZero"/>
        <c:auto val="1"/>
        <c:lblAlgn val="ctr"/>
        <c:lblOffset val="100"/>
        <c:noMultiLvlLbl val="0"/>
      </c:catAx>
      <c:valAx>
        <c:axId val="22730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7290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Лист5!$A$2:$A$4</c:f>
              <c:strCache>
                <c:ptCount val="3"/>
                <c:pt idx="0">
                  <c:v>утро</c:v>
                </c:pt>
                <c:pt idx="1">
                  <c:v>день</c:v>
                </c:pt>
                <c:pt idx="2">
                  <c:v>вечер</c:v>
                </c:pt>
              </c:strCache>
            </c:strRef>
          </c:cat>
          <c:val>
            <c:numRef>
              <c:f>Лист5!$B$2:$B$4</c:f>
              <c:numCache>
                <c:formatCode>General</c:formatCode>
                <c:ptCount val="3"/>
                <c:pt idx="0">
                  <c:v>39.4</c:v>
                </c:pt>
                <c:pt idx="1">
                  <c:v>31.7</c:v>
                </c:pt>
                <c:pt idx="2">
                  <c:v>28.8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581696"/>
        <c:axId val="71583232"/>
      </c:barChart>
      <c:catAx>
        <c:axId val="71581696"/>
        <c:scaling>
          <c:orientation val="minMax"/>
        </c:scaling>
        <c:delete val="0"/>
        <c:axPos val="b"/>
        <c:majorTickMark val="out"/>
        <c:minorTickMark val="none"/>
        <c:tickLblPos val="nextTo"/>
        <c:crossAx val="71583232"/>
        <c:crosses val="autoZero"/>
        <c:auto val="1"/>
        <c:lblAlgn val="ctr"/>
        <c:lblOffset val="100"/>
        <c:noMultiLvlLbl val="0"/>
      </c:catAx>
      <c:valAx>
        <c:axId val="71583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58169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BF7B97B-D754-4A07-9B92-AC8478BE124A}" type="datetimeFigureOut">
              <a:rPr lang="ru-RU" smtClean="0"/>
              <a:t>25.06.2014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12C9B0-029E-4879-8810-DB0049CFEA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80831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Результаты исследования предпочтений студентов по выбору курсов повышения квалификации и переподготовки 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4221088"/>
            <a:ext cx="2952328" cy="172819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Выполнили студенты группы 1204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Под руководством к.э.н., </a:t>
            </a:r>
            <a:r>
              <a:rPr lang="ru-RU" dirty="0" smtClean="0">
                <a:solidFill>
                  <a:schemeClr val="tx1"/>
                </a:solidFill>
              </a:rPr>
              <a:t>доцента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err="1" smtClean="0">
                <a:solidFill>
                  <a:schemeClr val="tx1"/>
                </a:solidFill>
              </a:rPr>
              <a:t>Мануковской</a:t>
            </a:r>
            <a:r>
              <a:rPr lang="ru-RU" dirty="0" smtClean="0">
                <a:solidFill>
                  <a:schemeClr val="tx1"/>
                </a:solidFill>
              </a:rPr>
              <a:t> Л.А.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442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dirty="0" smtClean="0"/>
              <a:t>Максимальная приемлемая стоимость курсов повышения квалификации и переподготовки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032839"/>
              </p:ext>
            </p:extLst>
          </p:nvPr>
        </p:nvGraphicFramePr>
        <p:xfrm>
          <a:off x="457200" y="1916832"/>
          <a:ext cx="82296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5576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dirty="0" smtClean="0"/>
              <a:t>Распределение респондентов при ответе на вопрос «Сколько дней в неделю вы бы хотели посещать дополнительные занятия (курсы)?»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8645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800" dirty="0" smtClean="0"/>
              <a:t>Предпочитаемые студентами дни недели для посещений курсов. </a:t>
            </a:r>
            <a:endParaRPr lang="ru-RU" sz="3800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4680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Предпочитаемое студентами время дня для посещений курсов. </a:t>
            </a:r>
            <a:endParaRPr lang="ru-RU" sz="3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5186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Основная цель обучения на курсах (переподготовке).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0103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/>
          <a:lstStyle/>
          <a:p>
            <a:r>
              <a:rPr lang="ru-RU" dirty="0" smtClean="0"/>
              <a:t>Рекомендации: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100" dirty="0" smtClean="0"/>
              <a:t>1.  </a:t>
            </a:r>
            <a:r>
              <a:rPr lang="ru-RU" sz="2100" dirty="0" smtClean="0">
                <a:solidFill>
                  <a:srgbClr val="0070C0"/>
                </a:solidFill>
              </a:rPr>
              <a:t>Целесообразно сохранить и активно предлагать студентам и имеющийся набор курсов повышения квалификации (1С: Бухгалтерия)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0070C0"/>
                </a:solidFill>
              </a:rPr>
              <a:t>2. </a:t>
            </a:r>
            <a:r>
              <a:rPr lang="ru-RU" sz="2100" b="1" dirty="0" smtClean="0">
                <a:solidFill>
                  <a:srgbClr val="0070C0"/>
                </a:solidFill>
              </a:rPr>
              <a:t>Предлагать студентам относительно новые направления курсов повышения квалификации </a:t>
            </a:r>
            <a:r>
              <a:rPr lang="ru-RU" sz="2100" dirty="0" smtClean="0">
                <a:solidFill>
                  <a:srgbClr val="0070C0"/>
                </a:solidFill>
              </a:rPr>
              <a:t>( Реклама как инструмент увеличения продаж+ </a:t>
            </a:r>
            <a:r>
              <a:rPr lang="ru-RU" sz="2100" dirty="0" err="1" smtClean="0">
                <a:solidFill>
                  <a:srgbClr val="0070C0"/>
                </a:solidFill>
              </a:rPr>
              <a:t>Adobe</a:t>
            </a:r>
            <a:r>
              <a:rPr lang="ru-RU" sz="2100" dirty="0" smtClean="0">
                <a:solidFill>
                  <a:srgbClr val="0070C0"/>
                </a:solidFill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</a:rPr>
              <a:t>Photoshop</a:t>
            </a:r>
            <a:r>
              <a:rPr lang="ru-RU" sz="2100" dirty="0" smtClean="0">
                <a:solidFill>
                  <a:srgbClr val="0070C0"/>
                </a:solidFill>
              </a:rPr>
              <a:t> + </a:t>
            </a:r>
            <a:r>
              <a:rPr lang="ru-RU" sz="2100" dirty="0" err="1" smtClean="0">
                <a:solidFill>
                  <a:srgbClr val="0070C0"/>
                </a:solidFill>
              </a:rPr>
              <a:t>CorelDraw</a:t>
            </a:r>
            <a:r>
              <a:rPr lang="ru-RU" sz="2100" dirty="0" smtClean="0">
                <a:solidFill>
                  <a:srgbClr val="0070C0"/>
                </a:solidFill>
              </a:rPr>
              <a:t>,  Управление персоналом, Психология личности, </a:t>
            </a:r>
            <a:r>
              <a:rPr lang="ru-RU" sz="2100" dirty="0" err="1" smtClean="0">
                <a:solidFill>
                  <a:srgbClr val="0070C0"/>
                </a:solidFill>
              </a:rPr>
              <a:t>Web</a:t>
            </a:r>
            <a:r>
              <a:rPr lang="ru-RU" sz="2100" dirty="0" smtClean="0">
                <a:solidFill>
                  <a:srgbClr val="0070C0"/>
                </a:solidFill>
              </a:rPr>
              <a:t>-дизайн, Переговоры. Посредничество, Конфликты и управление ими, Организация предпринимательской  деятельности)</a:t>
            </a:r>
          </a:p>
          <a:p>
            <a:pPr marL="0" indent="0">
              <a:buNone/>
            </a:pPr>
            <a:endParaRPr lang="ru-RU" sz="21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100" dirty="0" smtClean="0">
                <a:solidFill>
                  <a:srgbClr val="0070C0"/>
                </a:solidFill>
              </a:rPr>
              <a:t>3. </a:t>
            </a:r>
            <a:r>
              <a:rPr lang="ru-RU" sz="2100" b="1" dirty="0" smtClean="0">
                <a:solidFill>
                  <a:srgbClr val="0070C0"/>
                </a:solidFill>
              </a:rPr>
              <a:t>Разработать программы и активно предлагать студентам  направления ПЕРЕПОДГОТОВКИ </a:t>
            </a:r>
            <a:r>
              <a:rPr lang="ru-RU" sz="2100" dirty="0" smtClean="0">
                <a:solidFill>
                  <a:srgbClr val="0070C0"/>
                </a:solidFill>
              </a:rPr>
              <a:t>(Предприниматель, Иностранный язык и межкультурная коммуникация, Юрисконсульт  (Юриспруденция), Менеджер в сфере туризма, Руководитель современного предприятия,  Директор по экономике и финансам, Коммерция (торговое дело)(Коммерческий директор)).</a:t>
            </a:r>
          </a:p>
          <a:p>
            <a:endParaRPr lang="ru-RU" sz="2100" dirty="0" smtClean="0"/>
          </a:p>
          <a:p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130696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ru-RU" dirty="0" smtClean="0"/>
              <a:t>Рекомендации: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500" dirty="0" smtClean="0">
                <a:solidFill>
                  <a:srgbClr val="0070C0"/>
                </a:solidFill>
              </a:rPr>
              <a:t>4. При проведении курсов использовать как традиционные формы (лекции и практические занятия), так и относительно нетрадиционные (тренинги, решение ситуационных задач, деловые игры).</a:t>
            </a:r>
          </a:p>
          <a:p>
            <a:pPr marL="0" indent="0">
              <a:buNone/>
            </a:pPr>
            <a:endParaRPr lang="ru-RU" sz="35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3500" dirty="0" smtClean="0">
                <a:solidFill>
                  <a:srgbClr val="0070C0"/>
                </a:solidFill>
              </a:rPr>
              <a:t>5.Оптимальная продолжительность курсов и стоимость повышения квалификации 36 (стоимость 2226 руб.) и 72 часа (3114руб.)</a:t>
            </a:r>
          </a:p>
          <a:p>
            <a:pPr marL="0" indent="0">
              <a:buNone/>
            </a:pPr>
            <a:r>
              <a:rPr lang="ru-RU" sz="3500" dirty="0" smtClean="0">
                <a:solidFill>
                  <a:srgbClr val="0070C0"/>
                </a:solidFill>
              </a:rPr>
              <a:t>Оптимальная продолжительность переподготовки 270 часов (14355 руб.) и 360 часов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536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rgbClr val="0070C0"/>
                </a:solidFill>
              </a:rPr>
              <a:t>6</a:t>
            </a:r>
            <a:r>
              <a:rPr lang="ru-RU" sz="2800" dirty="0" smtClean="0">
                <a:solidFill>
                  <a:srgbClr val="0070C0"/>
                </a:solidFill>
              </a:rPr>
              <a:t>. Курсы повышения квалификации (переподготовка) желательно проводить 2 (3) дня  в неделю по понедельникам, средам, пятницам. В отношении времени проведения целесообразно принимать во внимание расписание группы.</a:t>
            </a:r>
          </a:p>
          <a:p>
            <a:pPr marL="0" indent="0">
              <a:buNone/>
            </a:pPr>
            <a:endParaRPr lang="ru-RU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7. Основная цель обучения на курсах – получение дополнительной квалификации и повышение конкурентоспособности на рынке труда (этот факт необходимо учесть при продвижении курсов у студентов – в программах и личной беседе).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09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СПАСИБО ЗА ВНИМАНИЕ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0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 smtClean="0">
                <a:solidFill>
                  <a:srgbClr val="0070C0"/>
                </a:solidFill>
              </a:rPr>
              <a:t>В анкетировании приняли участие 183 студента 1-4 курсов очной формы обучения высшего профессионального образования специальностей и направлений подготовки «Менеджмент организации», «Государственное и муниципальное управление», «Психология», «Прикладная информатика», «Экономика</a:t>
            </a:r>
            <a:r>
              <a:rPr lang="ru-RU" sz="2600" dirty="0">
                <a:solidFill>
                  <a:srgbClr val="0070C0"/>
                </a:solidFill>
              </a:rPr>
              <a:t>», «Вычислительные машины, комплексы, системы и сети». </a:t>
            </a:r>
            <a:endParaRPr lang="ru-RU" sz="26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70C0"/>
                </a:solidFill>
              </a:rPr>
              <a:t>Выборка случайная.</a:t>
            </a:r>
            <a:endParaRPr lang="ru-RU" sz="2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16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200" dirty="0" smtClean="0"/>
              <a:t>НАИБОЛЕЕ ПРЕДПОЧИТАЕМЫЕ КУРСЫ ПОВЫШЕНИЯ КВАЛИФИКАЦИИ, которые на коммерческой основе ГОТОВЫ посещать студенты в РИ (филиале) </a:t>
            </a:r>
            <a:r>
              <a:rPr lang="ru-RU" sz="2200" dirty="0" err="1" smtClean="0"/>
              <a:t>АлтГУ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smtClean="0"/>
              <a:t> (было предложено 75 вариантов)</a:t>
            </a:r>
            <a:endParaRPr lang="ru-RU" sz="2200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668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Наиболее популярные курсы: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1. 1С: Бухгалтерия предприятия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2. 1С: Зарплата и Управление Персоналом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3. Реклама как инструмент увеличения продаж+ </a:t>
            </a:r>
            <a:r>
              <a:rPr lang="en-US" b="1" dirty="0" smtClean="0">
                <a:solidFill>
                  <a:srgbClr val="0070C0"/>
                </a:solidFill>
              </a:rPr>
              <a:t>Adobe Photoshop + CorelDraw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4. Управление персоналом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5. 1С: Управление Торговлей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6. Психология личности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7. </a:t>
            </a:r>
            <a:r>
              <a:rPr lang="en-US" b="1" dirty="0" smtClean="0">
                <a:solidFill>
                  <a:srgbClr val="0070C0"/>
                </a:solidFill>
              </a:rPr>
              <a:t>Web-</a:t>
            </a:r>
            <a:r>
              <a:rPr lang="ru-RU" b="1" dirty="0" smtClean="0">
                <a:solidFill>
                  <a:srgbClr val="0070C0"/>
                </a:solidFill>
              </a:rPr>
              <a:t>дизайн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8. Переговоры. Посредничество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9. Конфликты и управление ими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10. Организация предпринимательской 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50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000" dirty="0">
                <a:solidFill>
                  <a:srgbClr val="0070C0"/>
                </a:solidFill>
              </a:rPr>
              <a:t>НАИБОЛЕЕ ПРЕДПОЧИТАЕМЫЕ </a:t>
            </a:r>
            <a:r>
              <a:rPr lang="ru-RU" sz="2000" dirty="0" smtClean="0">
                <a:solidFill>
                  <a:srgbClr val="0070C0"/>
                </a:solidFill>
              </a:rPr>
              <a:t>НАПРАВЛЕНИЯ ПЕРЕПОДГОТОВКИ, </a:t>
            </a:r>
            <a:r>
              <a:rPr lang="ru-RU" sz="2000" dirty="0">
                <a:solidFill>
                  <a:srgbClr val="0070C0"/>
                </a:solidFill>
              </a:rPr>
              <a:t>которые на коммерческой основе ГОТОВЫ посещать студенты в РИ (филиале) </a:t>
            </a:r>
            <a:r>
              <a:rPr lang="ru-RU" sz="2000" dirty="0" err="1">
                <a:solidFill>
                  <a:srgbClr val="0070C0"/>
                </a:solidFill>
              </a:rPr>
              <a:t>АлтГУ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 (было предложено </a:t>
            </a:r>
            <a:r>
              <a:rPr lang="ru-RU" sz="2000" dirty="0" smtClean="0">
                <a:solidFill>
                  <a:srgbClr val="0070C0"/>
                </a:solidFill>
              </a:rPr>
              <a:t>более 30 </a:t>
            </a:r>
            <a:r>
              <a:rPr lang="ru-RU" sz="2000" dirty="0">
                <a:solidFill>
                  <a:srgbClr val="0070C0"/>
                </a:solidFill>
              </a:rPr>
              <a:t>вариантов)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70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70C0"/>
                </a:solidFill>
              </a:rPr>
              <a:t>Наиболее </a:t>
            </a:r>
            <a:r>
              <a:rPr lang="ru-RU" sz="4000" dirty="0" smtClean="0">
                <a:solidFill>
                  <a:srgbClr val="0070C0"/>
                </a:solidFill>
              </a:rPr>
              <a:t>популярные направления переподготовки: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1. Предприниматель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2. Иностранный язык и межкультурная коммуникация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3. Юрисконсульт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4. Менеджер в сфере туризма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5. Руководитель современного предприятия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6. Директор по экономике и финансам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7. Юриспруденция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8. Коммерция (торговое дело)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9. Коммерческий директор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149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dirty="0" smtClean="0"/>
              <a:t>Предпочитаемая студентами форма получения информации на курсах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1447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Оптимальная продолжительность курсов повышения квалификации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2328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Оптимальная продолжительность переподготовки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0819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85</TotalTime>
  <Words>475</Words>
  <Application>Microsoft Office PowerPoint</Application>
  <PresentationFormat>Экран (4:3)</PresentationFormat>
  <Paragraphs>54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Исполнительная</vt:lpstr>
      <vt:lpstr>Результаты исследования предпочтений студентов по выбору курсов повышения квалификации и переподготовки </vt:lpstr>
      <vt:lpstr>Презентация PowerPoint</vt:lpstr>
      <vt:lpstr>НАИБОЛЕЕ ПРЕДПОЧИТАЕМЫЕ КУРСЫ ПОВЫШЕНИЯ КВАЛИФИКАЦИИ, которые на коммерческой основе ГОТОВЫ посещать студенты в РИ (филиале) АлтГУ.  (было предложено 75 вариантов)</vt:lpstr>
      <vt:lpstr>Наиболее популярные курсы:</vt:lpstr>
      <vt:lpstr>НАИБОЛЕЕ ПРЕДПОЧИТАЕМЫЕ НАПРАВЛЕНИЯ ПЕРЕПОДГОТОВКИ, которые на коммерческой основе ГОТОВЫ посещать студенты в РИ (филиале) АлтГУ.  (было предложено более 30 вариантов)</vt:lpstr>
      <vt:lpstr>Наиболее популярные направления переподготовки:</vt:lpstr>
      <vt:lpstr>Предпочитаемая студентами форма получения информации на курсах</vt:lpstr>
      <vt:lpstr>Оптимальная продолжительность курсов повышения квалификации</vt:lpstr>
      <vt:lpstr>Оптимальная продолжительность переподготовки</vt:lpstr>
      <vt:lpstr>Максимальная приемлемая стоимость курсов повышения квалификации и переподготовки</vt:lpstr>
      <vt:lpstr>Распределение респондентов при ответе на вопрос «Сколько дней в неделю вы бы хотели посещать дополнительные занятия (курсы)?»</vt:lpstr>
      <vt:lpstr>Предпочитаемые студентами дни недели для посещений курсов. </vt:lpstr>
      <vt:lpstr>Предпочитаемое студентами время дня для посещений курсов. </vt:lpstr>
      <vt:lpstr>Основная цель обучения на курсах (переподготовке).</vt:lpstr>
      <vt:lpstr>Рекомендации:</vt:lpstr>
      <vt:lpstr>Рекомендации:</vt:lpstr>
      <vt:lpstr>Рекомендации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исследования</dc:title>
  <dc:creator>Мануковская</dc:creator>
  <cp:lastModifiedBy>Савельева Ольга Сергеевна</cp:lastModifiedBy>
  <cp:revision>16</cp:revision>
  <dcterms:created xsi:type="dcterms:W3CDTF">2014-06-08T06:23:56Z</dcterms:created>
  <dcterms:modified xsi:type="dcterms:W3CDTF">2014-06-25T03:51:12Z</dcterms:modified>
</cp:coreProperties>
</file>