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392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33AAD10-5038-42CD-AD9F-931639BFE9B5}" type="datetimeFigureOut">
              <a:rPr lang="ru-RU" smtClean="0"/>
              <a:t>09.04.2015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66572AF-EA81-47F5-AC3F-48D0D2B8B78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3AAD10-5038-42CD-AD9F-931639BFE9B5}" type="datetimeFigureOut">
              <a:rPr lang="ru-RU" smtClean="0"/>
              <a:t>09.04.2015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6572AF-EA81-47F5-AC3F-48D0D2B8B78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3AAD10-5038-42CD-AD9F-931639BFE9B5}" type="datetimeFigureOut">
              <a:rPr lang="ru-RU" smtClean="0"/>
              <a:t>09.04.2015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6572AF-EA81-47F5-AC3F-48D0D2B8B78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3AAD10-5038-42CD-AD9F-931639BFE9B5}" type="datetimeFigureOut">
              <a:rPr lang="ru-RU" smtClean="0"/>
              <a:t>09.04.2015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6572AF-EA81-47F5-AC3F-48D0D2B8B78A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3AAD10-5038-42CD-AD9F-931639BFE9B5}" type="datetimeFigureOut">
              <a:rPr lang="ru-RU" smtClean="0"/>
              <a:t>09.04.2015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6572AF-EA81-47F5-AC3F-48D0D2B8B78A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3AAD10-5038-42CD-AD9F-931639BFE9B5}" type="datetimeFigureOut">
              <a:rPr lang="ru-RU" smtClean="0"/>
              <a:t>09.04.2015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6572AF-EA81-47F5-AC3F-48D0D2B8B78A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3AAD10-5038-42CD-AD9F-931639BFE9B5}" type="datetimeFigureOut">
              <a:rPr lang="ru-RU" smtClean="0"/>
              <a:t>09.04.2015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6572AF-EA81-47F5-AC3F-48D0D2B8B78A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3AAD10-5038-42CD-AD9F-931639BFE9B5}" type="datetimeFigureOut">
              <a:rPr lang="ru-RU" smtClean="0"/>
              <a:t>09.04.2015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6572AF-EA81-47F5-AC3F-48D0D2B8B78A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3AAD10-5038-42CD-AD9F-931639BFE9B5}" type="datetimeFigureOut">
              <a:rPr lang="ru-RU" smtClean="0"/>
              <a:t>09.04.2015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6572AF-EA81-47F5-AC3F-48D0D2B8B78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E33AAD10-5038-42CD-AD9F-931639BFE9B5}" type="datetimeFigureOut">
              <a:rPr lang="ru-RU" smtClean="0"/>
              <a:t>09.04.2015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6572AF-EA81-47F5-AC3F-48D0D2B8B78A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33AAD10-5038-42CD-AD9F-931639BFE9B5}" type="datetimeFigureOut">
              <a:rPr lang="ru-RU" smtClean="0"/>
              <a:t>09.04.2015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66572AF-EA81-47F5-AC3F-48D0D2B8B78A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E33AAD10-5038-42CD-AD9F-931639BFE9B5}" type="datetimeFigureOut">
              <a:rPr lang="ru-RU" smtClean="0"/>
              <a:t>09.04.2015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366572AF-EA81-47F5-AC3F-48D0D2B8B78A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85651" y="1906519"/>
            <a:ext cx="8072494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CordiaUPC" pitchFamily="34" charset="-34"/>
              </a:rPr>
              <a:t>«Кубок </a:t>
            </a:r>
            <a:r>
              <a:rPr lang="ru-RU" sz="4000" b="1" dirty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CordiaUPC" pitchFamily="34" charset="-34"/>
              </a:rPr>
              <a:t>города </a:t>
            </a:r>
            <a:endParaRPr lang="ru-RU" sz="4000" b="1" dirty="0" smtClean="0"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+mj-lt"/>
              <a:ea typeface="+mj-ea"/>
              <a:cs typeface="CordiaUPC" pitchFamily="34" charset="-34"/>
            </a:endParaRPr>
          </a:p>
          <a:p>
            <a:pPr algn="ctr"/>
            <a:r>
              <a:rPr lang="ru-RU" sz="4000" b="1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CordiaUPC" pitchFamily="34" charset="-34"/>
              </a:rPr>
              <a:t>по физике, математике и информатике</a:t>
            </a:r>
            <a:r>
              <a:rPr lang="ru-RU" sz="4000" b="1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CordiaUPC" pitchFamily="34" charset="-34"/>
              </a:rPr>
              <a:t>»</a:t>
            </a:r>
            <a:endParaRPr lang="en-US" sz="4000" b="1" dirty="0" smtClean="0"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+mj-lt"/>
              <a:ea typeface="+mj-ea"/>
              <a:cs typeface="CordiaUPC" pitchFamily="34" charset="-34"/>
            </a:endParaRPr>
          </a:p>
          <a:p>
            <a:pPr algn="ctr"/>
            <a:endParaRPr lang="ru-RU" sz="2000" b="1" dirty="0" smtClean="0"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+mj-lt"/>
              <a:ea typeface="+mj-ea"/>
              <a:cs typeface="CordiaUPC" pitchFamily="34" charset="-34"/>
            </a:endParaRPr>
          </a:p>
          <a:p>
            <a:pPr algn="ctr"/>
            <a:r>
              <a:rPr lang="ru-RU" sz="3600" b="1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Batang" panose="02030600000101010101" pitchFamily="18" charset="-127"/>
                <a:ea typeface="Batang" panose="02030600000101010101" pitchFamily="18" charset="-127"/>
                <a:cs typeface="CordiaUPC" pitchFamily="34" charset="-34"/>
              </a:rPr>
              <a:t>НАГРАЖДЕНИЕ ПОБЕДИТЕЛЕЙ</a:t>
            </a:r>
            <a:endParaRPr lang="ru-RU" sz="3600" b="1" dirty="0"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Batang" panose="02030600000101010101" pitchFamily="18" charset="-127"/>
              <a:ea typeface="Batang" panose="02030600000101010101" pitchFamily="18" charset="-127"/>
              <a:cs typeface="CordiaUPC" pitchFamily="34" charset="-34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29" y="476672"/>
            <a:ext cx="9017510" cy="16561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29" y="476672"/>
            <a:ext cx="9017510" cy="16561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1547664" y="1772815"/>
            <a:ext cx="7344816" cy="43042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  <a:tabLst>
                <a:tab pos="90170" algn="l"/>
              </a:tabLst>
            </a:pPr>
            <a:r>
              <a:rPr lang="ru-RU" sz="1600" b="1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Личное первенство в олимпиаде по </a:t>
            </a:r>
            <a:r>
              <a:rPr lang="ru-RU" sz="1600" b="1" dirty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физике</a:t>
            </a:r>
            <a:r>
              <a:rPr lang="ru-RU" sz="1600" b="1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:</a:t>
            </a:r>
            <a:endParaRPr lang="ru-RU" sz="1400" b="1" dirty="0">
              <a:latin typeface="Calibri"/>
              <a:ea typeface="Calibri"/>
              <a:cs typeface="Times New Roman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1600" dirty="0">
                <a:latin typeface="Arial"/>
                <a:ea typeface="Calibri"/>
                <a:cs typeface="Times New Roman"/>
              </a:rPr>
              <a:t> </a:t>
            </a:r>
            <a:endParaRPr lang="ru-RU" sz="14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i="1" dirty="0">
                <a:solidFill>
                  <a:srgbClr val="002060"/>
                </a:solidFill>
                <a:latin typeface="Arial"/>
                <a:ea typeface="Calibri"/>
                <a:cs typeface="Times New Roman"/>
              </a:rPr>
              <a:t>Шестюк Валерия </a:t>
            </a:r>
            <a:r>
              <a:rPr lang="ru-RU" i="1" dirty="0">
                <a:latin typeface="Arial"/>
                <a:ea typeface="Calibri"/>
                <a:cs typeface="Times New Roman"/>
              </a:rPr>
              <a:t>(Гимназия «Планета Детства» 9 класс)</a:t>
            </a:r>
            <a:endParaRPr lang="ru-RU" sz="14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i="1" dirty="0">
                <a:latin typeface="Arial"/>
                <a:ea typeface="Calibri"/>
                <a:cs typeface="Times New Roman"/>
              </a:rPr>
              <a:t> </a:t>
            </a:r>
            <a:r>
              <a:rPr lang="ru-RU" i="1" dirty="0" smtClean="0">
                <a:solidFill>
                  <a:srgbClr val="002060"/>
                </a:solidFill>
                <a:latin typeface="Arial"/>
                <a:ea typeface="Calibri"/>
                <a:cs typeface="Times New Roman"/>
              </a:rPr>
              <a:t>Яковлев </a:t>
            </a:r>
            <a:r>
              <a:rPr lang="ru-RU" i="1" dirty="0">
                <a:solidFill>
                  <a:srgbClr val="002060"/>
                </a:solidFill>
                <a:latin typeface="Arial"/>
                <a:ea typeface="Calibri"/>
                <a:cs typeface="Times New Roman"/>
              </a:rPr>
              <a:t>Даниил </a:t>
            </a:r>
            <a:r>
              <a:rPr lang="ru-RU" i="1" dirty="0">
                <a:latin typeface="Arial"/>
                <a:ea typeface="Calibri"/>
                <a:cs typeface="Times New Roman"/>
              </a:rPr>
              <a:t>(Лицей "Эрудит" 10-Б класс)</a:t>
            </a:r>
            <a:endParaRPr lang="ru-RU" sz="1400" dirty="0">
              <a:latin typeface="Calibri"/>
              <a:ea typeface="Calibri"/>
              <a:cs typeface="Times New Roman"/>
            </a:endParaRPr>
          </a:p>
          <a:p>
            <a:pPr indent="450215" algn="ctr">
              <a:lnSpc>
                <a:spcPct val="115000"/>
              </a:lnSpc>
              <a:spcAft>
                <a:spcPts val="0"/>
              </a:spcAft>
            </a:pPr>
            <a:r>
              <a:rPr lang="ru-RU" i="1" dirty="0">
                <a:latin typeface="Arial"/>
                <a:ea typeface="Calibri"/>
                <a:cs typeface="Times New Roman"/>
              </a:rPr>
              <a:t> </a:t>
            </a:r>
            <a:endParaRPr lang="ru-RU" sz="1400" dirty="0"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  <a:tabLst>
                <a:tab pos="90170" algn="l"/>
              </a:tabLst>
            </a:pPr>
            <a:r>
              <a:rPr lang="ru-RU" sz="1600" b="1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Личное первенство в олимпиаде по </a:t>
            </a:r>
            <a:r>
              <a:rPr lang="ru-RU" sz="1600" b="1" dirty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математике</a:t>
            </a:r>
            <a:r>
              <a:rPr lang="ru-RU" sz="1600" b="1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:</a:t>
            </a:r>
            <a:endParaRPr lang="ru-RU" sz="1400" b="1" dirty="0">
              <a:latin typeface="Calibri"/>
              <a:ea typeface="Calibri"/>
              <a:cs typeface="Times New Roman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1600" dirty="0">
                <a:latin typeface="Arial"/>
                <a:ea typeface="Calibri"/>
                <a:cs typeface="Times New Roman"/>
              </a:rPr>
              <a:t> </a:t>
            </a:r>
            <a:endParaRPr lang="ru-RU" sz="14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i="1" dirty="0">
                <a:solidFill>
                  <a:srgbClr val="002060"/>
                </a:solidFill>
                <a:latin typeface="Arial"/>
                <a:ea typeface="Calibri"/>
                <a:cs typeface="Times New Roman"/>
              </a:rPr>
              <a:t>Ермаков Игорь</a:t>
            </a:r>
            <a:r>
              <a:rPr lang="ru-RU" i="1" dirty="0">
                <a:latin typeface="Arial"/>
                <a:ea typeface="Calibri"/>
                <a:cs typeface="Times New Roman"/>
              </a:rPr>
              <a:t> (Лицей "Эрудит" 9-А класс)</a:t>
            </a:r>
            <a:endParaRPr lang="ru-RU" sz="14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i="1" dirty="0" smtClean="0">
                <a:solidFill>
                  <a:srgbClr val="002060"/>
                </a:solidFill>
                <a:latin typeface="Arial"/>
                <a:ea typeface="Calibri"/>
                <a:cs typeface="Times New Roman"/>
              </a:rPr>
              <a:t>Бакулин </a:t>
            </a:r>
            <a:r>
              <a:rPr lang="ru-RU" i="1" dirty="0">
                <a:solidFill>
                  <a:srgbClr val="002060"/>
                </a:solidFill>
                <a:latin typeface="Arial"/>
                <a:ea typeface="Calibri"/>
                <a:cs typeface="Times New Roman"/>
              </a:rPr>
              <a:t>Виктор </a:t>
            </a:r>
            <a:r>
              <a:rPr lang="ru-RU" i="1" dirty="0">
                <a:latin typeface="Arial"/>
                <a:ea typeface="Calibri"/>
                <a:cs typeface="Times New Roman"/>
              </a:rPr>
              <a:t>(Гимназия №3 11-А класс)</a:t>
            </a:r>
            <a:endParaRPr lang="ru-RU" sz="1400" dirty="0"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  <a:tabLst>
                <a:tab pos="90170" algn="l"/>
              </a:tabLst>
            </a:pPr>
            <a:r>
              <a:rPr lang="ru-RU" sz="16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 </a:t>
            </a:r>
            <a:endParaRPr lang="ru-RU" sz="1400" dirty="0"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  <a:tabLst>
                <a:tab pos="90170" algn="l"/>
              </a:tabLst>
            </a:pPr>
            <a:r>
              <a:rPr lang="ru-RU" sz="1600" b="1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Личное первенство в олимпиаде по </a:t>
            </a:r>
            <a:r>
              <a:rPr lang="ru-RU" sz="1600" b="1" dirty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информатике</a:t>
            </a:r>
            <a:r>
              <a:rPr lang="ru-RU" sz="1600" b="1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:</a:t>
            </a:r>
            <a:endParaRPr lang="ru-RU" sz="1400" b="1" dirty="0">
              <a:latin typeface="Calibri"/>
              <a:ea typeface="Calibri"/>
              <a:cs typeface="Times New Roman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1600" dirty="0">
                <a:latin typeface="Arial"/>
                <a:ea typeface="Calibri"/>
                <a:cs typeface="Times New Roman"/>
              </a:rPr>
              <a:t> </a:t>
            </a:r>
            <a:endParaRPr lang="ru-RU" sz="14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i="1" dirty="0">
                <a:solidFill>
                  <a:srgbClr val="002060"/>
                </a:solidFill>
                <a:latin typeface="Arial"/>
                <a:ea typeface="Calibri"/>
                <a:cs typeface="Times New Roman"/>
              </a:rPr>
              <a:t>Коваленко Антон</a:t>
            </a:r>
            <a:r>
              <a:rPr lang="ru-RU" i="1" dirty="0">
                <a:latin typeface="Arial"/>
                <a:ea typeface="Calibri"/>
                <a:cs typeface="Times New Roman"/>
              </a:rPr>
              <a:t> (Лицей "Эрудит" 9-А класс)</a:t>
            </a:r>
            <a:endParaRPr lang="ru-RU" sz="14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i="1" dirty="0" smtClean="0">
                <a:solidFill>
                  <a:srgbClr val="002060"/>
                </a:solidFill>
                <a:latin typeface="Arial"/>
                <a:ea typeface="Calibri"/>
                <a:cs typeface="Times New Roman"/>
              </a:rPr>
              <a:t>Бакулин </a:t>
            </a:r>
            <a:r>
              <a:rPr lang="ru-RU" i="1" dirty="0">
                <a:solidFill>
                  <a:srgbClr val="002060"/>
                </a:solidFill>
                <a:latin typeface="Arial"/>
                <a:ea typeface="Calibri"/>
                <a:cs typeface="Times New Roman"/>
              </a:rPr>
              <a:t>Виктор</a:t>
            </a:r>
            <a:r>
              <a:rPr lang="ru-RU" i="1" dirty="0">
                <a:latin typeface="Arial"/>
                <a:ea typeface="Calibri"/>
                <a:cs typeface="Times New Roman"/>
              </a:rPr>
              <a:t> (Гимназия №3 11-А класс)</a:t>
            </a:r>
            <a:endParaRPr lang="ru-RU" sz="1400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168000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29" y="282154"/>
            <a:ext cx="9017510" cy="16561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859686"/>
              </p:ext>
            </p:extLst>
          </p:nvPr>
        </p:nvGraphicFramePr>
        <p:xfrm>
          <a:off x="2051720" y="2132856"/>
          <a:ext cx="5975191" cy="4259478"/>
        </p:xfrm>
        <a:graphic>
          <a:graphicData uri="http://schemas.openxmlformats.org/drawingml/2006/table">
            <a:tbl>
              <a:tblPr firstRow="1" firstCol="1" bandRow="1"/>
              <a:tblGrid>
                <a:gridCol w="1872208"/>
                <a:gridCol w="3096344"/>
                <a:gridCol w="1006639"/>
              </a:tblGrid>
              <a:tr h="21602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/>
                        </a:rPr>
                        <a:t>Командное место</a:t>
                      </a:r>
                      <a:endParaRPr lang="ru-RU" sz="1600" dirty="0">
                        <a:effectLst/>
                        <a:latin typeface="Calibri"/>
                      </a:endParaRPr>
                    </a:p>
                  </a:txBody>
                  <a:tcPr marL="64845" marR="648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Arial"/>
                        </a:rPr>
                        <a:t>Школа</a:t>
                      </a:r>
                      <a:endParaRPr lang="ru-RU" sz="1600">
                        <a:effectLst/>
                        <a:latin typeface="Calibri"/>
                      </a:endParaRPr>
                    </a:p>
                  </a:txBody>
                  <a:tcPr marL="64845" marR="648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8201">
                <a:tc row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/>
                        </a:rPr>
                        <a:t>1</a:t>
                      </a:r>
                      <a:endParaRPr lang="ru-RU" sz="1600" dirty="0">
                        <a:effectLst/>
                        <a:latin typeface="Calibri"/>
                      </a:endParaRPr>
                    </a:p>
                  </a:txBody>
                  <a:tcPr marL="64845" marR="648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Arial"/>
                        </a:rPr>
                        <a:t>Гимназия «Планета Детства»</a:t>
                      </a:r>
                      <a:endParaRPr lang="ru-RU" sz="1600">
                        <a:effectLst/>
                        <a:latin typeface="Calibri"/>
                      </a:endParaRPr>
                    </a:p>
                  </a:txBody>
                  <a:tcPr marL="64845" marR="648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071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Шестюк Валерия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845" marR="6484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48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845" marR="6484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274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Сироткина Ксения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845" marR="6484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45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845" marR="6484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183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Астрелина</a:t>
                      </a: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Полина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845" marR="6484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27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845" marR="6484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20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1" i="1" dirty="0">
                          <a:effectLst/>
                          <a:latin typeface="Arial"/>
                        </a:rPr>
                        <a:t>Сумма 3-х лучших</a:t>
                      </a:r>
                      <a:endParaRPr lang="ru-RU" sz="1600" dirty="0">
                        <a:effectLst/>
                        <a:latin typeface="Calibri"/>
                      </a:endParaRPr>
                    </a:p>
                  </a:txBody>
                  <a:tcPr marL="64845" marR="648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600" b="1" i="1">
                          <a:effectLst/>
                          <a:latin typeface="Arial"/>
                        </a:rPr>
                        <a:t>120</a:t>
                      </a:r>
                      <a:endParaRPr lang="ru-RU" sz="1600">
                        <a:effectLst/>
                        <a:latin typeface="Calibri"/>
                      </a:endParaRPr>
                    </a:p>
                  </a:txBody>
                  <a:tcPr marL="64845" marR="648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9153">
                <a:tc row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Arial"/>
                        </a:rPr>
                        <a:t>2</a:t>
                      </a:r>
                      <a:endParaRPr lang="ru-RU" sz="1600">
                        <a:effectLst/>
                        <a:latin typeface="Calibri"/>
                      </a:endParaRPr>
                    </a:p>
                  </a:txBody>
                  <a:tcPr marL="64845" marR="648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Arial"/>
                        </a:rPr>
                        <a:t>Лицей "Эрудит"</a:t>
                      </a:r>
                      <a:endParaRPr lang="ru-RU" sz="1600" dirty="0">
                        <a:effectLst/>
                        <a:latin typeface="Calibri"/>
                      </a:endParaRPr>
                    </a:p>
                  </a:txBody>
                  <a:tcPr marL="64845" marR="648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2849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Коваленко Антон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845" marR="6484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47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845" marR="6484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28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Ермаков Игорь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845" marR="6484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41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845" marR="6484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28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Герб Ирина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845" marR="6484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31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845" marR="6484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20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1" i="1" dirty="0">
                          <a:effectLst/>
                          <a:latin typeface="Arial"/>
                        </a:rPr>
                        <a:t>Сумма 3-х лучших</a:t>
                      </a:r>
                      <a:endParaRPr lang="ru-RU" sz="1600" dirty="0">
                        <a:effectLst/>
                        <a:latin typeface="Calibri"/>
                      </a:endParaRPr>
                    </a:p>
                  </a:txBody>
                  <a:tcPr marL="64845" marR="648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600" b="1" i="1">
                          <a:effectLst/>
                          <a:latin typeface="Arial"/>
                        </a:rPr>
                        <a:t>119</a:t>
                      </a:r>
                      <a:endParaRPr lang="ru-RU" sz="1600">
                        <a:effectLst/>
                        <a:latin typeface="Calibri"/>
                      </a:endParaRPr>
                    </a:p>
                  </a:txBody>
                  <a:tcPr marL="64845" marR="648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540">
                <a:tc row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Arial"/>
                        </a:rPr>
                        <a:t>3</a:t>
                      </a:r>
                      <a:endParaRPr lang="ru-RU" sz="1600">
                        <a:effectLst/>
                        <a:latin typeface="Calibri"/>
                      </a:endParaRPr>
                    </a:p>
                  </a:txBody>
                  <a:tcPr marL="64845" marR="648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Arial"/>
                        </a:rPr>
                        <a:t>Школа №6</a:t>
                      </a:r>
                      <a:endParaRPr lang="ru-RU" sz="1600" dirty="0">
                        <a:effectLst/>
                        <a:latin typeface="Calibri"/>
                      </a:endParaRPr>
                    </a:p>
                  </a:txBody>
                  <a:tcPr marL="64845" marR="648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334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Банникова Юлия 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845" marR="6484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43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845" marR="6484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445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Арнольд Эдуард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845" marR="6484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39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845" marR="6484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556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Лунев Никита 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845" marR="6484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30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845" marR="6484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20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1" i="1">
                          <a:effectLst/>
                          <a:latin typeface="Arial"/>
                        </a:rPr>
                        <a:t>Сумма 3-х лучших</a:t>
                      </a:r>
                      <a:endParaRPr lang="ru-RU" sz="1600">
                        <a:effectLst/>
                        <a:latin typeface="Calibri"/>
                      </a:endParaRPr>
                    </a:p>
                  </a:txBody>
                  <a:tcPr marL="64845" marR="648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600" b="1" i="1" dirty="0">
                          <a:effectLst/>
                          <a:latin typeface="Arial"/>
                        </a:rPr>
                        <a:t>112</a:t>
                      </a:r>
                      <a:endParaRPr lang="ru-RU" sz="1600" dirty="0">
                        <a:effectLst/>
                        <a:latin typeface="Calibri"/>
                      </a:endParaRPr>
                    </a:p>
                  </a:txBody>
                  <a:tcPr marL="64845" marR="648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547664" y="1484784"/>
            <a:ext cx="590296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9048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9048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9048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9048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9048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9048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9048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9048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9048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8" algn="l"/>
              </a:tabLst>
            </a:pPr>
            <a:r>
              <a:rPr kumimoji="0" lang="ru-RU" altLang="ru-RU" sz="1600" b="1" i="0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Командное первенство в олимпиаде по </a:t>
            </a:r>
            <a:r>
              <a:rPr kumimoji="0" lang="ru-RU" altLang="ru-RU" sz="1600" b="1" i="0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физике</a:t>
            </a:r>
            <a:r>
              <a:rPr kumimoji="0" lang="ru-RU" altLang="ru-RU" sz="1600" b="1" i="0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:</a:t>
            </a:r>
            <a:endParaRPr kumimoji="0" lang="ru-RU" altLang="ru-RU" sz="1600" b="1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8" algn="l"/>
              </a:tabLst>
            </a:pPr>
            <a:r>
              <a:rPr kumimoji="0" lang="ru-RU" altLang="ru-RU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9 класс</a:t>
            </a:r>
            <a:r>
              <a:rPr kumimoji="0" lang="ru-RU" altLang="ru-RU" sz="11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ru-RU" altLang="ru-RU" sz="18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5396902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29" y="282154"/>
            <a:ext cx="9017510" cy="16561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1596831"/>
              </p:ext>
            </p:extLst>
          </p:nvPr>
        </p:nvGraphicFramePr>
        <p:xfrm>
          <a:off x="2051720" y="2132856"/>
          <a:ext cx="5975191" cy="4296436"/>
        </p:xfrm>
        <a:graphic>
          <a:graphicData uri="http://schemas.openxmlformats.org/drawingml/2006/table">
            <a:tbl>
              <a:tblPr firstRow="1" firstCol="1" bandRow="1"/>
              <a:tblGrid>
                <a:gridCol w="1872208"/>
                <a:gridCol w="3096344"/>
                <a:gridCol w="1006639"/>
              </a:tblGrid>
              <a:tr h="21602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/>
                        </a:rPr>
                        <a:t>Командное место</a:t>
                      </a:r>
                      <a:endParaRPr lang="ru-RU" sz="1600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Arial"/>
                        </a:rPr>
                        <a:t>Школа</a:t>
                      </a:r>
                      <a:endParaRPr lang="ru-RU" sz="1600">
                        <a:effectLst/>
                        <a:latin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8201">
                <a:tc row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1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Arial"/>
                          <a:ea typeface="Calibri"/>
                          <a:cs typeface="Times New Roman"/>
                        </a:rPr>
                        <a:t>Лицей "Эрудит"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402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Яковлев Даниил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66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274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Кудинова Алина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47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183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Жукова Алена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43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20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Сумма 3-х лучших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1">
                          <a:effectLst/>
                          <a:latin typeface="Arial"/>
                          <a:ea typeface="Calibri"/>
                          <a:cs typeface="Times New Roman"/>
                        </a:rPr>
                        <a:t>156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9153">
                <a:tc row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Arial"/>
                          <a:ea typeface="Calibri"/>
                          <a:cs typeface="Times New Roman"/>
                        </a:rPr>
                        <a:t>2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Школа №6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2849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Павлова Юлия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51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28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Гревцева</a:t>
                      </a: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Анна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46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28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Новиков Артем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44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20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Сумма 3-х лучших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1">
                          <a:effectLst/>
                          <a:latin typeface="Arial"/>
                          <a:ea typeface="Calibri"/>
                          <a:cs typeface="Times New Roman"/>
                        </a:rPr>
                        <a:t>141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540">
                <a:tc row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Arial"/>
                          <a:ea typeface="Calibri"/>
                          <a:cs typeface="Times New Roman"/>
                        </a:rPr>
                        <a:t>3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Гимназия №3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334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Поцурай Андрей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47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445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Шевалдина Дарья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44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556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Щиголев Константин 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37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20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1">
                          <a:effectLst/>
                          <a:latin typeface="Arial"/>
                          <a:ea typeface="Calibri"/>
                          <a:cs typeface="Times New Roman"/>
                        </a:rPr>
                        <a:t>Сумма 3-х лучших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128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547664" y="1484784"/>
            <a:ext cx="590296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9048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9048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9048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9048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9048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9048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9048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9048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9048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8" algn="l"/>
              </a:tabLst>
            </a:pPr>
            <a:r>
              <a:rPr kumimoji="0" lang="ru-RU" altLang="ru-RU" sz="1600" b="1" i="0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Командное первенство в олимпиаде по </a:t>
            </a:r>
            <a:r>
              <a:rPr kumimoji="0" lang="ru-RU" altLang="ru-RU" sz="1600" b="1" i="0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физике</a:t>
            </a:r>
            <a:r>
              <a:rPr kumimoji="0" lang="ru-RU" altLang="ru-RU" sz="1600" b="1" i="0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:</a:t>
            </a:r>
            <a:endParaRPr kumimoji="0" lang="ru-RU" altLang="ru-RU" sz="1600" b="1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8" algn="l"/>
              </a:tabLst>
            </a:pPr>
            <a:r>
              <a:rPr kumimoji="0" lang="ru-RU" altLang="ru-RU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10-11 класс</a:t>
            </a:r>
            <a:r>
              <a:rPr kumimoji="0" lang="ru-RU" altLang="ru-RU" sz="11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ru-RU" altLang="ru-RU" sz="18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9185631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29" y="282154"/>
            <a:ext cx="9017510" cy="16561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045155"/>
              </p:ext>
            </p:extLst>
          </p:nvPr>
        </p:nvGraphicFramePr>
        <p:xfrm>
          <a:off x="2051720" y="2132856"/>
          <a:ext cx="5975191" cy="4259478"/>
        </p:xfrm>
        <a:graphic>
          <a:graphicData uri="http://schemas.openxmlformats.org/drawingml/2006/table">
            <a:tbl>
              <a:tblPr firstRow="1" firstCol="1" bandRow="1"/>
              <a:tblGrid>
                <a:gridCol w="1872208"/>
                <a:gridCol w="3096344"/>
                <a:gridCol w="1006639"/>
              </a:tblGrid>
              <a:tr h="21602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Arial"/>
                        </a:rPr>
                        <a:t>Командное место</a:t>
                      </a:r>
                      <a:endParaRPr lang="ru-RU" sz="16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Arial"/>
                        </a:rPr>
                        <a:t>Школа</a:t>
                      </a:r>
                      <a:endParaRPr lang="ru-RU" sz="1600">
                        <a:effectLst/>
                        <a:latin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8201">
                <a:tc row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Arial"/>
                        </a:rPr>
                        <a:t>1</a:t>
                      </a:r>
                      <a:endParaRPr lang="ru-RU" sz="1600">
                        <a:effectLst/>
                        <a:latin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Arial"/>
                        </a:rPr>
                        <a:t>Лицей "Эрудит"</a:t>
                      </a:r>
                      <a:endParaRPr lang="ru-RU" sz="1600">
                        <a:effectLst/>
                        <a:latin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402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Ермаков Игорь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59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274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Мокроусова Александра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58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183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Мокряков Роман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57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20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1" i="1">
                          <a:effectLst/>
                          <a:latin typeface="Arial"/>
                        </a:rPr>
                        <a:t>Сумма 3-х лучших</a:t>
                      </a:r>
                      <a:endParaRPr lang="ru-RU" sz="16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600" b="1" i="1">
                          <a:effectLst/>
                          <a:latin typeface="Arial"/>
                        </a:rPr>
                        <a:t>174</a:t>
                      </a:r>
                      <a:endParaRPr lang="ru-RU" sz="16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9153">
                <a:tc row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Arial"/>
                        </a:rPr>
                        <a:t>2</a:t>
                      </a:r>
                      <a:endParaRPr lang="ru-RU" sz="1600">
                        <a:effectLst/>
                        <a:latin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Arial"/>
                        </a:rPr>
                        <a:t>Гимназия «Планета Детства»</a:t>
                      </a:r>
                      <a:endParaRPr lang="ru-RU" sz="1600">
                        <a:effectLst/>
                        <a:latin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2849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Астрелина Полина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53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28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Сироткина Ксения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50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28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Шестюк Валерия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45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20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1" i="1">
                          <a:effectLst/>
                          <a:latin typeface="Arial"/>
                        </a:rPr>
                        <a:t>Сумма 3-х лучших</a:t>
                      </a:r>
                      <a:endParaRPr lang="ru-RU" sz="16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600" b="1" i="1">
                          <a:effectLst/>
                          <a:latin typeface="Arial"/>
                        </a:rPr>
                        <a:t>148</a:t>
                      </a:r>
                      <a:endParaRPr lang="ru-RU" sz="16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540">
                <a:tc row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Arial"/>
                        </a:rPr>
                        <a:t>3</a:t>
                      </a:r>
                      <a:endParaRPr lang="ru-RU" sz="1600">
                        <a:effectLst/>
                        <a:latin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Arial"/>
                        </a:rPr>
                        <a:t>Школа №6</a:t>
                      </a:r>
                      <a:endParaRPr lang="ru-RU" sz="1600">
                        <a:effectLst/>
                        <a:latin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334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Банникова Юлия 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55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445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Старцев Александр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556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Шульман Владислав 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20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1" i="1">
                          <a:effectLst/>
                          <a:latin typeface="Arial"/>
                        </a:rPr>
                        <a:t>Сумма 3-х лучших</a:t>
                      </a:r>
                      <a:endParaRPr lang="ru-RU" sz="16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600" b="1" i="1" dirty="0">
                          <a:effectLst/>
                          <a:latin typeface="Arial"/>
                        </a:rPr>
                        <a:t>90</a:t>
                      </a:r>
                      <a:endParaRPr lang="ru-RU" sz="1600" dirty="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547664" y="1484784"/>
            <a:ext cx="590296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9048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9048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9048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9048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9048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9048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9048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9048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9048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8" algn="l"/>
              </a:tabLst>
            </a:pPr>
            <a:r>
              <a:rPr kumimoji="0" lang="ru-RU" altLang="ru-RU" sz="1600" b="1" i="0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Командное первенство в олимпиаде по </a:t>
            </a:r>
            <a:r>
              <a:rPr kumimoji="0" lang="ru-RU" altLang="ru-RU" sz="1600" b="1" i="0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математике</a:t>
            </a:r>
            <a:r>
              <a:rPr kumimoji="0" lang="ru-RU" altLang="ru-RU" sz="1600" b="1" i="0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:</a:t>
            </a:r>
            <a:endParaRPr kumimoji="0" lang="ru-RU" altLang="ru-RU" sz="1600" b="1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8" algn="l"/>
              </a:tabLst>
            </a:pPr>
            <a:r>
              <a:rPr kumimoji="0" lang="ru-RU" altLang="ru-RU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9 класс</a:t>
            </a:r>
            <a:r>
              <a:rPr kumimoji="0" lang="ru-RU" altLang="ru-RU" sz="11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ru-RU" altLang="ru-RU" sz="18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6230756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29" y="282154"/>
            <a:ext cx="9017510" cy="16561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9663842"/>
              </p:ext>
            </p:extLst>
          </p:nvPr>
        </p:nvGraphicFramePr>
        <p:xfrm>
          <a:off x="2051720" y="2132856"/>
          <a:ext cx="5975191" cy="4314915"/>
        </p:xfrm>
        <a:graphic>
          <a:graphicData uri="http://schemas.openxmlformats.org/drawingml/2006/table">
            <a:tbl>
              <a:tblPr firstRow="1" firstCol="1" bandRow="1"/>
              <a:tblGrid>
                <a:gridCol w="1872208"/>
                <a:gridCol w="3096344"/>
                <a:gridCol w="1006639"/>
              </a:tblGrid>
              <a:tr h="21602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Arial"/>
                          <a:ea typeface="Calibri"/>
                          <a:cs typeface="Times New Roman"/>
                        </a:rPr>
                        <a:t>Командное место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Arial"/>
                          <a:ea typeface="Calibri"/>
                          <a:cs typeface="Times New Roman"/>
                        </a:rPr>
                        <a:t>Школа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8201">
                <a:tc row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Arial"/>
                          <a:ea typeface="Calibri"/>
                          <a:cs typeface="Times New Roman"/>
                        </a:rPr>
                        <a:t>1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Arial"/>
                          <a:ea typeface="Calibri"/>
                          <a:cs typeface="Times New Roman"/>
                        </a:rPr>
                        <a:t>Лицей "Эрудит"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402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Яковлев Даниил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39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274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Орлова Александра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37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183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Лобашёва</a:t>
                      </a: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Юлия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33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20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1">
                          <a:effectLst/>
                          <a:latin typeface="Arial"/>
                          <a:ea typeface="Calibri"/>
                          <a:cs typeface="Times New Roman"/>
                        </a:rPr>
                        <a:t>Сумма 3-х лучших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1">
                          <a:effectLst/>
                          <a:latin typeface="Arial"/>
                          <a:ea typeface="Calibri"/>
                          <a:cs typeface="Times New Roman"/>
                        </a:rPr>
                        <a:t>109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9153">
                <a:tc row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Arial"/>
                          <a:ea typeface="Calibri"/>
                          <a:cs typeface="Times New Roman"/>
                        </a:rPr>
                        <a:t>2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Arial"/>
                          <a:ea typeface="Calibri"/>
                          <a:cs typeface="Times New Roman"/>
                        </a:rPr>
                        <a:t>Гимназия №3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2849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Бакулин Виктор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44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28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Четвериков Евгений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27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28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Шаталов Александр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25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20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1">
                          <a:effectLst/>
                          <a:latin typeface="Arial"/>
                          <a:ea typeface="Calibri"/>
                          <a:cs typeface="Times New Roman"/>
                        </a:rPr>
                        <a:t>Сумма 3-х лучших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1">
                          <a:effectLst/>
                          <a:latin typeface="Arial"/>
                          <a:ea typeface="Calibri"/>
                          <a:cs typeface="Times New Roman"/>
                        </a:rPr>
                        <a:t>96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540">
                <a:tc row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Arial"/>
                          <a:ea typeface="Calibri"/>
                          <a:cs typeface="Times New Roman"/>
                        </a:rPr>
                        <a:t>3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Arial"/>
                          <a:ea typeface="Calibri"/>
                          <a:cs typeface="Times New Roman"/>
                        </a:rPr>
                        <a:t>Гимназия №8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334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Лысенко Иван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35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445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Мамаев Никита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30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556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Козырь Анна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30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20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1">
                          <a:effectLst/>
                          <a:latin typeface="Arial"/>
                          <a:ea typeface="Calibri"/>
                          <a:cs typeface="Times New Roman"/>
                        </a:rPr>
                        <a:t>Сумма 3-х лучших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95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547664" y="1484784"/>
            <a:ext cx="590296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9048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9048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9048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9048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9048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9048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9048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9048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9048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8" algn="l"/>
              </a:tabLst>
            </a:pPr>
            <a:r>
              <a:rPr kumimoji="0" lang="ru-RU" altLang="ru-RU" sz="1600" b="1" i="0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Командное первенство в олимпиаде по </a:t>
            </a:r>
            <a:r>
              <a:rPr kumimoji="0" lang="ru-RU" altLang="ru-RU" sz="1600" b="1" i="0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математике</a:t>
            </a:r>
            <a:r>
              <a:rPr kumimoji="0" lang="ru-RU" altLang="ru-RU" sz="1600" b="1" i="0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:</a:t>
            </a:r>
            <a:endParaRPr kumimoji="0" lang="ru-RU" altLang="ru-RU" sz="1600" b="1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8" algn="l"/>
              </a:tabLst>
            </a:pPr>
            <a:r>
              <a:rPr kumimoji="0" lang="ru-RU" altLang="ru-RU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10-11 класс</a:t>
            </a:r>
            <a:r>
              <a:rPr kumimoji="0" lang="ru-RU" altLang="ru-RU" sz="11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ru-RU" altLang="ru-RU" sz="18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75916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29" y="282154"/>
            <a:ext cx="9017510" cy="16561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027689"/>
              </p:ext>
            </p:extLst>
          </p:nvPr>
        </p:nvGraphicFramePr>
        <p:xfrm>
          <a:off x="2051720" y="2132856"/>
          <a:ext cx="5975191" cy="4259478"/>
        </p:xfrm>
        <a:graphic>
          <a:graphicData uri="http://schemas.openxmlformats.org/drawingml/2006/table">
            <a:tbl>
              <a:tblPr firstRow="1" firstCol="1" bandRow="1"/>
              <a:tblGrid>
                <a:gridCol w="1872208"/>
                <a:gridCol w="3096344"/>
                <a:gridCol w="1006639"/>
              </a:tblGrid>
              <a:tr h="21602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Arial"/>
                        </a:rPr>
                        <a:t>Командное место</a:t>
                      </a:r>
                      <a:endParaRPr lang="ru-RU" sz="16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Arial"/>
                        </a:rPr>
                        <a:t>Школа</a:t>
                      </a:r>
                      <a:endParaRPr lang="ru-RU" sz="1600">
                        <a:effectLst/>
                        <a:latin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8201">
                <a:tc row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Arial"/>
                        </a:rPr>
                        <a:t>1</a:t>
                      </a:r>
                      <a:endParaRPr lang="ru-RU" sz="1600">
                        <a:effectLst/>
                        <a:latin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Arial"/>
                        </a:rPr>
                        <a:t>Лицей "Эрудит"</a:t>
                      </a:r>
                      <a:endParaRPr lang="ru-RU" sz="1600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402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Коваленко Антон 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48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274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Панарин Роман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46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183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Мокроусова Александра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44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20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1" i="1">
                          <a:effectLst/>
                          <a:latin typeface="Arial"/>
                        </a:rPr>
                        <a:t>Сумма 3-х лучших</a:t>
                      </a:r>
                      <a:endParaRPr lang="ru-RU" sz="16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600" b="1" i="1">
                          <a:effectLst/>
                          <a:latin typeface="Arial"/>
                        </a:rPr>
                        <a:t>138</a:t>
                      </a:r>
                      <a:endParaRPr lang="ru-RU" sz="16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9153">
                <a:tc row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Arial"/>
                        </a:rPr>
                        <a:t>2</a:t>
                      </a:r>
                      <a:endParaRPr lang="ru-RU" sz="1600">
                        <a:effectLst/>
                        <a:latin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Arial"/>
                        </a:rPr>
                        <a:t>Гимназия «Планета Детства»</a:t>
                      </a:r>
                      <a:endParaRPr lang="ru-RU" sz="1600">
                        <a:effectLst/>
                        <a:latin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2849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Мельников Павел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22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28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Овчинникова  Антонина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28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Фёдоров Никита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20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1" i="1">
                          <a:effectLst/>
                          <a:latin typeface="Arial"/>
                        </a:rPr>
                        <a:t>Сумма 3-х лучших</a:t>
                      </a:r>
                      <a:endParaRPr lang="ru-RU" sz="16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600" b="1" i="1">
                          <a:effectLst/>
                          <a:latin typeface="Arial"/>
                        </a:rPr>
                        <a:t>60</a:t>
                      </a:r>
                      <a:endParaRPr lang="ru-RU" sz="16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540">
                <a:tc row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Arial"/>
                        </a:rPr>
                        <a:t>3</a:t>
                      </a:r>
                      <a:endParaRPr lang="ru-RU" sz="1600">
                        <a:effectLst/>
                        <a:latin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Arial"/>
                        </a:rPr>
                        <a:t>Школа №6</a:t>
                      </a:r>
                      <a:endParaRPr lang="ru-RU" sz="1600">
                        <a:effectLst/>
                        <a:latin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080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Лунев Никита 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445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Мокряков Никита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556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Шульман Владислав 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20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1" i="1">
                          <a:effectLst/>
                          <a:latin typeface="Arial"/>
                        </a:rPr>
                        <a:t>Сумма 3-х лучших</a:t>
                      </a:r>
                      <a:endParaRPr lang="ru-RU" sz="16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600" b="1" i="1" dirty="0">
                          <a:effectLst/>
                          <a:latin typeface="Arial"/>
                        </a:rPr>
                        <a:t>54</a:t>
                      </a:r>
                      <a:endParaRPr lang="ru-RU" sz="1600" dirty="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547664" y="1484784"/>
            <a:ext cx="590296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9048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9048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9048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9048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9048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9048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9048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9048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9048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8" algn="l"/>
              </a:tabLst>
            </a:pPr>
            <a:r>
              <a:rPr kumimoji="0" lang="ru-RU" altLang="ru-RU" sz="1600" b="1" i="0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Командное первенство в олимпиаде по </a:t>
            </a:r>
            <a:r>
              <a:rPr kumimoji="0" lang="ru-RU" altLang="ru-RU" sz="1600" b="1" i="0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информатике</a:t>
            </a:r>
            <a:r>
              <a:rPr kumimoji="0" lang="ru-RU" altLang="ru-RU" sz="1600" b="1" i="0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:</a:t>
            </a:r>
            <a:endParaRPr kumimoji="0" lang="ru-RU" altLang="ru-RU" sz="1600" b="1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8" algn="l"/>
              </a:tabLst>
            </a:pPr>
            <a:r>
              <a:rPr kumimoji="0" lang="ru-RU" altLang="ru-RU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9 класс</a:t>
            </a:r>
            <a:r>
              <a:rPr kumimoji="0" lang="ru-RU" altLang="ru-RU" sz="11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ru-RU" altLang="ru-RU" sz="18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5780623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29" y="282154"/>
            <a:ext cx="9017510" cy="16561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2296467"/>
              </p:ext>
            </p:extLst>
          </p:nvPr>
        </p:nvGraphicFramePr>
        <p:xfrm>
          <a:off x="2051720" y="2132856"/>
          <a:ext cx="5975191" cy="4314915"/>
        </p:xfrm>
        <a:graphic>
          <a:graphicData uri="http://schemas.openxmlformats.org/drawingml/2006/table">
            <a:tbl>
              <a:tblPr firstRow="1" firstCol="1" bandRow="1"/>
              <a:tblGrid>
                <a:gridCol w="1872208"/>
                <a:gridCol w="3096344"/>
                <a:gridCol w="1006639"/>
              </a:tblGrid>
              <a:tr h="21602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Arial"/>
                          <a:ea typeface="Calibri"/>
                          <a:cs typeface="Times New Roman"/>
                        </a:rPr>
                        <a:t>Командное место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Arial"/>
                          <a:ea typeface="Calibri"/>
                          <a:cs typeface="Times New Roman"/>
                        </a:rPr>
                        <a:t>Школа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8201">
                <a:tc row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Arial"/>
                          <a:ea typeface="Calibri"/>
                          <a:cs typeface="Times New Roman"/>
                        </a:rPr>
                        <a:t>1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Arial"/>
                          <a:ea typeface="Calibri"/>
                          <a:cs typeface="Times New Roman"/>
                        </a:rPr>
                        <a:t>Гимназия №3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402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Бакулин Виктор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49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274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Гуляева Дария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44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183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Поцурай Андрей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40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20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1">
                          <a:effectLst/>
                          <a:latin typeface="Arial"/>
                          <a:ea typeface="Calibri"/>
                          <a:cs typeface="Times New Roman"/>
                        </a:rPr>
                        <a:t>Сумма 3-х лучших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1">
                          <a:effectLst/>
                          <a:latin typeface="Arial"/>
                          <a:ea typeface="Calibri"/>
                          <a:cs typeface="Times New Roman"/>
                        </a:rPr>
                        <a:t>133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9153">
                <a:tc row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Arial"/>
                          <a:ea typeface="Calibri"/>
                          <a:cs typeface="Times New Roman"/>
                        </a:rPr>
                        <a:t>2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Arial"/>
                          <a:ea typeface="Calibri"/>
                          <a:cs typeface="Times New Roman"/>
                        </a:rPr>
                        <a:t>Школа №6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2849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Новиков Артем 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32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28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Курникова Анна 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28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28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Митюлин Андрей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27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20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1">
                          <a:effectLst/>
                          <a:latin typeface="Arial"/>
                          <a:ea typeface="Calibri"/>
                          <a:cs typeface="Times New Roman"/>
                        </a:rPr>
                        <a:t>Сумма 3-х лучших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1">
                          <a:effectLst/>
                          <a:latin typeface="Arial"/>
                          <a:ea typeface="Calibri"/>
                          <a:cs typeface="Times New Roman"/>
                        </a:rPr>
                        <a:t>87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540">
                <a:tc row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Arial"/>
                          <a:ea typeface="Calibri"/>
                          <a:cs typeface="Times New Roman"/>
                        </a:rPr>
                        <a:t>3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Arial"/>
                          <a:ea typeface="Calibri"/>
                          <a:cs typeface="Times New Roman"/>
                        </a:rPr>
                        <a:t>Лицей "Эрудит"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080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Орлова Александра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29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445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Кружков Денис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28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556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Зайцев Александр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28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20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1">
                          <a:effectLst/>
                          <a:latin typeface="Arial"/>
                          <a:ea typeface="Calibri"/>
                          <a:cs typeface="Times New Roman"/>
                        </a:rPr>
                        <a:t>Сумма 3-х лучших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85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547664" y="1484784"/>
            <a:ext cx="590296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9048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9048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9048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9048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9048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9048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9048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9048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9048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8" algn="l"/>
              </a:tabLst>
            </a:pPr>
            <a:r>
              <a:rPr kumimoji="0" lang="ru-RU" altLang="ru-RU" sz="1600" b="1" i="0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Командное первенство в олимпиаде по </a:t>
            </a:r>
            <a:r>
              <a:rPr kumimoji="0" lang="ru-RU" altLang="ru-RU" sz="1600" b="1" i="0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информатике</a:t>
            </a:r>
            <a:r>
              <a:rPr kumimoji="0" lang="ru-RU" altLang="ru-RU" sz="1600" b="1" i="0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:</a:t>
            </a:r>
            <a:endParaRPr kumimoji="0" lang="ru-RU" altLang="ru-RU" sz="1600" b="1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8" algn="l"/>
              </a:tabLst>
            </a:pPr>
            <a:r>
              <a:rPr kumimoji="0" lang="ru-RU" altLang="ru-RU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10-11 класс</a:t>
            </a:r>
            <a:r>
              <a:rPr kumimoji="0" lang="ru-RU" altLang="ru-RU" sz="11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ru-RU" altLang="ru-RU" sz="18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706446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29" y="282154"/>
            <a:ext cx="9017510" cy="16561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791405" y="1501086"/>
            <a:ext cx="410445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9048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9048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9048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9048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9048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9048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9048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9048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9048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8" algn="l"/>
              </a:tabLst>
            </a:pPr>
            <a:r>
              <a:rPr kumimoji="0" lang="ru-RU" altLang="ru-RU" sz="2800" b="1" i="0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Первенство за Кубок</a:t>
            </a:r>
            <a:endParaRPr kumimoji="0" lang="ru-RU" altLang="ru-RU" sz="28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0582453"/>
              </p:ext>
            </p:extLst>
          </p:nvPr>
        </p:nvGraphicFramePr>
        <p:xfrm>
          <a:off x="1243104" y="2204864"/>
          <a:ext cx="6840760" cy="196291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00200"/>
                <a:gridCol w="3384376"/>
                <a:gridCol w="1656184"/>
              </a:tblGrid>
              <a:tr h="2584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</a:rPr>
                        <a:t>Место</a:t>
                      </a:r>
                      <a:endParaRPr lang="ru-RU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</a:rPr>
                        <a:t>Школа</a:t>
                      </a:r>
                      <a:endParaRPr lang="ru-RU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</a:rPr>
                        <a:t>Баллы</a:t>
                      </a:r>
                      <a:endParaRPr lang="ru-RU" sz="2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</a:rPr>
                        <a:t>1</a:t>
                      </a:r>
                      <a:endParaRPr lang="ru-RU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</a:rPr>
                        <a:t>Лицей "Эрудит"</a:t>
                      </a:r>
                      <a:endParaRPr lang="ru-RU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</a:rPr>
                        <a:t>781</a:t>
                      </a:r>
                      <a:endParaRPr lang="ru-RU" sz="2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</a:rPr>
                        <a:t>2</a:t>
                      </a:r>
                      <a:endParaRPr lang="ru-RU" sz="2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</a:rPr>
                        <a:t>Школа №6</a:t>
                      </a:r>
                      <a:endParaRPr lang="ru-RU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</a:rPr>
                        <a:t>574</a:t>
                      </a:r>
                      <a:endParaRPr lang="ru-RU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</a:rPr>
                        <a:t>3</a:t>
                      </a:r>
                      <a:endParaRPr lang="ru-RU" sz="2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</a:rPr>
                        <a:t>Гимназия №3</a:t>
                      </a:r>
                      <a:endParaRPr lang="ru-RU" sz="2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</a:rPr>
                        <a:t>544</a:t>
                      </a:r>
                      <a:endParaRPr lang="ru-RU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723697" y="4941168"/>
            <a:ext cx="662473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FF0000"/>
                </a:solidFill>
              </a:rPr>
              <a:t>Поздравляем всех ПОБЕДИТЕЛЕЙ олимпиады</a:t>
            </a:r>
            <a:endParaRPr lang="ru-RU" dirty="0">
              <a:solidFill>
                <a:srgbClr val="FF0000"/>
              </a:solidFill>
            </a:endParaRPr>
          </a:p>
          <a:p>
            <a:pPr algn="ctr"/>
            <a:r>
              <a:rPr lang="ru-RU" b="1" dirty="0">
                <a:solidFill>
                  <a:srgbClr val="FF0000"/>
                </a:solidFill>
              </a:rPr>
              <a:t>«Кубок города по физике, математике и информатике»!</a:t>
            </a: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997135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1058</TotalTime>
  <Words>446</Words>
  <Application>Microsoft Office PowerPoint</Application>
  <PresentationFormat>Экран (4:3)</PresentationFormat>
  <Paragraphs>237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Открытая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Денис</dc:creator>
  <cp:lastModifiedBy>Анисимовы</cp:lastModifiedBy>
  <cp:revision>18</cp:revision>
  <dcterms:created xsi:type="dcterms:W3CDTF">2014-04-10T16:40:29Z</dcterms:created>
  <dcterms:modified xsi:type="dcterms:W3CDTF">2015-04-10T07:47:21Z</dcterms:modified>
</cp:coreProperties>
</file>