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9" r:id="rId4"/>
    <p:sldId id="261" r:id="rId5"/>
    <p:sldId id="262" r:id="rId6"/>
    <p:sldId id="263" r:id="rId7"/>
    <p:sldId id="264" r:id="rId8"/>
    <p:sldId id="265" r:id="rId9"/>
    <p:sldId id="270" r:id="rId10"/>
    <p:sldId id="271" r:id="rId11"/>
    <p:sldId id="272" r:id="rId12"/>
    <p:sldId id="274" r:id="rId13"/>
    <p:sldId id="275" r:id="rId14"/>
    <p:sldId id="279" r:id="rId15"/>
    <p:sldId id="280" r:id="rId16"/>
    <p:sldId id="281" r:id="rId17"/>
    <p:sldId id="282" r:id="rId18"/>
    <p:sldId id="283" r:id="rId19"/>
    <p:sldId id="284" r:id="rId20"/>
  </p:sldIdLst>
  <p:sldSz cx="9144000" cy="6858000" type="screen4x3"/>
  <p:notesSz cx="9144000" cy="6858000"/>
  <p:embeddedFontLst>
    <p:embeddedFont>
      <p:font typeface="Trebuchet MS" panose="020B0603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490" y="-7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pic>
        <p:nvPicPr>
          <p:cNvPr id="17" name="bg object 17"/>
          <p:cNvPicPr/>
          <p:nvPr/>
        </p:nvPicPr>
        <p:blipFill>
          <a:blip r:embed="rId8" cstate="print"/>
          <a:stretch>
            <a:fillRect/>
          </a:stretch>
        </p:blipFill>
        <p:spPr>
          <a:xfrm>
            <a:off x="0" y="0"/>
            <a:ext cx="9144000" cy="6857999"/>
          </a:xfrm>
          <a:prstGeom prst="rect">
            <a:avLst/>
          </a:prstGeom>
        </p:spPr>
      </p:pic>
      <p:pic>
        <p:nvPicPr>
          <p:cNvPr id="18" name="bg object 18"/>
          <p:cNvPicPr/>
          <p:nvPr/>
        </p:nvPicPr>
        <p:blipFill>
          <a:blip r:embed="rId9" cstate="print"/>
          <a:stretch>
            <a:fillRect/>
          </a:stretch>
        </p:blipFill>
        <p:spPr>
          <a:xfrm>
            <a:off x="0" y="1600200"/>
            <a:ext cx="9144000" cy="5105400"/>
          </a:xfrm>
          <a:prstGeom prst="rect">
            <a:avLst/>
          </a:prstGeom>
        </p:spPr>
      </p:pic>
      <p:sp>
        <p:nvSpPr>
          <p:cNvPr id="2" name="Holder 2"/>
          <p:cNvSpPr>
            <a:spLocks noGrp="1"/>
          </p:cNvSpPr>
          <p:nvPr>
            <p:ph type="title"/>
          </p:nvPr>
        </p:nvSpPr>
        <p:spPr>
          <a:xfrm>
            <a:off x="329590" y="142747"/>
            <a:ext cx="8486775" cy="167258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3" name="Holder 3"/>
          <p:cNvSpPr>
            <a:spLocks noGrp="1"/>
          </p:cNvSpPr>
          <p:nvPr>
            <p:ph type="body" idx="1"/>
          </p:nvPr>
        </p:nvSpPr>
        <p:spPr>
          <a:xfrm>
            <a:off x="329590" y="1789303"/>
            <a:ext cx="8486775" cy="2769235"/>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hyperlink" Target="https://royallib.com/book/nagibin_yuriy/po_puti_v_bessmertie.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grpSp>
        <p:nvGrpSpPr>
          <p:cNvPr id="3" name="object 3"/>
          <p:cNvGrpSpPr/>
          <p:nvPr/>
        </p:nvGrpSpPr>
        <p:grpSpPr>
          <a:xfrm>
            <a:off x="0" y="0"/>
            <a:ext cx="9144000" cy="6858000"/>
            <a:chOff x="0" y="0"/>
            <a:chExt cx="9144000" cy="6858000"/>
          </a:xfrm>
        </p:grpSpPr>
        <p:pic>
          <p:nvPicPr>
            <p:cNvPr id="4" name="object 4"/>
            <p:cNvPicPr/>
            <p:nvPr/>
          </p:nvPicPr>
          <p:blipFill>
            <a:blip r:embed="rId3" cstate="print"/>
            <a:stretch>
              <a:fillRect/>
            </a:stretch>
          </p:blipFill>
          <p:spPr>
            <a:xfrm>
              <a:off x="0" y="0"/>
              <a:ext cx="9144000" cy="6857999"/>
            </a:xfrm>
            <a:prstGeom prst="rect">
              <a:avLst/>
            </a:prstGeom>
          </p:spPr>
        </p:pic>
        <p:pic>
          <p:nvPicPr>
            <p:cNvPr id="5" name="object 5"/>
            <p:cNvPicPr/>
            <p:nvPr/>
          </p:nvPicPr>
          <p:blipFill>
            <a:blip r:embed="rId4" cstate="print"/>
            <a:stretch>
              <a:fillRect/>
            </a:stretch>
          </p:blipFill>
          <p:spPr>
            <a:xfrm>
              <a:off x="0" y="1600200"/>
              <a:ext cx="9144000" cy="5105400"/>
            </a:xfrm>
            <a:prstGeom prst="rect">
              <a:avLst/>
            </a:prstGeom>
          </p:spPr>
        </p:pic>
        <p:pic>
          <p:nvPicPr>
            <p:cNvPr id="6" name="object 6"/>
            <p:cNvPicPr/>
            <p:nvPr/>
          </p:nvPicPr>
          <p:blipFill>
            <a:blip r:embed="rId5" cstate="print"/>
            <a:stretch>
              <a:fillRect/>
            </a:stretch>
          </p:blipFill>
          <p:spPr>
            <a:xfrm>
              <a:off x="178307" y="1051560"/>
              <a:ext cx="3695700" cy="5032248"/>
            </a:xfrm>
            <a:prstGeom prst="rect">
              <a:avLst/>
            </a:prstGeom>
          </p:spPr>
        </p:pic>
      </p:grpSp>
      <p:sp>
        <p:nvSpPr>
          <p:cNvPr id="7" name="object 7"/>
          <p:cNvSpPr txBox="1">
            <a:spLocks noGrp="1"/>
          </p:cNvSpPr>
          <p:nvPr>
            <p:ph type="title"/>
          </p:nvPr>
        </p:nvSpPr>
        <p:spPr>
          <a:xfrm>
            <a:off x="3591305" y="2029409"/>
            <a:ext cx="5528945" cy="635000"/>
          </a:xfrm>
          <a:prstGeom prst="rect">
            <a:avLst/>
          </a:prstGeom>
        </p:spPr>
        <p:txBody>
          <a:bodyPr vert="horz" wrap="square" lIns="0" tIns="12065" rIns="0" bIns="0" rtlCol="0">
            <a:spAutoFit/>
          </a:bodyPr>
          <a:lstStyle/>
          <a:p>
            <a:pPr marL="12700">
              <a:lnSpc>
                <a:spcPct val="100000"/>
              </a:lnSpc>
              <a:spcBef>
                <a:spcPts val="95"/>
              </a:spcBef>
            </a:pPr>
            <a:r>
              <a:rPr sz="4000" spc="-25" dirty="0"/>
              <a:t>«Знаток</a:t>
            </a:r>
            <a:r>
              <a:rPr sz="4000" spc="-20" dirty="0"/>
              <a:t> </a:t>
            </a:r>
            <a:r>
              <a:rPr sz="4000" spc="-10" dirty="0"/>
              <a:t>русской</a:t>
            </a:r>
            <a:r>
              <a:rPr sz="4000" spc="-30" dirty="0"/>
              <a:t> </a:t>
            </a:r>
            <a:r>
              <a:rPr sz="4000" spc="-10" dirty="0"/>
              <a:t>души»</a:t>
            </a:r>
            <a:endParaRPr sz="4000"/>
          </a:p>
        </p:txBody>
      </p:sp>
      <p:sp>
        <p:nvSpPr>
          <p:cNvPr id="8" name="object 8"/>
          <p:cNvSpPr txBox="1"/>
          <p:nvPr/>
        </p:nvSpPr>
        <p:spPr>
          <a:xfrm>
            <a:off x="3980434" y="3259963"/>
            <a:ext cx="4748530" cy="941069"/>
          </a:xfrm>
          <a:prstGeom prst="rect">
            <a:avLst/>
          </a:prstGeom>
        </p:spPr>
        <p:txBody>
          <a:bodyPr vert="horz" wrap="square" lIns="0" tIns="13335" rIns="0" bIns="0" rtlCol="0">
            <a:spAutoFit/>
          </a:bodyPr>
          <a:lstStyle/>
          <a:p>
            <a:pPr marL="1270" algn="ctr">
              <a:lnSpc>
                <a:spcPct val="100000"/>
              </a:lnSpc>
              <a:spcBef>
                <a:spcPts val="105"/>
              </a:spcBef>
            </a:pPr>
            <a:r>
              <a:rPr sz="2000" dirty="0">
                <a:latin typeface="Arial"/>
                <a:cs typeface="Arial"/>
              </a:rPr>
              <a:t>К</a:t>
            </a:r>
            <a:r>
              <a:rPr sz="2000" spc="-20" dirty="0">
                <a:latin typeface="Arial"/>
                <a:cs typeface="Arial"/>
              </a:rPr>
              <a:t> </a:t>
            </a:r>
            <a:r>
              <a:rPr sz="2000" spc="-10" dirty="0">
                <a:latin typeface="Arial"/>
                <a:cs typeface="Arial"/>
              </a:rPr>
              <a:t>190-летию</a:t>
            </a:r>
            <a:r>
              <a:rPr sz="2000" spc="-45" dirty="0">
                <a:latin typeface="Arial"/>
                <a:cs typeface="Arial"/>
              </a:rPr>
              <a:t> </a:t>
            </a:r>
            <a:r>
              <a:rPr sz="2000" spc="10" dirty="0">
                <a:latin typeface="Arial"/>
                <a:cs typeface="Arial"/>
              </a:rPr>
              <a:t>со</a:t>
            </a:r>
            <a:r>
              <a:rPr sz="2000" spc="-40" dirty="0">
                <a:latin typeface="Arial"/>
                <a:cs typeface="Arial"/>
              </a:rPr>
              <a:t> </a:t>
            </a:r>
            <a:r>
              <a:rPr sz="2000" spc="-5" dirty="0">
                <a:latin typeface="Arial"/>
                <a:cs typeface="Arial"/>
              </a:rPr>
              <a:t>дня</a:t>
            </a:r>
            <a:r>
              <a:rPr sz="2000" spc="-15" dirty="0">
                <a:latin typeface="Arial"/>
                <a:cs typeface="Arial"/>
              </a:rPr>
              <a:t> </a:t>
            </a:r>
            <a:r>
              <a:rPr sz="2000" spc="-5" dirty="0">
                <a:latin typeface="Arial"/>
                <a:cs typeface="Arial"/>
              </a:rPr>
              <a:t>рождения</a:t>
            </a:r>
            <a:endParaRPr sz="2000">
              <a:latin typeface="Arial"/>
              <a:cs typeface="Arial"/>
            </a:endParaRPr>
          </a:p>
          <a:p>
            <a:pPr algn="ctr">
              <a:lnSpc>
                <a:spcPct val="100000"/>
              </a:lnSpc>
            </a:pPr>
            <a:r>
              <a:rPr sz="2000" spc="-20" dirty="0">
                <a:latin typeface="Arial"/>
                <a:cs typeface="Arial"/>
              </a:rPr>
              <a:t>писателя</a:t>
            </a:r>
            <a:r>
              <a:rPr sz="2000" spc="-10" dirty="0">
                <a:latin typeface="Arial"/>
                <a:cs typeface="Arial"/>
              </a:rPr>
              <a:t> Николая </a:t>
            </a:r>
            <a:r>
              <a:rPr sz="2000" spc="-5" dirty="0">
                <a:latin typeface="Arial"/>
                <a:cs typeface="Arial"/>
              </a:rPr>
              <a:t>Семёновича</a:t>
            </a:r>
            <a:r>
              <a:rPr sz="2000" spc="-50" dirty="0">
                <a:latin typeface="Arial"/>
                <a:cs typeface="Arial"/>
              </a:rPr>
              <a:t> </a:t>
            </a:r>
            <a:r>
              <a:rPr sz="2000" dirty="0">
                <a:latin typeface="Arial"/>
                <a:cs typeface="Arial"/>
              </a:rPr>
              <a:t>Лескова</a:t>
            </a:r>
            <a:endParaRPr sz="2000">
              <a:latin typeface="Arial"/>
              <a:cs typeface="Arial"/>
            </a:endParaRPr>
          </a:p>
          <a:p>
            <a:pPr marL="3175" algn="ctr">
              <a:lnSpc>
                <a:spcPct val="100000"/>
              </a:lnSpc>
            </a:pPr>
            <a:r>
              <a:rPr sz="2000" dirty="0">
                <a:latin typeface="Arial"/>
                <a:cs typeface="Arial"/>
              </a:rPr>
              <a:t>(1831-1895)</a:t>
            </a:r>
            <a:endParaRPr sz="2000">
              <a:latin typeface="Arial"/>
              <a:cs typeface="Arial"/>
            </a:endParaRPr>
          </a:p>
        </p:txBody>
      </p:sp>
      <p:sp>
        <p:nvSpPr>
          <p:cNvPr id="10" name="object 10"/>
          <p:cNvSpPr txBox="1"/>
          <p:nvPr/>
        </p:nvSpPr>
        <p:spPr>
          <a:xfrm>
            <a:off x="4800600" y="5609319"/>
            <a:ext cx="3778250" cy="948978"/>
          </a:xfrm>
          <a:prstGeom prst="rect">
            <a:avLst/>
          </a:prstGeom>
        </p:spPr>
        <p:txBody>
          <a:bodyPr vert="horz" wrap="square" lIns="0" tIns="12700" rIns="0" bIns="0" rtlCol="0">
            <a:spAutoFit/>
          </a:bodyPr>
          <a:lstStyle/>
          <a:p>
            <a:pPr marL="12700">
              <a:lnSpc>
                <a:spcPct val="100000"/>
              </a:lnSpc>
              <a:spcBef>
                <a:spcPts val="100"/>
              </a:spcBef>
            </a:pPr>
            <a:r>
              <a:rPr sz="2000" spc="-10" dirty="0">
                <a:latin typeface="Arial"/>
                <a:cs typeface="Arial"/>
              </a:rPr>
              <a:t>Виртуальная</a:t>
            </a:r>
            <a:r>
              <a:rPr sz="2000" spc="-15" dirty="0">
                <a:latin typeface="Arial"/>
                <a:cs typeface="Arial"/>
              </a:rPr>
              <a:t> </a:t>
            </a:r>
            <a:r>
              <a:rPr sz="2000" dirty="0" err="1">
                <a:latin typeface="Arial"/>
                <a:cs typeface="Arial"/>
              </a:rPr>
              <a:t>книжная</a:t>
            </a:r>
            <a:r>
              <a:rPr sz="2000" spc="-15" dirty="0">
                <a:latin typeface="Arial"/>
                <a:cs typeface="Arial"/>
              </a:rPr>
              <a:t> </a:t>
            </a:r>
            <a:r>
              <a:rPr sz="2000" dirty="0" err="1" smtClean="0">
                <a:latin typeface="Arial"/>
                <a:cs typeface="Arial"/>
              </a:rPr>
              <a:t>выставка</a:t>
            </a:r>
            <a:endParaRPr lang="ru-RU" sz="2000" dirty="0" smtClean="0">
              <a:latin typeface="Arial"/>
              <a:cs typeface="Arial"/>
            </a:endParaRPr>
          </a:p>
          <a:p>
            <a:pPr marL="12700">
              <a:lnSpc>
                <a:spcPct val="100000"/>
              </a:lnSpc>
              <a:spcBef>
                <a:spcPts val="100"/>
              </a:spcBef>
            </a:pPr>
            <a:r>
              <a:rPr lang="ru-RU" sz="2000" dirty="0" smtClean="0">
                <a:latin typeface="Arial"/>
                <a:cs typeface="Arial"/>
              </a:rPr>
              <a:t>Подготовила: библиотекарь Граф К.В.</a:t>
            </a:r>
            <a:endParaRPr sz="20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9700" y="365125"/>
            <a:ext cx="3784600" cy="3784600"/>
          </a:xfrm>
          <a:prstGeom prst="rect">
            <a:avLst/>
          </a:prstGeom>
        </p:spPr>
      </p:pic>
      <p:sp>
        <p:nvSpPr>
          <p:cNvPr id="10" name="object 10"/>
          <p:cNvSpPr txBox="1"/>
          <p:nvPr/>
        </p:nvSpPr>
        <p:spPr>
          <a:xfrm>
            <a:off x="4075303" y="959866"/>
            <a:ext cx="1358900" cy="875665"/>
          </a:xfrm>
          <a:prstGeom prst="rect">
            <a:avLst/>
          </a:prstGeom>
        </p:spPr>
        <p:txBody>
          <a:bodyPr vert="horz" wrap="square" lIns="0" tIns="163195" rIns="0" bIns="0" rtlCol="0">
            <a:spAutoFit/>
          </a:bodyPr>
          <a:lstStyle/>
          <a:p>
            <a:pPr algn="ctr">
              <a:lnSpc>
                <a:spcPct val="100000"/>
              </a:lnSpc>
              <a:spcBef>
                <a:spcPts val="1285"/>
              </a:spcBef>
            </a:pPr>
            <a:endParaRPr sz="1800" dirty="0">
              <a:latin typeface="Arial"/>
              <a:cs typeface="Arial"/>
            </a:endParaRPr>
          </a:p>
          <a:p>
            <a:pPr marR="6350" algn="ctr">
              <a:lnSpc>
                <a:spcPct val="100000"/>
              </a:lnSpc>
              <a:spcBef>
                <a:spcPts val="1185"/>
              </a:spcBef>
            </a:pPr>
            <a:r>
              <a:rPr sz="1800" b="1" spc="-5" dirty="0">
                <a:latin typeface="Arial"/>
                <a:cs typeface="Arial"/>
              </a:rPr>
              <a:t>Левша</a:t>
            </a:r>
            <a:endParaRPr sz="1800" dirty="0">
              <a:latin typeface="Arial"/>
              <a:cs typeface="Arial"/>
            </a:endParaRPr>
          </a:p>
        </p:txBody>
      </p:sp>
      <p:sp>
        <p:nvSpPr>
          <p:cNvPr id="11" name="object 11"/>
          <p:cNvSpPr txBox="1"/>
          <p:nvPr/>
        </p:nvSpPr>
        <p:spPr>
          <a:xfrm>
            <a:off x="5436489" y="1535429"/>
            <a:ext cx="3628390" cy="299720"/>
          </a:xfrm>
          <a:prstGeom prst="rect">
            <a:avLst/>
          </a:prstGeom>
        </p:spPr>
        <p:txBody>
          <a:bodyPr vert="horz" wrap="square" lIns="0" tIns="12700" rIns="0" bIns="0" rtlCol="0">
            <a:spAutoFit/>
          </a:bodyPr>
          <a:lstStyle/>
          <a:p>
            <a:pPr marL="12700">
              <a:lnSpc>
                <a:spcPct val="100000"/>
              </a:lnSpc>
              <a:spcBef>
                <a:spcPts val="100"/>
              </a:spcBef>
              <a:tabLst>
                <a:tab pos="1934210" algn="l"/>
                <a:tab pos="2343150" algn="l"/>
                <a:tab pos="3551554" algn="l"/>
              </a:tabLst>
            </a:pPr>
            <a:r>
              <a:rPr sz="1800" b="1" dirty="0">
                <a:latin typeface="Arial"/>
                <a:cs typeface="Arial"/>
              </a:rPr>
              <a:t>[</a:t>
            </a:r>
            <a:r>
              <a:rPr sz="1800" b="1" spc="10" dirty="0">
                <a:latin typeface="Arial"/>
                <a:cs typeface="Arial"/>
              </a:rPr>
              <a:t>З</a:t>
            </a:r>
            <a:r>
              <a:rPr sz="1800" b="1" spc="-40" dirty="0">
                <a:latin typeface="Arial"/>
                <a:cs typeface="Arial"/>
              </a:rPr>
              <a:t>в</a:t>
            </a:r>
            <a:r>
              <a:rPr sz="1800" b="1" spc="-5" dirty="0">
                <a:latin typeface="Arial"/>
                <a:cs typeface="Arial"/>
              </a:rPr>
              <a:t>у</a:t>
            </a:r>
            <a:r>
              <a:rPr sz="1800" b="1" spc="-25" dirty="0">
                <a:latin typeface="Arial"/>
                <a:cs typeface="Arial"/>
              </a:rPr>
              <a:t>к</a:t>
            </a:r>
            <a:r>
              <a:rPr sz="1800" b="1" spc="-20" dirty="0">
                <a:latin typeface="Arial"/>
                <a:cs typeface="Arial"/>
              </a:rPr>
              <a:t>оз</a:t>
            </a:r>
            <a:r>
              <a:rPr sz="1800" b="1" spc="-5" dirty="0">
                <a:latin typeface="Arial"/>
                <a:cs typeface="Arial"/>
              </a:rPr>
              <a:t>апись</a:t>
            </a:r>
            <a:r>
              <a:rPr sz="1800" b="1" dirty="0">
                <a:latin typeface="Arial"/>
                <a:cs typeface="Arial"/>
              </a:rPr>
              <a:t>]	:	</a:t>
            </a:r>
            <a:r>
              <a:rPr sz="1800" b="1" spc="5" dirty="0">
                <a:latin typeface="Arial"/>
                <a:cs typeface="Arial"/>
              </a:rPr>
              <a:t>р</a:t>
            </a:r>
            <a:r>
              <a:rPr sz="1800" b="1" spc="-5" dirty="0">
                <a:latin typeface="Arial"/>
                <a:cs typeface="Arial"/>
              </a:rPr>
              <a:t>ас</a:t>
            </a:r>
            <a:r>
              <a:rPr sz="1800" b="1" spc="-10" dirty="0">
                <a:latin typeface="Arial"/>
                <a:cs typeface="Arial"/>
              </a:rPr>
              <a:t>с</a:t>
            </a:r>
            <a:r>
              <a:rPr sz="1800" b="1" spc="-5" dirty="0">
                <a:latin typeface="Arial"/>
                <a:cs typeface="Arial"/>
              </a:rPr>
              <a:t>к</a:t>
            </a:r>
            <a:r>
              <a:rPr sz="1800" b="1" spc="20" dirty="0">
                <a:latin typeface="Arial"/>
                <a:cs typeface="Arial"/>
              </a:rPr>
              <a:t>а</a:t>
            </a:r>
            <a:r>
              <a:rPr sz="1800" b="1" dirty="0">
                <a:latin typeface="Arial"/>
                <a:cs typeface="Arial"/>
              </a:rPr>
              <a:t>з	/</a:t>
            </a:r>
            <a:endParaRPr sz="1800">
              <a:latin typeface="Arial"/>
              <a:cs typeface="Arial"/>
            </a:endParaRPr>
          </a:p>
        </p:txBody>
      </p:sp>
      <p:sp>
        <p:nvSpPr>
          <p:cNvPr id="12" name="object 12"/>
          <p:cNvSpPr txBox="1"/>
          <p:nvPr/>
        </p:nvSpPr>
        <p:spPr>
          <a:xfrm>
            <a:off x="158292" y="4388866"/>
            <a:ext cx="8873490" cy="2220595"/>
          </a:xfrm>
          <a:prstGeom prst="rect">
            <a:avLst/>
          </a:prstGeom>
        </p:spPr>
        <p:txBody>
          <a:bodyPr vert="horz" wrap="square" lIns="0" tIns="12700" rIns="0" bIns="0" rtlCol="0">
            <a:spAutoFit/>
          </a:bodyPr>
          <a:lstStyle/>
          <a:p>
            <a:pPr marL="12700" marR="5080" indent="382270" algn="just">
              <a:lnSpc>
                <a:spcPct val="100000"/>
              </a:lnSpc>
              <a:spcBef>
                <a:spcPts val="100"/>
              </a:spcBef>
            </a:pPr>
            <a:r>
              <a:rPr sz="1800" dirty="0">
                <a:latin typeface="Arial"/>
                <a:cs typeface="Arial"/>
              </a:rPr>
              <a:t>В</a:t>
            </a:r>
            <a:r>
              <a:rPr sz="1800" spc="5" dirty="0">
                <a:latin typeface="Arial"/>
                <a:cs typeface="Arial"/>
              </a:rPr>
              <a:t> </a:t>
            </a:r>
            <a:r>
              <a:rPr sz="1800" spc="-10" dirty="0">
                <a:latin typeface="Arial"/>
                <a:cs typeface="Arial"/>
              </a:rPr>
              <a:t>повести</a:t>
            </a:r>
            <a:r>
              <a:rPr sz="1800" spc="-5" dirty="0">
                <a:latin typeface="Arial"/>
                <a:cs typeface="Arial"/>
              </a:rPr>
              <a:t> </a:t>
            </a:r>
            <a:r>
              <a:rPr sz="1800" spc="-10" dirty="0">
                <a:latin typeface="Arial"/>
                <a:cs typeface="Arial"/>
              </a:rPr>
              <a:t>рассказывается</a:t>
            </a:r>
            <a:r>
              <a:rPr sz="1800" spc="-5" dirty="0">
                <a:latin typeface="Arial"/>
                <a:cs typeface="Arial"/>
              </a:rPr>
              <a:t> </a:t>
            </a:r>
            <a:r>
              <a:rPr sz="1800" dirty="0">
                <a:latin typeface="Arial"/>
                <a:cs typeface="Arial"/>
              </a:rPr>
              <a:t>о</a:t>
            </a:r>
            <a:r>
              <a:rPr sz="1800" spc="5" dirty="0">
                <a:latin typeface="Arial"/>
                <a:cs typeface="Arial"/>
              </a:rPr>
              <a:t> </a:t>
            </a:r>
            <a:r>
              <a:rPr sz="1800" spc="-5" dirty="0">
                <a:latin typeface="Arial"/>
                <a:cs typeface="Arial"/>
              </a:rPr>
              <a:t>тульском</a:t>
            </a:r>
            <a:r>
              <a:rPr sz="1800" dirty="0">
                <a:latin typeface="Arial"/>
                <a:cs typeface="Arial"/>
              </a:rPr>
              <a:t> </a:t>
            </a:r>
            <a:r>
              <a:rPr sz="1800" spc="-10" dirty="0">
                <a:latin typeface="Arial"/>
                <a:cs typeface="Arial"/>
              </a:rPr>
              <a:t>мастеровом,</a:t>
            </a:r>
            <a:r>
              <a:rPr sz="1800" spc="-5" dirty="0">
                <a:latin typeface="Arial"/>
                <a:cs typeface="Arial"/>
              </a:rPr>
              <a:t> </a:t>
            </a:r>
            <a:r>
              <a:rPr sz="1800" spc="-10" dirty="0">
                <a:latin typeface="Arial"/>
                <a:cs typeface="Arial"/>
              </a:rPr>
              <a:t>который</a:t>
            </a:r>
            <a:r>
              <a:rPr sz="1800" spc="-5" dirty="0">
                <a:latin typeface="Arial"/>
                <a:cs typeface="Arial"/>
              </a:rPr>
              <a:t> </a:t>
            </a:r>
            <a:r>
              <a:rPr sz="1800" spc="-10" dirty="0">
                <a:latin typeface="Arial"/>
                <a:cs typeface="Arial"/>
              </a:rPr>
              <a:t>умением</a:t>
            </a:r>
            <a:r>
              <a:rPr sz="1800" spc="-5" dirty="0">
                <a:latin typeface="Arial"/>
                <a:cs typeface="Arial"/>
              </a:rPr>
              <a:t> </a:t>
            </a:r>
            <a:r>
              <a:rPr sz="1800" dirty="0">
                <a:latin typeface="Arial"/>
                <a:cs typeface="Arial"/>
              </a:rPr>
              <a:t>и </a:t>
            </a:r>
            <a:r>
              <a:rPr sz="1800" spc="5" dirty="0">
                <a:latin typeface="Arial"/>
                <a:cs typeface="Arial"/>
              </a:rPr>
              <a:t> </a:t>
            </a:r>
            <a:r>
              <a:rPr sz="1800" dirty="0">
                <a:latin typeface="Arial"/>
                <a:cs typeface="Arial"/>
              </a:rPr>
              <a:t>смекалкой </a:t>
            </a:r>
            <a:r>
              <a:rPr sz="1800" spc="-20" dirty="0">
                <a:latin typeface="Arial"/>
                <a:cs typeface="Arial"/>
              </a:rPr>
              <a:t>превзошел </a:t>
            </a:r>
            <a:r>
              <a:rPr sz="1800" spc="-5" dirty="0">
                <a:latin typeface="Arial"/>
                <a:cs typeface="Arial"/>
              </a:rPr>
              <a:t>англичан </a:t>
            </a:r>
            <a:r>
              <a:rPr sz="1800" dirty="0">
                <a:latin typeface="Arial"/>
                <a:cs typeface="Arial"/>
              </a:rPr>
              <a:t>– </a:t>
            </a:r>
            <a:r>
              <a:rPr sz="1800" spc="-10" dirty="0">
                <a:latin typeface="Arial"/>
                <a:cs typeface="Arial"/>
              </a:rPr>
              <a:t>подковал </a:t>
            </a:r>
            <a:r>
              <a:rPr sz="1800" dirty="0">
                <a:latin typeface="Arial"/>
                <a:cs typeface="Arial"/>
              </a:rPr>
              <a:t>их </a:t>
            </a:r>
            <a:r>
              <a:rPr sz="1800" spc="-10" dirty="0">
                <a:latin typeface="Arial"/>
                <a:cs typeface="Arial"/>
              </a:rPr>
              <a:t>механическую </a:t>
            </a:r>
            <a:r>
              <a:rPr sz="1800" spc="-20" dirty="0">
                <a:latin typeface="Arial"/>
                <a:cs typeface="Arial"/>
              </a:rPr>
              <a:t>блоху </a:t>
            </a:r>
            <a:r>
              <a:rPr sz="1800" spc="-10" dirty="0">
                <a:latin typeface="Arial"/>
                <a:cs typeface="Arial"/>
              </a:rPr>
              <a:t>крошечными </a:t>
            </a:r>
            <a:r>
              <a:rPr sz="1800" spc="-5" dirty="0">
                <a:latin typeface="Arial"/>
                <a:cs typeface="Arial"/>
              </a:rPr>
              <a:t> </a:t>
            </a:r>
            <a:r>
              <a:rPr sz="1800" spc="-10" dirty="0">
                <a:latin typeface="Arial"/>
                <a:cs typeface="Arial"/>
              </a:rPr>
              <a:t>подковами. </a:t>
            </a:r>
            <a:r>
              <a:rPr sz="1800" spc="-5" dirty="0">
                <a:latin typeface="Arial"/>
                <a:cs typeface="Arial"/>
              </a:rPr>
              <a:t>Левша </a:t>
            </a:r>
            <a:r>
              <a:rPr sz="1800" dirty="0">
                <a:latin typeface="Arial"/>
                <a:cs typeface="Arial"/>
              </a:rPr>
              <a:t>– </a:t>
            </a:r>
            <a:r>
              <a:rPr sz="1800" spc="-10" dirty="0">
                <a:latin typeface="Arial"/>
                <a:cs typeface="Arial"/>
              </a:rPr>
              <a:t>воплощение природной русской талантливости, </a:t>
            </a:r>
            <a:r>
              <a:rPr sz="1800" spc="-15" dirty="0">
                <a:latin typeface="Arial"/>
                <a:cs typeface="Arial"/>
              </a:rPr>
              <a:t>трудолюбия, </a:t>
            </a:r>
            <a:r>
              <a:rPr sz="1800" spc="-10" dirty="0">
                <a:latin typeface="Arial"/>
                <a:cs typeface="Arial"/>
              </a:rPr>
              <a:t> </a:t>
            </a:r>
            <a:r>
              <a:rPr sz="1800" spc="-5" dirty="0">
                <a:latin typeface="Arial"/>
                <a:cs typeface="Arial"/>
              </a:rPr>
              <a:t>терпения</a:t>
            </a:r>
            <a:r>
              <a:rPr sz="1800" dirty="0">
                <a:latin typeface="Arial"/>
                <a:cs typeface="Arial"/>
              </a:rPr>
              <a:t> и</a:t>
            </a:r>
            <a:r>
              <a:rPr sz="1800" spc="5" dirty="0">
                <a:latin typeface="Arial"/>
                <a:cs typeface="Arial"/>
              </a:rPr>
              <a:t> </a:t>
            </a:r>
            <a:r>
              <a:rPr sz="1800" spc="-10" dirty="0">
                <a:latin typeface="Arial"/>
                <a:cs typeface="Arial"/>
              </a:rPr>
              <a:t>весёлого</a:t>
            </a:r>
            <a:r>
              <a:rPr sz="1800" spc="-5" dirty="0">
                <a:latin typeface="Arial"/>
                <a:cs typeface="Arial"/>
              </a:rPr>
              <a:t> </a:t>
            </a:r>
            <a:r>
              <a:rPr sz="1800" spc="-10" dirty="0">
                <a:latin typeface="Arial"/>
                <a:cs typeface="Arial"/>
              </a:rPr>
              <a:t>добродушия.</a:t>
            </a:r>
            <a:r>
              <a:rPr sz="1800" spc="-5" dirty="0">
                <a:latin typeface="Arial"/>
                <a:cs typeface="Arial"/>
              </a:rPr>
              <a:t> </a:t>
            </a:r>
            <a:r>
              <a:rPr sz="1800" spc="-45" dirty="0">
                <a:latin typeface="Arial"/>
                <a:cs typeface="Arial"/>
              </a:rPr>
              <a:t>Где</a:t>
            </a:r>
            <a:r>
              <a:rPr sz="1800" spc="-40" dirty="0">
                <a:latin typeface="Arial"/>
                <a:cs typeface="Arial"/>
              </a:rPr>
              <a:t> </a:t>
            </a:r>
            <a:r>
              <a:rPr sz="1800" spc="-10" dirty="0">
                <a:latin typeface="Arial"/>
                <a:cs typeface="Arial"/>
              </a:rPr>
              <a:t>стоит</a:t>
            </a:r>
            <a:r>
              <a:rPr sz="1800" spc="-5" dirty="0">
                <a:latin typeface="Arial"/>
                <a:cs typeface="Arial"/>
              </a:rPr>
              <a:t> «левша»,</a:t>
            </a:r>
            <a:r>
              <a:rPr sz="1800" dirty="0">
                <a:latin typeface="Arial"/>
                <a:cs typeface="Arial"/>
              </a:rPr>
              <a:t> -</a:t>
            </a:r>
            <a:r>
              <a:rPr sz="1800" spc="5" dirty="0">
                <a:latin typeface="Arial"/>
                <a:cs typeface="Arial"/>
              </a:rPr>
              <a:t> </a:t>
            </a:r>
            <a:r>
              <a:rPr sz="1800" spc="-15" dirty="0">
                <a:latin typeface="Arial"/>
                <a:cs typeface="Arial"/>
              </a:rPr>
              <a:t>замечал</a:t>
            </a:r>
            <a:r>
              <a:rPr sz="1800" spc="-10" dirty="0">
                <a:latin typeface="Arial"/>
                <a:cs typeface="Arial"/>
              </a:rPr>
              <a:t> </a:t>
            </a:r>
            <a:r>
              <a:rPr sz="1800" spc="-5" dirty="0">
                <a:latin typeface="Arial"/>
                <a:cs typeface="Arial"/>
              </a:rPr>
              <a:t>Лесков,</a:t>
            </a:r>
            <a:r>
              <a:rPr sz="1800" dirty="0">
                <a:latin typeface="Arial"/>
                <a:cs typeface="Arial"/>
              </a:rPr>
              <a:t> - </a:t>
            </a:r>
            <a:r>
              <a:rPr sz="1800" spc="5" dirty="0">
                <a:latin typeface="Arial"/>
                <a:cs typeface="Arial"/>
              </a:rPr>
              <a:t> </a:t>
            </a:r>
            <a:r>
              <a:rPr sz="1800" spc="-10" dirty="0">
                <a:latin typeface="Arial"/>
                <a:cs typeface="Arial"/>
              </a:rPr>
              <a:t>подчеркивая </a:t>
            </a:r>
            <a:r>
              <a:rPr sz="1800" spc="-5" dirty="0">
                <a:latin typeface="Arial"/>
                <a:cs typeface="Arial"/>
              </a:rPr>
              <a:t>«обобщающую </a:t>
            </a:r>
            <a:r>
              <a:rPr sz="1800" dirty="0">
                <a:latin typeface="Arial"/>
                <a:cs typeface="Arial"/>
              </a:rPr>
              <a:t>мысль </a:t>
            </a:r>
            <a:r>
              <a:rPr sz="1800" spc="-15" dirty="0">
                <a:latin typeface="Arial"/>
                <a:cs typeface="Arial"/>
              </a:rPr>
              <a:t>своего </a:t>
            </a:r>
            <a:r>
              <a:rPr sz="1800" spc="-10" dirty="0">
                <a:latin typeface="Arial"/>
                <a:cs typeface="Arial"/>
              </a:rPr>
              <a:t>произведения, </a:t>
            </a:r>
            <a:r>
              <a:rPr sz="1800" dirty="0">
                <a:latin typeface="Arial"/>
                <a:cs typeface="Arial"/>
              </a:rPr>
              <a:t>- </a:t>
            </a:r>
            <a:r>
              <a:rPr sz="1800" spc="-5" dirty="0">
                <a:latin typeface="Arial"/>
                <a:cs typeface="Arial"/>
              </a:rPr>
              <a:t>надо </a:t>
            </a:r>
            <a:r>
              <a:rPr sz="1800" spc="-15" dirty="0">
                <a:latin typeface="Arial"/>
                <a:cs typeface="Arial"/>
              </a:rPr>
              <a:t>читать </a:t>
            </a:r>
            <a:r>
              <a:rPr sz="1800" spc="-10" dirty="0">
                <a:latin typeface="Arial"/>
                <a:cs typeface="Arial"/>
              </a:rPr>
              <a:t>«русский </a:t>
            </a:r>
            <a:r>
              <a:rPr sz="1800" spc="-5" dirty="0">
                <a:latin typeface="Arial"/>
                <a:cs typeface="Arial"/>
              </a:rPr>
              <a:t> </a:t>
            </a:r>
            <a:r>
              <a:rPr sz="1800" spc="-10" dirty="0">
                <a:latin typeface="Arial"/>
                <a:cs typeface="Arial"/>
              </a:rPr>
              <a:t>народ».</a:t>
            </a:r>
            <a:r>
              <a:rPr sz="1800" spc="-5" dirty="0">
                <a:latin typeface="Arial"/>
                <a:cs typeface="Arial"/>
              </a:rPr>
              <a:t> Сказ</a:t>
            </a:r>
            <a:r>
              <a:rPr sz="1800" dirty="0">
                <a:latin typeface="Arial"/>
                <a:cs typeface="Arial"/>
              </a:rPr>
              <a:t> о</a:t>
            </a:r>
            <a:r>
              <a:rPr sz="1800" spc="5" dirty="0">
                <a:latin typeface="Arial"/>
                <a:cs typeface="Arial"/>
              </a:rPr>
              <a:t> </a:t>
            </a:r>
            <a:r>
              <a:rPr sz="1800" spc="-5" dirty="0">
                <a:latin typeface="Arial"/>
                <a:cs typeface="Arial"/>
              </a:rPr>
              <a:t>Левше,</a:t>
            </a:r>
            <a:r>
              <a:rPr sz="1800" dirty="0">
                <a:latin typeface="Arial"/>
                <a:cs typeface="Arial"/>
              </a:rPr>
              <a:t> </a:t>
            </a:r>
            <a:r>
              <a:rPr sz="1800" spc="-10" dirty="0">
                <a:latin typeface="Arial"/>
                <a:cs typeface="Arial"/>
              </a:rPr>
              <a:t>подковавшем</a:t>
            </a:r>
            <a:r>
              <a:rPr sz="1800" spc="-5" dirty="0">
                <a:latin typeface="Arial"/>
                <a:cs typeface="Arial"/>
              </a:rPr>
              <a:t> </a:t>
            </a:r>
            <a:r>
              <a:rPr sz="1800" spc="-10" dirty="0">
                <a:latin typeface="Arial"/>
                <a:cs typeface="Arial"/>
              </a:rPr>
              <a:t>стальную</a:t>
            </a:r>
            <a:r>
              <a:rPr sz="1800" spc="-5" dirty="0">
                <a:latin typeface="Arial"/>
                <a:cs typeface="Arial"/>
              </a:rPr>
              <a:t> </a:t>
            </a:r>
            <a:r>
              <a:rPr sz="1800" spc="-50" dirty="0">
                <a:latin typeface="Arial"/>
                <a:cs typeface="Arial"/>
              </a:rPr>
              <a:t>блоху,</a:t>
            </a:r>
            <a:r>
              <a:rPr sz="1800" spc="-45" dirty="0">
                <a:latin typeface="Arial"/>
                <a:cs typeface="Arial"/>
              </a:rPr>
              <a:t> </a:t>
            </a:r>
            <a:r>
              <a:rPr sz="1800" spc="-5" dirty="0">
                <a:latin typeface="Arial"/>
                <a:cs typeface="Arial"/>
              </a:rPr>
              <a:t>вскоре</a:t>
            </a:r>
            <a:r>
              <a:rPr sz="1800" dirty="0">
                <a:latin typeface="Arial"/>
                <a:cs typeface="Arial"/>
              </a:rPr>
              <a:t> </a:t>
            </a:r>
            <a:r>
              <a:rPr sz="1800" spc="-5" dirty="0">
                <a:latin typeface="Arial"/>
                <a:cs typeface="Arial"/>
              </a:rPr>
              <a:t>стал</a:t>
            </a:r>
            <a:r>
              <a:rPr sz="1800" dirty="0">
                <a:latin typeface="Arial"/>
                <a:cs typeface="Arial"/>
              </a:rPr>
              <a:t> в</a:t>
            </a:r>
            <a:r>
              <a:rPr sz="1800" spc="5" dirty="0">
                <a:latin typeface="Arial"/>
                <a:cs typeface="Arial"/>
              </a:rPr>
              <a:t> </a:t>
            </a:r>
            <a:r>
              <a:rPr sz="1800" spc="-20" dirty="0">
                <a:latin typeface="Arial"/>
                <a:cs typeface="Arial"/>
              </a:rPr>
              <a:t>России </a:t>
            </a:r>
            <a:r>
              <a:rPr sz="1800" spc="-15" dirty="0">
                <a:latin typeface="Arial"/>
                <a:cs typeface="Arial"/>
              </a:rPr>
              <a:t> </a:t>
            </a:r>
            <a:r>
              <a:rPr sz="1800" spc="-10" dirty="0">
                <a:latin typeface="Arial"/>
                <a:cs typeface="Arial"/>
              </a:rPr>
              <a:t>преданием,</a:t>
            </a:r>
            <a:r>
              <a:rPr sz="1800" spc="-5" dirty="0">
                <a:latin typeface="Arial"/>
                <a:cs typeface="Arial"/>
              </a:rPr>
              <a:t> </a:t>
            </a:r>
            <a:r>
              <a:rPr sz="1800" dirty="0">
                <a:latin typeface="Arial"/>
                <a:cs typeface="Arial"/>
              </a:rPr>
              <a:t>а</a:t>
            </a:r>
            <a:r>
              <a:rPr sz="1800" spc="5" dirty="0">
                <a:latin typeface="Arial"/>
                <a:cs typeface="Arial"/>
              </a:rPr>
              <a:t> </a:t>
            </a:r>
            <a:r>
              <a:rPr sz="1800" dirty="0">
                <a:latin typeface="Arial"/>
                <a:cs typeface="Arial"/>
              </a:rPr>
              <a:t>сам</a:t>
            </a:r>
            <a:r>
              <a:rPr sz="1800" spc="5" dirty="0">
                <a:latin typeface="Arial"/>
                <a:cs typeface="Arial"/>
              </a:rPr>
              <a:t> </a:t>
            </a:r>
            <a:r>
              <a:rPr sz="1800" dirty="0">
                <a:latin typeface="Arial"/>
                <a:cs typeface="Arial"/>
              </a:rPr>
              <a:t>Лесков</a:t>
            </a:r>
            <a:r>
              <a:rPr sz="1800" spc="5" dirty="0">
                <a:latin typeface="Arial"/>
                <a:cs typeface="Arial"/>
              </a:rPr>
              <a:t> </a:t>
            </a:r>
            <a:r>
              <a:rPr sz="1800" dirty="0">
                <a:latin typeface="Arial"/>
                <a:cs typeface="Arial"/>
              </a:rPr>
              <a:t>–</a:t>
            </a:r>
            <a:r>
              <a:rPr sz="1800" spc="5" dirty="0">
                <a:latin typeface="Arial"/>
                <a:cs typeface="Arial"/>
              </a:rPr>
              <a:t> </a:t>
            </a:r>
            <a:r>
              <a:rPr sz="1800" spc="-10" dirty="0">
                <a:latin typeface="Arial"/>
                <a:cs typeface="Arial"/>
              </a:rPr>
              <a:t>символом</a:t>
            </a:r>
            <a:r>
              <a:rPr sz="1800" spc="-5" dirty="0">
                <a:latin typeface="Arial"/>
                <a:cs typeface="Arial"/>
              </a:rPr>
              <a:t> </a:t>
            </a:r>
            <a:r>
              <a:rPr sz="1800" spc="-20" dirty="0">
                <a:latin typeface="Arial"/>
                <a:cs typeface="Arial"/>
              </a:rPr>
              <a:t>удивительного</a:t>
            </a:r>
            <a:r>
              <a:rPr sz="1800" spc="-15" dirty="0">
                <a:latin typeface="Arial"/>
                <a:cs typeface="Arial"/>
              </a:rPr>
              <a:t> </a:t>
            </a:r>
            <a:r>
              <a:rPr sz="1800" spc="-5" dirty="0">
                <a:latin typeface="Arial"/>
                <a:cs typeface="Arial"/>
              </a:rPr>
              <a:t>искусства</a:t>
            </a:r>
            <a:r>
              <a:rPr sz="1800" dirty="0">
                <a:latin typeface="Arial"/>
                <a:cs typeface="Arial"/>
              </a:rPr>
              <a:t> </a:t>
            </a:r>
            <a:r>
              <a:rPr sz="1800" spc="-10" dirty="0">
                <a:latin typeface="Arial"/>
                <a:cs typeface="Arial"/>
              </a:rPr>
              <a:t>народных </a:t>
            </a:r>
            <a:r>
              <a:rPr sz="1800" spc="-490" dirty="0">
                <a:latin typeface="Arial"/>
                <a:cs typeface="Arial"/>
              </a:rPr>
              <a:t> </a:t>
            </a:r>
            <a:r>
              <a:rPr sz="1800" spc="-20" dirty="0">
                <a:latin typeface="Arial"/>
                <a:cs typeface="Arial"/>
              </a:rPr>
              <a:t>умельцев.</a:t>
            </a:r>
            <a:endParaRPr sz="1800">
              <a:latin typeface="Arial"/>
              <a:cs typeface="Arial"/>
            </a:endParaRPr>
          </a:p>
        </p:txBody>
      </p:sp>
      <p:sp>
        <p:nvSpPr>
          <p:cNvPr id="13" name="object 13"/>
          <p:cNvSpPr txBox="1"/>
          <p:nvPr/>
        </p:nvSpPr>
        <p:spPr>
          <a:xfrm>
            <a:off x="4003675" y="1809699"/>
            <a:ext cx="5062220" cy="186055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Н.</a:t>
            </a:r>
            <a:r>
              <a:rPr sz="1800" b="1" spc="360" dirty="0">
                <a:latin typeface="Arial"/>
                <a:cs typeface="Arial"/>
              </a:rPr>
              <a:t> </a:t>
            </a:r>
            <a:r>
              <a:rPr sz="1800" b="1" spc="-5" dirty="0">
                <a:latin typeface="Arial"/>
                <a:cs typeface="Arial"/>
              </a:rPr>
              <a:t>С.</a:t>
            </a:r>
            <a:r>
              <a:rPr sz="1800" b="1" spc="360" dirty="0">
                <a:latin typeface="Arial"/>
                <a:cs typeface="Arial"/>
              </a:rPr>
              <a:t> </a:t>
            </a:r>
            <a:r>
              <a:rPr sz="1800" b="1" spc="-10" dirty="0">
                <a:latin typeface="Arial"/>
                <a:cs typeface="Arial"/>
              </a:rPr>
              <a:t>Лесков</a:t>
            </a:r>
            <a:r>
              <a:rPr sz="1800" b="1" spc="360" dirty="0">
                <a:latin typeface="Arial"/>
                <a:cs typeface="Arial"/>
              </a:rPr>
              <a:t> </a:t>
            </a:r>
            <a:r>
              <a:rPr sz="1800" b="1" dirty="0">
                <a:latin typeface="Arial"/>
                <a:cs typeface="Arial"/>
              </a:rPr>
              <a:t>;</a:t>
            </a:r>
            <a:r>
              <a:rPr sz="1800" b="1" spc="360" dirty="0">
                <a:latin typeface="Arial"/>
                <a:cs typeface="Arial"/>
              </a:rPr>
              <a:t> </a:t>
            </a:r>
            <a:r>
              <a:rPr sz="1800" b="1" dirty="0">
                <a:latin typeface="Arial"/>
                <a:cs typeface="Arial"/>
              </a:rPr>
              <a:t>читает</a:t>
            </a:r>
            <a:r>
              <a:rPr sz="1800" b="1" spc="325" dirty="0">
                <a:latin typeface="Arial"/>
                <a:cs typeface="Arial"/>
              </a:rPr>
              <a:t> </a:t>
            </a:r>
            <a:r>
              <a:rPr sz="1800" b="1" dirty="0">
                <a:latin typeface="Arial"/>
                <a:cs typeface="Arial"/>
              </a:rPr>
              <a:t>О.</a:t>
            </a:r>
            <a:r>
              <a:rPr sz="1800" b="1" spc="365" dirty="0">
                <a:latin typeface="Arial"/>
                <a:cs typeface="Arial"/>
              </a:rPr>
              <a:t> </a:t>
            </a:r>
            <a:r>
              <a:rPr sz="1800" b="1" spc="-5" dirty="0">
                <a:latin typeface="Arial"/>
                <a:cs typeface="Arial"/>
              </a:rPr>
              <a:t>Федоров.</a:t>
            </a:r>
            <a:r>
              <a:rPr sz="1800" b="1" spc="360" dirty="0">
                <a:latin typeface="Arial"/>
                <a:cs typeface="Arial"/>
              </a:rPr>
              <a:t> </a:t>
            </a:r>
            <a:r>
              <a:rPr sz="1800" b="1" dirty="0">
                <a:latin typeface="Arial"/>
                <a:cs typeface="Arial"/>
              </a:rPr>
              <a:t>–</a:t>
            </a:r>
            <a:r>
              <a:rPr sz="1800" b="1" spc="350" dirty="0">
                <a:latin typeface="Arial"/>
                <a:cs typeface="Arial"/>
              </a:rPr>
              <a:t> </a:t>
            </a:r>
            <a:r>
              <a:rPr sz="1800" b="1" spc="-5" dirty="0">
                <a:latin typeface="Arial"/>
                <a:cs typeface="Arial"/>
              </a:rPr>
              <a:t>СПб.:</a:t>
            </a:r>
            <a:endParaRPr sz="1800">
              <a:latin typeface="Arial"/>
              <a:cs typeface="Arial"/>
            </a:endParaRPr>
          </a:p>
          <a:p>
            <a:pPr marL="12700">
              <a:lnSpc>
                <a:spcPct val="100000"/>
              </a:lnSpc>
              <a:tabLst>
                <a:tab pos="2082800" algn="l"/>
                <a:tab pos="2533650" algn="l"/>
              </a:tabLst>
            </a:pPr>
            <a:r>
              <a:rPr sz="1800" b="1" spc="-25" dirty="0">
                <a:latin typeface="Arial"/>
                <a:cs typeface="Arial"/>
              </a:rPr>
              <a:t>ВИРА-М,</a:t>
            </a:r>
            <a:r>
              <a:rPr sz="1800" b="1" spc="355" dirty="0">
                <a:latin typeface="Arial"/>
                <a:cs typeface="Arial"/>
              </a:rPr>
              <a:t> </a:t>
            </a:r>
            <a:r>
              <a:rPr sz="1800" b="1" spc="-5" dirty="0">
                <a:latin typeface="Arial"/>
                <a:cs typeface="Arial"/>
              </a:rPr>
              <a:t>2003.	</a:t>
            </a:r>
            <a:r>
              <a:rPr sz="1800" b="1" dirty="0">
                <a:latin typeface="Arial"/>
                <a:cs typeface="Arial"/>
              </a:rPr>
              <a:t>–	</a:t>
            </a:r>
            <a:r>
              <a:rPr sz="1800" b="1" spc="-5" dirty="0">
                <a:latin typeface="Arial"/>
                <a:cs typeface="Arial"/>
              </a:rPr>
              <a:t>3</a:t>
            </a:r>
            <a:r>
              <a:rPr sz="1800" b="1" spc="330" dirty="0">
                <a:latin typeface="Arial"/>
                <a:cs typeface="Arial"/>
              </a:rPr>
              <a:t> </a:t>
            </a:r>
            <a:r>
              <a:rPr sz="1800" b="1" spc="-10" dirty="0">
                <a:latin typeface="Arial"/>
                <a:cs typeface="Arial"/>
              </a:rPr>
              <a:t>мфк.</a:t>
            </a:r>
            <a:r>
              <a:rPr sz="1800" b="1" spc="345" dirty="0">
                <a:latin typeface="Arial"/>
                <a:cs typeface="Arial"/>
              </a:rPr>
              <a:t> </a:t>
            </a:r>
            <a:r>
              <a:rPr sz="1800" b="1" spc="-5" dirty="0">
                <a:latin typeface="Arial"/>
                <a:cs typeface="Arial"/>
              </a:rPr>
              <a:t>(2</a:t>
            </a:r>
            <a:r>
              <a:rPr sz="1800" b="1" spc="345" dirty="0">
                <a:latin typeface="Arial"/>
                <a:cs typeface="Arial"/>
              </a:rPr>
              <a:t> </a:t>
            </a:r>
            <a:r>
              <a:rPr sz="1800" b="1" dirty="0">
                <a:latin typeface="Arial"/>
                <a:cs typeface="Arial"/>
              </a:rPr>
              <a:t>ч</a:t>
            </a:r>
            <a:r>
              <a:rPr sz="1800" b="1" spc="335" dirty="0">
                <a:latin typeface="Arial"/>
                <a:cs typeface="Arial"/>
              </a:rPr>
              <a:t> </a:t>
            </a:r>
            <a:r>
              <a:rPr sz="1800" b="1" dirty="0">
                <a:latin typeface="Arial"/>
                <a:cs typeface="Arial"/>
              </a:rPr>
              <a:t>17</a:t>
            </a:r>
            <a:r>
              <a:rPr sz="1800" b="1" spc="345" dirty="0">
                <a:latin typeface="Arial"/>
                <a:cs typeface="Arial"/>
              </a:rPr>
              <a:t> </a:t>
            </a:r>
            <a:r>
              <a:rPr sz="1800" b="1" dirty="0">
                <a:latin typeface="Arial"/>
                <a:cs typeface="Arial"/>
              </a:rPr>
              <a:t>мин)</a:t>
            </a:r>
            <a:r>
              <a:rPr sz="1800" b="1" spc="335" dirty="0">
                <a:latin typeface="Arial"/>
                <a:cs typeface="Arial"/>
              </a:rPr>
              <a:t> </a:t>
            </a:r>
            <a:r>
              <a:rPr sz="1800" b="1" dirty="0">
                <a:latin typeface="Arial"/>
                <a:cs typeface="Arial"/>
              </a:rPr>
              <a:t>:</a:t>
            </a:r>
            <a:endParaRPr sz="1800">
              <a:latin typeface="Arial"/>
              <a:cs typeface="Arial"/>
            </a:endParaRPr>
          </a:p>
          <a:p>
            <a:pPr marL="12700">
              <a:lnSpc>
                <a:spcPct val="100000"/>
              </a:lnSpc>
            </a:pPr>
            <a:r>
              <a:rPr sz="1800" b="1" spc="-5" dirty="0">
                <a:latin typeface="Arial"/>
                <a:cs typeface="Arial"/>
              </a:rPr>
              <a:t>2,38</a:t>
            </a:r>
            <a:r>
              <a:rPr sz="1800" b="1" spc="-25" dirty="0">
                <a:latin typeface="Arial"/>
                <a:cs typeface="Arial"/>
              </a:rPr>
              <a:t> </a:t>
            </a:r>
            <a:r>
              <a:rPr sz="1800" b="1" spc="-5" dirty="0">
                <a:latin typeface="Arial"/>
                <a:cs typeface="Arial"/>
              </a:rPr>
              <a:t>см/с,</a:t>
            </a:r>
            <a:r>
              <a:rPr sz="1800" b="1" spc="-20" dirty="0">
                <a:latin typeface="Arial"/>
                <a:cs typeface="Arial"/>
              </a:rPr>
              <a:t> </a:t>
            </a:r>
            <a:r>
              <a:rPr sz="1800" b="1" spc="-5" dirty="0">
                <a:latin typeface="Arial"/>
                <a:cs typeface="Arial"/>
              </a:rPr>
              <a:t>2</a:t>
            </a:r>
            <a:r>
              <a:rPr sz="1800" b="1" spc="-25" dirty="0">
                <a:latin typeface="Arial"/>
                <a:cs typeface="Arial"/>
              </a:rPr>
              <a:t> </a:t>
            </a:r>
            <a:r>
              <a:rPr sz="1800" b="1" dirty="0">
                <a:latin typeface="Arial"/>
                <a:cs typeface="Arial"/>
              </a:rPr>
              <a:t>дор.</a:t>
            </a:r>
            <a:endParaRPr sz="1800">
              <a:latin typeface="Arial"/>
              <a:cs typeface="Arial"/>
            </a:endParaRPr>
          </a:p>
          <a:p>
            <a:pPr marL="83820" marR="5080" indent="358140" algn="just">
              <a:lnSpc>
                <a:spcPct val="100000"/>
              </a:lnSpc>
              <a:spcBef>
                <a:spcPts val="1485"/>
              </a:spcBef>
            </a:pPr>
            <a:r>
              <a:rPr sz="1800" b="1" spc="-5" dirty="0">
                <a:latin typeface="Arial"/>
                <a:cs typeface="Arial"/>
              </a:rPr>
              <a:t>Левша </a:t>
            </a:r>
            <a:r>
              <a:rPr sz="1800" b="1" spc="-10" dirty="0">
                <a:latin typeface="Arial"/>
                <a:cs typeface="Arial"/>
              </a:rPr>
              <a:t>[Укрупнённый</a:t>
            </a:r>
            <a:r>
              <a:rPr sz="1800" b="1" spc="-5" dirty="0">
                <a:latin typeface="Arial"/>
                <a:cs typeface="Arial"/>
              </a:rPr>
              <a:t> </a:t>
            </a:r>
            <a:r>
              <a:rPr sz="1800" b="1" spc="-15" dirty="0">
                <a:latin typeface="Arial"/>
                <a:cs typeface="Arial"/>
              </a:rPr>
              <a:t>шрифт]</a:t>
            </a:r>
            <a:r>
              <a:rPr sz="1800" b="1" spc="470" dirty="0">
                <a:latin typeface="Arial"/>
                <a:cs typeface="Arial"/>
              </a:rPr>
              <a:t> </a:t>
            </a:r>
            <a:r>
              <a:rPr sz="1800" b="1" dirty="0">
                <a:latin typeface="Arial"/>
                <a:cs typeface="Arial"/>
              </a:rPr>
              <a:t>: </a:t>
            </a:r>
            <a:r>
              <a:rPr sz="1800" b="1" spc="-10" dirty="0">
                <a:latin typeface="Arial"/>
                <a:cs typeface="Arial"/>
              </a:rPr>
              <a:t>повесть </a:t>
            </a:r>
            <a:r>
              <a:rPr sz="1800" b="1" spc="-490" dirty="0">
                <a:latin typeface="Arial"/>
                <a:cs typeface="Arial"/>
              </a:rPr>
              <a:t> </a:t>
            </a:r>
            <a:r>
              <a:rPr sz="1800" b="1" dirty="0">
                <a:latin typeface="Arial"/>
                <a:cs typeface="Arial"/>
              </a:rPr>
              <a:t>и</a:t>
            </a:r>
            <a:r>
              <a:rPr sz="1800" b="1" spc="5" dirty="0">
                <a:latin typeface="Arial"/>
                <a:cs typeface="Arial"/>
              </a:rPr>
              <a:t> </a:t>
            </a:r>
            <a:r>
              <a:rPr sz="1800" b="1" spc="-5" dirty="0">
                <a:latin typeface="Arial"/>
                <a:cs typeface="Arial"/>
              </a:rPr>
              <a:t>рассказы</a:t>
            </a:r>
            <a:r>
              <a:rPr sz="1800" b="1" dirty="0">
                <a:latin typeface="Arial"/>
                <a:cs typeface="Arial"/>
              </a:rPr>
              <a:t> /</a:t>
            </a:r>
            <a:r>
              <a:rPr sz="1800" b="1" spc="5" dirty="0">
                <a:latin typeface="Arial"/>
                <a:cs typeface="Arial"/>
              </a:rPr>
              <a:t> </a:t>
            </a:r>
            <a:r>
              <a:rPr sz="1800" b="1" spc="-5" dirty="0">
                <a:latin typeface="Arial"/>
                <a:cs typeface="Arial"/>
              </a:rPr>
              <a:t>Н.</a:t>
            </a:r>
            <a:r>
              <a:rPr sz="1800" b="1" dirty="0">
                <a:latin typeface="Arial"/>
                <a:cs typeface="Arial"/>
              </a:rPr>
              <a:t> </a:t>
            </a:r>
            <a:r>
              <a:rPr sz="1800" b="1" spc="-5" dirty="0">
                <a:latin typeface="Arial"/>
                <a:cs typeface="Arial"/>
              </a:rPr>
              <a:t>С.</a:t>
            </a:r>
            <a:r>
              <a:rPr sz="1800" b="1" dirty="0">
                <a:latin typeface="Arial"/>
                <a:cs typeface="Arial"/>
              </a:rPr>
              <a:t> </a:t>
            </a:r>
            <a:r>
              <a:rPr sz="1800" b="1" spc="-10" dirty="0">
                <a:latin typeface="Arial"/>
                <a:cs typeface="Arial"/>
              </a:rPr>
              <a:t>Лесков.</a:t>
            </a:r>
            <a:r>
              <a:rPr sz="1800" b="1" spc="-5" dirty="0">
                <a:latin typeface="Arial"/>
                <a:cs typeface="Arial"/>
              </a:rPr>
              <a:t> </a:t>
            </a:r>
            <a:r>
              <a:rPr sz="1800" b="1" dirty="0">
                <a:latin typeface="Arial"/>
                <a:cs typeface="Arial"/>
              </a:rPr>
              <a:t>–</a:t>
            </a:r>
            <a:r>
              <a:rPr sz="1800" b="1" spc="5" dirty="0">
                <a:latin typeface="Arial"/>
                <a:cs typeface="Arial"/>
              </a:rPr>
              <a:t> </a:t>
            </a:r>
            <a:r>
              <a:rPr sz="1800" b="1" dirty="0">
                <a:latin typeface="Arial"/>
                <a:cs typeface="Arial"/>
              </a:rPr>
              <a:t>М.</a:t>
            </a:r>
            <a:r>
              <a:rPr sz="1800" b="1" spc="5" dirty="0">
                <a:latin typeface="Arial"/>
                <a:cs typeface="Arial"/>
              </a:rPr>
              <a:t> </a:t>
            </a:r>
            <a:r>
              <a:rPr sz="1800" b="1" dirty="0">
                <a:latin typeface="Arial"/>
                <a:cs typeface="Arial"/>
              </a:rPr>
              <a:t>:</a:t>
            </a:r>
            <a:r>
              <a:rPr sz="1800" b="1" spc="5" dirty="0">
                <a:latin typeface="Arial"/>
                <a:cs typeface="Arial"/>
              </a:rPr>
              <a:t> </a:t>
            </a:r>
            <a:r>
              <a:rPr sz="1800" b="1" dirty="0">
                <a:latin typeface="Arial"/>
                <a:cs typeface="Arial"/>
              </a:rPr>
              <a:t>ИПТК </a:t>
            </a:r>
            <a:r>
              <a:rPr sz="1800" b="1" spc="5" dirty="0">
                <a:latin typeface="Arial"/>
                <a:cs typeface="Arial"/>
              </a:rPr>
              <a:t> </a:t>
            </a:r>
            <a:r>
              <a:rPr sz="1800" b="1" spc="-15" dirty="0">
                <a:latin typeface="Arial"/>
                <a:cs typeface="Arial"/>
              </a:rPr>
              <a:t>"Логосвос",</a:t>
            </a:r>
            <a:r>
              <a:rPr sz="1800" b="1" spc="5" dirty="0">
                <a:latin typeface="Arial"/>
                <a:cs typeface="Arial"/>
              </a:rPr>
              <a:t> </a:t>
            </a:r>
            <a:r>
              <a:rPr sz="1800" b="1" spc="-5" dirty="0">
                <a:latin typeface="Arial"/>
                <a:cs typeface="Arial"/>
              </a:rPr>
              <a:t>2019.</a:t>
            </a:r>
            <a:r>
              <a:rPr sz="1800" b="1" spc="15" dirty="0">
                <a:latin typeface="Arial"/>
                <a:cs typeface="Arial"/>
              </a:rPr>
              <a:t> </a:t>
            </a:r>
            <a:r>
              <a:rPr sz="1800" b="1" dirty="0">
                <a:latin typeface="Arial"/>
                <a:cs typeface="Arial"/>
              </a:rPr>
              <a:t>–</a:t>
            </a:r>
            <a:r>
              <a:rPr sz="1800" b="1" spc="-10" dirty="0">
                <a:latin typeface="Arial"/>
                <a:cs typeface="Arial"/>
              </a:rPr>
              <a:t> </a:t>
            </a:r>
            <a:r>
              <a:rPr sz="1800" b="1" spc="-5" dirty="0">
                <a:latin typeface="Arial"/>
                <a:cs typeface="Arial"/>
              </a:rPr>
              <a:t>260</a:t>
            </a:r>
            <a:r>
              <a:rPr sz="1800" b="1" spc="10" dirty="0">
                <a:latin typeface="Arial"/>
                <a:cs typeface="Arial"/>
              </a:rPr>
              <a:t> </a:t>
            </a:r>
            <a:r>
              <a:rPr sz="1800" b="1" spc="-5" dirty="0">
                <a:latin typeface="Arial"/>
                <a:cs typeface="Arial"/>
              </a:rPr>
              <a:t>с.</a:t>
            </a:r>
            <a:endParaRPr sz="1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9387" y="908113"/>
            <a:ext cx="3068574" cy="4897374"/>
          </a:xfrm>
          <a:prstGeom prst="rect">
            <a:avLst/>
          </a:prstGeom>
        </p:spPr>
      </p:pic>
      <p:sp>
        <p:nvSpPr>
          <p:cNvPr id="3" name="object 3"/>
          <p:cNvSpPr txBox="1"/>
          <p:nvPr/>
        </p:nvSpPr>
        <p:spPr>
          <a:xfrm>
            <a:off x="3422650" y="516128"/>
            <a:ext cx="5644515" cy="5624195"/>
          </a:xfrm>
          <a:prstGeom prst="rect">
            <a:avLst/>
          </a:prstGeom>
        </p:spPr>
        <p:txBody>
          <a:bodyPr vert="horz" wrap="square" lIns="0" tIns="12700" rIns="0" bIns="0" rtlCol="0">
            <a:spAutoFit/>
          </a:bodyPr>
          <a:lstStyle/>
          <a:p>
            <a:pPr marL="12700" marR="5080" indent="358140" algn="just">
              <a:lnSpc>
                <a:spcPct val="100000"/>
              </a:lnSpc>
              <a:spcBef>
                <a:spcPts val="100"/>
              </a:spcBef>
            </a:pPr>
            <a:r>
              <a:rPr sz="1800" b="1" spc="-5" dirty="0">
                <a:latin typeface="Arial"/>
                <a:cs typeface="Arial"/>
              </a:rPr>
              <a:t>Леди</a:t>
            </a:r>
            <a:r>
              <a:rPr sz="1800" b="1" dirty="0">
                <a:latin typeface="Arial"/>
                <a:cs typeface="Arial"/>
              </a:rPr>
              <a:t> </a:t>
            </a:r>
            <a:r>
              <a:rPr sz="1800" b="1" spc="-5" dirty="0">
                <a:latin typeface="Arial"/>
                <a:cs typeface="Arial"/>
              </a:rPr>
              <a:t>Макбет</a:t>
            </a:r>
            <a:r>
              <a:rPr sz="1800" b="1" dirty="0">
                <a:latin typeface="Arial"/>
                <a:cs typeface="Arial"/>
              </a:rPr>
              <a:t> </a:t>
            </a:r>
            <a:r>
              <a:rPr sz="1800" b="1" spc="-10" dirty="0">
                <a:latin typeface="Arial"/>
                <a:cs typeface="Arial"/>
              </a:rPr>
              <a:t>Мценского</a:t>
            </a:r>
            <a:r>
              <a:rPr sz="1800" b="1" spc="-5" dirty="0">
                <a:latin typeface="Arial"/>
                <a:cs typeface="Arial"/>
              </a:rPr>
              <a:t> </a:t>
            </a:r>
            <a:r>
              <a:rPr sz="1800" b="1" spc="-15" dirty="0">
                <a:latin typeface="Arial"/>
                <a:cs typeface="Arial"/>
              </a:rPr>
              <a:t>уезда</a:t>
            </a:r>
            <a:r>
              <a:rPr sz="1800" b="1" spc="-10" dirty="0">
                <a:latin typeface="Arial"/>
                <a:cs typeface="Arial"/>
              </a:rPr>
              <a:t> </a:t>
            </a:r>
            <a:r>
              <a:rPr sz="1800" b="1" spc="-5" dirty="0">
                <a:latin typeface="Arial"/>
                <a:cs typeface="Arial"/>
              </a:rPr>
              <a:t>[Шрифт </a:t>
            </a:r>
            <a:r>
              <a:rPr sz="1800" b="1" dirty="0">
                <a:latin typeface="Arial"/>
                <a:cs typeface="Arial"/>
              </a:rPr>
              <a:t> </a:t>
            </a:r>
            <a:r>
              <a:rPr sz="1800" b="1" spc="-5" dirty="0">
                <a:latin typeface="Arial"/>
                <a:cs typeface="Arial"/>
              </a:rPr>
              <a:t>Брайля]</a:t>
            </a:r>
            <a:r>
              <a:rPr sz="1800" b="1" dirty="0">
                <a:latin typeface="Arial"/>
                <a:cs typeface="Arial"/>
              </a:rPr>
              <a:t> :</a:t>
            </a:r>
            <a:r>
              <a:rPr sz="1800" b="1" spc="5" dirty="0">
                <a:latin typeface="Arial"/>
                <a:cs typeface="Arial"/>
              </a:rPr>
              <a:t> </a:t>
            </a:r>
            <a:r>
              <a:rPr sz="1800" b="1" spc="-15" dirty="0">
                <a:latin typeface="Arial"/>
                <a:cs typeface="Arial"/>
              </a:rPr>
              <a:t>очерк</a:t>
            </a:r>
            <a:r>
              <a:rPr sz="1800" b="1" spc="-10" dirty="0">
                <a:latin typeface="Arial"/>
                <a:cs typeface="Arial"/>
              </a:rPr>
              <a:t> </a:t>
            </a:r>
            <a:r>
              <a:rPr sz="1800" b="1" dirty="0">
                <a:latin typeface="Arial"/>
                <a:cs typeface="Arial"/>
              </a:rPr>
              <a:t>/</a:t>
            </a:r>
            <a:r>
              <a:rPr sz="1800" b="1" spc="5" dirty="0">
                <a:latin typeface="Arial"/>
                <a:cs typeface="Arial"/>
              </a:rPr>
              <a:t> </a:t>
            </a:r>
            <a:r>
              <a:rPr sz="1800" b="1" spc="-5" dirty="0">
                <a:latin typeface="Arial"/>
                <a:cs typeface="Arial"/>
              </a:rPr>
              <a:t>Н.</a:t>
            </a:r>
            <a:r>
              <a:rPr sz="1800" b="1" dirty="0">
                <a:latin typeface="Arial"/>
                <a:cs typeface="Arial"/>
              </a:rPr>
              <a:t> </a:t>
            </a:r>
            <a:r>
              <a:rPr sz="1800" b="1" spc="-5" dirty="0">
                <a:latin typeface="Arial"/>
                <a:cs typeface="Arial"/>
              </a:rPr>
              <a:t>С.</a:t>
            </a:r>
            <a:r>
              <a:rPr sz="1800" b="1" dirty="0">
                <a:latin typeface="Arial"/>
                <a:cs typeface="Arial"/>
              </a:rPr>
              <a:t> </a:t>
            </a:r>
            <a:r>
              <a:rPr sz="1800" b="1" spc="-10" dirty="0">
                <a:latin typeface="Arial"/>
                <a:cs typeface="Arial"/>
              </a:rPr>
              <a:t>Лесков.</a:t>
            </a:r>
            <a:r>
              <a:rPr sz="1800" b="1" spc="-5" dirty="0">
                <a:latin typeface="Arial"/>
                <a:cs typeface="Arial"/>
              </a:rPr>
              <a:t> </a:t>
            </a:r>
            <a:r>
              <a:rPr sz="1800" b="1" dirty="0">
                <a:latin typeface="Arial"/>
                <a:cs typeface="Arial"/>
              </a:rPr>
              <a:t>–</a:t>
            </a:r>
            <a:r>
              <a:rPr sz="1800" b="1" spc="5" dirty="0">
                <a:latin typeface="Arial"/>
                <a:cs typeface="Arial"/>
              </a:rPr>
              <a:t> </a:t>
            </a:r>
            <a:r>
              <a:rPr sz="1800" b="1" dirty="0">
                <a:latin typeface="Arial"/>
                <a:cs typeface="Arial"/>
              </a:rPr>
              <a:t>Издание</a:t>
            </a:r>
            <a:r>
              <a:rPr sz="1800" b="1" spc="5" dirty="0">
                <a:latin typeface="Arial"/>
                <a:cs typeface="Arial"/>
              </a:rPr>
              <a:t> </a:t>
            </a:r>
            <a:r>
              <a:rPr sz="1800" b="1" dirty="0">
                <a:latin typeface="Arial"/>
                <a:cs typeface="Arial"/>
              </a:rPr>
              <a:t>по </a:t>
            </a:r>
            <a:r>
              <a:rPr sz="1800" b="1" spc="5" dirty="0">
                <a:latin typeface="Arial"/>
                <a:cs typeface="Arial"/>
              </a:rPr>
              <a:t> </a:t>
            </a:r>
            <a:r>
              <a:rPr sz="1800" b="1" spc="-5" dirty="0">
                <a:latin typeface="Arial"/>
                <a:cs typeface="Arial"/>
              </a:rPr>
              <a:t>Брайлю</a:t>
            </a:r>
            <a:r>
              <a:rPr sz="1800" b="1" spc="10" dirty="0">
                <a:latin typeface="Arial"/>
                <a:cs typeface="Arial"/>
              </a:rPr>
              <a:t> </a:t>
            </a:r>
            <a:r>
              <a:rPr sz="1800" b="1" spc="-15" dirty="0">
                <a:latin typeface="Arial"/>
                <a:cs typeface="Arial"/>
              </a:rPr>
              <a:t>второе.</a:t>
            </a:r>
            <a:r>
              <a:rPr sz="1800" b="1" spc="30" dirty="0">
                <a:latin typeface="Arial"/>
                <a:cs typeface="Arial"/>
              </a:rPr>
              <a:t> </a:t>
            </a:r>
            <a:r>
              <a:rPr sz="1800" b="1" dirty="0">
                <a:latin typeface="Arial"/>
                <a:cs typeface="Arial"/>
              </a:rPr>
              <a:t>–</a:t>
            </a:r>
            <a:r>
              <a:rPr sz="1800" b="1" spc="-5" dirty="0">
                <a:latin typeface="Arial"/>
                <a:cs typeface="Arial"/>
              </a:rPr>
              <a:t> </a:t>
            </a:r>
            <a:r>
              <a:rPr sz="1800" b="1" dirty="0">
                <a:latin typeface="Arial"/>
                <a:cs typeface="Arial"/>
              </a:rPr>
              <a:t>М.</a:t>
            </a:r>
            <a:r>
              <a:rPr sz="1800" b="1" spc="-5" dirty="0">
                <a:latin typeface="Arial"/>
                <a:cs typeface="Arial"/>
              </a:rPr>
              <a:t> </a:t>
            </a:r>
            <a:r>
              <a:rPr sz="1800" b="1" dirty="0">
                <a:latin typeface="Arial"/>
                <a:cs typeface="Arial"/>
              </a:rPr>
              <a:t>: </a:t>
            </a:r>
            <a:r>
              <a:rPr sz="1800" b="1" spc="-15" dirty="0">
                <a:latin typeface="Arial"/>
                <a:cs typeface="Arial"/>
              </a:rPr>
              <a:t>Просвещение,</a:t>
            </a:r>
            <a:r>
              <a:rPr sz="1800" b="1" spc="70" dirty="0">
                <a:latin typeface="Arial"/>
                <a:cs typeface="Arial"/>
              </a:rPr>
              <a:t> </a:t>
            </a:r>
            <a:r>
              <a:rPr sz="1800" b="1" spc="-5" dirty="0">
                <a:latin typeface="Arial"/>
                <a:cs typeface="Arial"/>
              </a:rPr>
              <a:t>1977.</a:t>
            </a:r>
            <a:r>
              <a:rPr sz="1800" b="1" spc="5" dirty="0">
                <a:latin typeface="Arial"/>
                <a:cs typeface="Arial"/>
              </a:rPr>
              <a:t> </a:t>
            </a:r>
            <a:r>
              <a:rPr sz="1800" b="1" dirty="0">
                <a:latin typeface="Arial"/>
                <a:cs typeface="Arial"/>
              </a:rPr>
              <a:t>–</a:t>
            </a:r>
            <a:r>
              <a:rPr sz="1800" b="1" spc="-5" dirty="0">
                <a:latin typeface="Arial"/>
                <a:cs typeface="Arial"/>
              </a:rPr>
              <a:t> 1 кн.</a:t>
            </a:r>
            <a:endParaRPr sz="1800">
              <a:latin typeface="Arial"/>
              <a:cs typeface="Arial"/>
            </a:endParaRPr>
          </a:p>
          <a:p>
            <a:pPr marL="64769" marR="29845" indent="358140" algn="just">
              <a:lnSpc>
                <a:spcPct val="100000"/>
              </a:lnSpc>
              <a:spcBef>
                <a:spcPts val="1155"/>
              </a:spcBef>
            </a:pPr>
            <a:r>
              <a:rPr sz="1800" b="1" spc="-5" dirty="0">
                <a:latin typeface="Arial"/>
                <a:cs typeface="Arial"/>
              </a:rPr>
              <a:t>Леди Макбет </a:t>
            </a:r>
            <a:r>
              <a:rPr sz="1800" b="1" spc="-10" dirty="0">
                <a:latin typeface="Arial"/>
                <a:cs typeface="Arial"/>
              </a:rPr>
              <a:t>Мценского уезда [Электронный </a:t>
            </a:r>
            <a:r>
              <a:rPr sz="1800" b="1" spc="-5" dirty="0">
                <a:latin typeface="Arial"/>
                <a:cs typeface="Arial"/>
              </a:rPr>
              <a:t> </a:t>
            </a:r>
            <a:r>
              <a:rPr sz="1800" b="1" spc="-10" dirty="0">
                <a:latin typeface="Arial"/>
                <a:cs typeface="Arial"/>
              </a:rPr>
              <a:t>ресурс]</a:t>
            </a:r>
            <a:r>
              <a:rPr sz="1800" b="1" spc="-5" dirty="0">
                <a:latin typeface="Arial"/>
                <a:cs typeface="Arial"/>
              </a:rPr>
              <a:t> </a:t>
            </a:r>
            <a:r>
              <a:rPr sz="1800" b="1" dirty="0">
                <a:latin typeface="Arial"/>
                <a:cs typeface="Arial"/>
              </a:rPr>
              <a:t>/ </a:t>
            </a:r>
            <a:r>
              <a:rPr sz="1800" b="1" spc="-5" dirty="0">
                <a:latin typeface="Arial"/>
                <a:cs typeface="Arial"/>
              </a:rPr>
              <a:t>Н.</a:t>
            </a:r>
            <a:r>
              <a:rPr sz="1800" b="1" dirty="0">
                <a:latin typeface="Arial"/>
                <a:cs typeface="Arial"/>
              </a:rPr>
              <a:t> </a:t>
            </a:r>
            <a:r>
              <a:rPr sz="1800" b="1" spc="-5" dirty="0">
                <a:latin typeface="Arial"/>
                <a:cs typeface="Arial"/>
              </a:rPr>
              <a:t>С.</a:t>
            </a:r>
            <a:r>
              <a:rPr sz="1800" b="1" dirty="0">
                <a:latin typeface="Arial"/>
                <a:cs typeface="Arial"/>
              </a:rPr>
              <a:t> </a:t>
            </a:r>
            <a:r>
              <a:rPr sz="1800" b="1" spc="-15" dirty="0">
                <a:latin typeface="Arial"/>
                <a:cs typeface="Arial"/>
              </a:rPr>
              <a:t>Лесков</a:t>
            </a:r>
            <a:r>
              <a:rPr sz="1800" b="1" spc="-10" dirty="0">
                <a:latin typeface="Arial"/>
                <a:cs typeface="Arial"/>
              </a:rPr>
              <a:t> </a:t>
            </a:r>
            <a:r>
              <a:rPr sz="1800" b="1" dirty="0">
                <a:latin typeface="Arial"/>
                <a:cs typeface="Arial"/>
              </a:rPr>
              <a:t>;</a:t>
            </a:r>
            <a:r>
              <a:rPr sz="1800" b="1" spc="5" dirty="0">
                <a:latin typeface="Arial"/>
                <a:cs typeface="Arial"/>
              </a:rPr>
              <a:t> </a:t>
            </a:r>
            <a:r>
              <a:rPr sz="1800" b="1" spc="-5" dirty="0">
                <a:latin typeface="Arial"/>
                <a:cs typeface="Arial"/>
              </a:rPr>
              <a:t>читает Л.</a:t>
            </a:r>
            <a:r>
              <a:rPr sz="1800" b="1" dirty="0">
                <a:latin typeface="Arial"/>
                <a:cs typeface="Arial"/>
              </a:rPr>
              <a:t> </a:t>
            </a:r>
            <a:r>
              <a:rPr sz="1800" b="1" spc="-10" dirty="0">
                <a:latin typeface="Arial"/>
                <a:cs typeface="Arial"/>
              </a:rPr>
              <a:t>Полищук.</a:t>
            </a:r>
            <a:r>
              <a:rPr sz="1800" b="1" spc="-5" dirty="0">
                <a:latin typeface="Arial"/>
                <a:cs typeface="Arial"/>
              </a:rPr>
              <a:t> </a:t>
            </a:r>
            <a:r>
              <a:rPr sz="1800" b="1" dirty="0">
                <a:latin typeface="Arial"/>
                <a:cs typeface="Arial"/>
              </a:rPr>
              <a:t>– </a:t>
            </a:r>
            <a:r>
              <a:rPr sz="1800" b="1" spc="5" dirty="0">
                <a:latin typeface="Arial"/>
                <a:cs typeface="Arial"/>
              </a:rPr>
              <a:t> </a:t>
            </a:r>
            <a:r>
              <a:rPr sz="1800" b="1" spc="-15" dirty="0">
                <a:latin typeface="Arial"/>
                <a:cs typeface="Arial"/>
              </a:rPr>
              <a:t>Электрон.</a:t>
            </a:r>
            <a:r>
              <a:rPr sz="1800" b="1" spc="240" dirty="0">
                <a:latin typeface="Arial"/>
                <a:cs typeface="Arial"/>
              </a:rPr>
              <a:t> </a:t>
            </a:r>
            <a:r>
              <a:rPr sz="1800" b="1" spc="-5" dirty="0">
                <a:latin typeface="Arial"/>
                <a:cs typeface="Arial"/>
              </a:rPr>
              <a:t>кн.</a:t>
            </a:r>
            <a:r>
              <a:rPr sz="1800" b="1" spc="225" dirty="0">
                <a:latin typeface="Arial"/>
                <a:cs typeface="Arial"/>
              </a:rPr>
              <a:t> </a:t>
            </a:r>
            <a:r>
              <a:rPr sz="1800" b="1" dirty="0">
                <a:latin typeface="Arial"/>
                <a:cs typeface="Arial"/>
              </a:rPr>
              <a:t>–</a:t>
            </a:r>
            <a:r>
              <a:rPr sz="1800" b="1" spc="200" dirty="0">
                <a:latin typeface="Arial"/>
                <a:cs typeface="Arial"/>
              </a:rPr>
              <a:t> </a:t>
            </a:r>
            <a:r>
              <a:rPr sz="1800" b="1" dirty="0">
                <a:latin typeface="Arial"/>
                <a:cs typeface="Arial"/>
              </a:rPr>
              <a:t>М.</a:t>
            </a:r>
            <a:r>
              <a:rPr sz="1800" b="1" spc="210" dirty="0">
                <a:latin typeface="Arial"/>
                <a:cs typeface="Arial"/>
              </a:rPr>
              <a:t> </a:t>
            </a:r>
            <a:r>
              <a:rPr sz="1800" b="1" dirty="0">
                <a:latin typeface="Arial"/>
                <a:cs typeface="Arial"/>
              </a:rPr>
              <a:t>:</a:t>
            </a:r>
            <a:r>
              <a:rPr sz="1800" b="1" spc="204" dirty="0">
                <a:latin typeface="Arial"/>
                <a:cs typeface="Arial"/>
              </a:rPr>
              <a:t> </a:t>
            </a:r>
            <a:r>
              <a:rPr sz="1800" b="1" spc="-10" dirty="0">
                <a:latin typeface="Arial"/>
                <a:cs typeface="Arial"/>
              </a:rPr>
              <a:t>Эксмо-Сидиком,</a:t>
            </a:r>
            <a:r>
              <a:rPr sz="1800" b="1" spc="235" dirty="0">
                <a:latin typeface="Arial"/>
                <a:cs typeface="Arial"/>
              </a:rPr>
              <a:t> </a:t>
            </a:r>
            <a:r>
              <a:rPr sz="1800" b="1" spc="-5" dirty="0">
                <a:latin typeface="Arial"/>
                <a:cs typeface="Arial"/>
              </a:rPr>
              <a:t>2007.</a:t>
            </a:r>
            <a:r>
              <a:rPr sz="1800" b="1" spc="225" dirty="0">
                <a:latin typeface="Arial"/>
                <a:cs typeface="Arial"/>
              </a:rPr>
              <a:t> </a:t>
            </a:r>
            <a:r>
              <a:rPr sz="1800" b="1" dirty="0">
                <a:latin typeface="Arial"/>
                <a:cs typeface="Arial"/>
              </a:rPr>
              <a:t>–</a:t>
            </a:r>
            <a:endParaRPr sz="1800">
              <a:latin typeface="Arial"/>
              <a:cs typeface="Arial"/>
            </a:endParaRPr>
          </a:p>
          <a:p>
            <a:pPr marL="64769" marR="40640" algn="just">
              <a:lnSpc>
                <a:spcPct val="100000"/>
              </a:lnSpc>
            </a:pPr>
            <a:r>
              <a:rPr sz="1800" b="1" spc="-5" dirty="0">
                <a:latin typeface="Arial"/>
                <a:cs typeface="Arial"/>
              </a:rPr>
              <a:t>1</a:t>
            </a:r>
            <a:r>
              <a:rPr sz="1800" b="1" dirty="0">
                <a:latin typeface="Arial"/>
                <a:cs typeface="Arial"/>
              </a:rPr>
              <a:t> </a:t>
            </a:r>
            <a:r>
              <a:rPr sz="1800" b="1" spc="-10" dirty="0">
                <a:latin typeface="Arial"/>
                <a:cs typeface="Arial"/>
              </a:rPr>
              <a:t>электрон.</a:t>
            </a:r>
            <a:r>
              <a:rPr sz="1800" b="1" spc="-5" dirty="0">
                <a:latin typeface="Arial"/>
                <a:cs typeface="Arial"/>
              </a:rPr>
              <a:t> </a:t>
            </a:r>
            <a:r>
              <a:rPr sz="1800" b="1" spc="-45" dirty="0">
                <a:latin typeface="Arial"/>
                <a:cs typeface="Arial"/>
              </a:rPr>
              <a:t>опт.</a:t>
            </a:r>
            <a:r>
              <a:rPr sz="1800" b="1" spc="-40" dirty="0">
                <a:latin typeface="Arial"/>
                <a:cs typeface="Arial"/>
              </a:rPr>
              <a:t> </a:t>
            </a:r>
            <a:r>
              <a:rPr sz="1800" b="1" spc="-5" dirty="0">
                <a:latin typeface="Arial"/>
                <a:cs typeface="Arial"/>
              </a:rPr>
              <a:t>диск</a:t>
            </a:r>
            <a:r>
              <a:rPr sz="1800" b="1" dirty="0">
                <a:latin typeface="Arial"/>
                <a:cs typeface="Arial"/>
              </a:rPr>
              <a:t> (CD-ROM)</a:t>
            </a:r>
            <a:r>
              <a:rPr sz="1800" b="1" spc="5" dirty="0">
                <a:latin typeface="Arial"/>
                <a:cs typeface="Arial"/>
              </a:rPr>
              <a:t> </a:t>
            </a:r>
            <a:r>
              <a:rPr sz="1800" b="1" spc="-5" dirty="0">
                <a:latin typeface="Arial"/>
                <a:cs typeface="Arial"/>
              </a:rPr>
              <a:t>(MP3)</a:t>
            </a:r>
            <a:r>
              <a:rPr sz="1800" b="1" dirty="0">
                <a:latin typeface="Arial"/>
                <a:cs typeface="Arial"/>
              </a:rPr>
              <a:t> </a:t>
            </a:r>
            <a:r>
              <a:rPr sz="1800" b="1" spc="-5" dirty="0">
                <a:latin typeface="Arial"/>
                <a:cs typeface="Arial"/>
              </a:rPr>
              <a:t>(2</a:t>
            </a:r>
            <a:r>
              <a:rPr sz="1800" b="1" dirty="0">
                <a:latin typeface="Arial"/>
                <a:cs typeface="Arial"/>
              </a:rPr>
              <a:t> ч</a:t>
            </a:r>
            <a:r>
              <a:rPr sz="1800" b="1" spc="500" dirty="0">
                <a:latin typeface="Arial"/>
                <a:cs typeface="Arial"/>
              </a:rPr>
              <a:t> </a:t>
            </a:r>
            <a:r>
              <a:rPr sz="1800" b="1" spc="-95" dirty="0">
                <a:latin typeface="Arial"/>
                <a:cs typeface="Arial"/>
              </a:rPr>
              <a:t>11 </a:t>
            </a:r>
            <a:r>
              <a:rPr sz="1800" b="1" spc="-90" dirty="0">
                <a:latin typeface="Arial"/>
                <a:cs typeface="Arial"/>
              </a:rPr>
              <a:t> </a:t>
            </a:r>
            <a:r>
              <a:rPr sz="1800" b="1" dirty="0">
                <a:latin typeface="Arial"/>
                <a:cs typeface="Arial"/>
              </a:rPr>
              <a:t>мин) : </a:t>
            </a:r>
            <a:r>
              <a:rPr sz="1800" b="1" spc="-5" dirty="0">
                <a:latin typeface="Arial"/>
                <a:cs typeface="Arial"/>
              </a:rPr>
              <a:t>2,38</a:t>
            </a:r>
            <a:r>
              <a:rPr sz="1800" b="1" dirty="0">
                <a:latin typeface="Arial"/>
                <a:cs typeface="Arial"/>
              </a:rPr>
              <a:t> </a:t>
            </a:r>
            <a:r>
              <a:rPr sz="1800" b="1" spc="-5" dirty="0">
                <a:latin typeface="Arial"/>
                <a:cs typeface="Arial"/>
              </a:rPr>
              <a:t>см/с,</a:t>
            </a:r>
            <a:r>
              <a:rPr sz="1800" b="1" spc="15" dirty="0">
                <a:latin typeface="Arial"/>
                <a:cs typeface="Arial"/>
              </a:rPr>
              <a:t> </a:t>
            </a:r>
            <a:r>
              <a:rPr sz="1800" b="1" spc="-5" dirty="0">
                <a:latin typeface="Arial"/>
                <a:cs typeface="Arial"/>
              </a:rPr>
              <a:t>4 </a:t>
            </a:r>
            <a:r>
              <a:rPr sz="1800" b="1" dirty="0">
                <a:latin typeface="Arial"/>
                <a:cs typeface="Arial"/>
              </a:rPr>
              <a:t>дор.</a:t>
            </a:r>
            <a:endParaRPr sz="1800">
              <a:latin typeface="Arial"/>
              <a:cs typeface="Arial"/>
            </a:endParaRPr>
          </a:p>
          <a:p>
            <a:pPr>
              <a:lnSpc>
                <a:spcPct val="100000"/>
              </a:lnSpc>
              <a:spcBef>
                <a:spcPts val="40"/>
              </a:spcBef>
            </a:pPr>
            <a:endParaRPr sz="1600">
              <a:latin typeface="Arial"/>
              <a:cs typeface="Arial"/>
            </a:endParaRPr>
          </a:p>
          <a:p>
            <a:pPr marL="67945" marR="28575" indent="358140" algn="just">
              <a:lnSpc>
                <a:spcPct val="100000"/>
              </a:lnSpc>
            </a:pPr>
            <a:r>
              <a:rPr sz="1800" dirty="0">
                <a:latin typeface="Arial"/>
                <a:cs typeface="Arial"/>
              </a:rPr>
              <a:t>В</a:t>
            </a:r>
            <a:r>
              <a:rPr sz="1800" spc="5" dirty="0">
                <a:latin typeface="Arial"/>
                <a:cs typeface="Arial"/>
              </a:rPr>
              <a:t> </a:t>
            </a:r>
            <a:r>
              <a:rPr sz="1800" spc="-10" dirty="0">
                <a:latin typeface="Arial"/>
                <a:cs typeface="Arial"/>
              </a:rPr>
              <a:t>повести</a:t>
            </a:r>
            <a:r>
              <a:rPr sz="1800" spc="-5" dirty="0">
                <a:latin typeface="Arial"/>
                <a:cs typeface="Arial"/>
              </a:rPr>
              <a:t> показан</a:t>
            </a:r>
            <a:r>
              <a:rPr sz="1800" dirty="0">
                <a:latin typeface="Arial"/>
                <a:cs typeface="Arial"/>
              </a:rPr>
              <a:t> </a:t>
            </a:r>
            <a:r>
              <a:rPr sz="1800" spc="-10" dirty="0">
                <a:latin typeface="Arial"/>
                <a:cs typeface="Arial"/>
              </a:rPr>
              <a:t>«глухой»</a:t>
            </a:r>
            <a:r>
              <a:rPr sz="1800" spc="-5" dirty="0">
                <a:latin typeface="Arial"/>
                <a:cs typeface="Arial"/>
              </a:rPr>
              <a:t> </a:t>
            </a:r>
            <a:r>
              <a:rPr sz="1800" dirty="0">
                <a:latin typeface="Arial"/>
                <a:cs typeface="Arial"/>
              </a:rPr>
              <a:t>быт</a:t>
            </a:r>
            <a:r>
              <a:rPr sz="1800" spc="5" dirty="0">
                <a:latin typeface="Arial"/>
                <a:cs typeface="Arial"/>
              </a:rPr>
              <a:t> </a:t>
            </a:r>
            <a:r>
              <a:rPr sz="1800" spc="-10" dirty="0">
                <a:latin typeface="Arial"/>
                <a:cs typeface="Arial"/>
              </a:rPr>
              <a:t>купеческой </a:t>
            </a:r>
            <a:r>
              <a:rPr sz="1800" spc="-5" dirty="0">
                <a:latin typeface="Arial"/>
                <a:cs typeface="Arial"/>
              </a:rPr>
              <a:t> семьи </a:t>
            </a:r>
            <a:r>
              <a:rPr sz="1800" dirty="0">
                <a:latin typeface="Arial"/>
                <a:cs typeface="Arial"/>
              </a:rPr>
              <a:t>с </a:t>
            </a:r>
            <a:r>
              <a:rPr sz="1800" spc="-15" dirty="0">
                <a:latin typeface="Arial"/>
                <a:cs typeface="Arial"/>
              </a:rPr>
              <a:t>его </a:t>
            </a:r>
            <a:r>
              <a:rPr sz="1800" spc="-5" dirty="0">
                <a:latin typeface="Arial"/>
                <a:cs typeface="Arial"/>
              </a:rPr>
              <a:t>грубой моралью </a:t>
            </a:r>
            <a:r>
              <a:rPr sz="1800" spc="-10" dirty="0">
                <a:latin typeface="Arial"/>
                <a:cs typeface="Arial"/>
              </a:rPr>
              <a:t>рабского подчинения </a:t>
            </a:r>
            <a:r>
              <a:rPr sz="1800" dirty="0">
                <a:latin typeface="Arial"/>
                <a:cs typeface="Arial"/>
              </a:rPr>
              <a:t>и </a:t>
            </a:r>
            <a:r>
              <a:rPr sz="1800" spc="-490" dirty="0">
                <a:latin typeface="Arial"/>
                <a:cs typeface="Arial"/>
              </a:rPr>
              <a:t> </a:t>
            </a:r>
            <a:r>
              <a:rPr sz="1800" spc="-5" dirty="0">
                <a:latin typeface="Arial"/>
                <a:cs typeface="Arial"/>
              </a:rPr>
              <a:t>серой</a:t>
            </a:r>
            <a:r>
              <a:rPr sz="1800" dirty="0">
                <a:latin typeface="Arial"/>
                <a:cs typeface="Arial"/>
              </a:rPr>
              <a:t> скукой.</a:t>
            </a:r>
            <a:r>
              <a:rPr sz="1800" spc="5" dirty="0">
                <a:latin typeface="Arial"/>
                <a:cs typeface="Arial"/>
              </a:rPr>
              <a:t> </a:t>
            </a:r>
            <a:r>
              <a:rPr sz="1800" dirty="0">
                <a:latin typeface="Arial"/>
                <a:cs typeface="Arial"/>
              </a:rPr>
              <a:t>В</a:t>
            </a:r>
            <a:r>
              <a:rPr sz="1800" spc="5" dirty="0">
                <a:latin typeface="Arial"/>
                <a:cs typeface="Arial"/>
              </a:rPr>
              <a:t> </a:t>
            </a:r>
            <a:r>
              <a:rPr sz="1800" spc="-20" dirty="0">
                <a:latin typeface="Arial"/>
                <a:cs typeface="Arial"/>
              </a:rPr>
              <a:t>этой</a:t>
            </a:r>
            <a:r>
              <a:rPr sz="1800" spc="-15" dirty="0">
                <a:latin typeface="Arial"/>
                <a:cs typeface="Arial"/>
              </a:rPr>
              <a:t> </a:t>
            </a:r>
            <a:r>
              <a:rPr sz="1800" spc="-10" dirty="0">
                <a:latin typeface="Arial"/>
                <a:cs typeface="Arial"/>
              </a:rPr>
              <a:t>среде</a:t>
            </a:r>
            <a:r>
              <a:rPr sz="1800" spc="-5" dirty="0">
                <a:latin typeface="Arial"/>
                <a:cs typeface="Arial"/>
              </a:rPr>
              <a:t> </a:t>
            </a:r>
            <a:r>
              <a:rPr sz="1800" spc="-10" dirty="0">
                <a:latin typeface="Arial"/>
                <a:cs typeface="Arial"/>
              </a:rPr>
              <a:t>оказывается</a:t>
            </a:r>
            <a:r>
              <a:rPr sz="1800" spc="-5" dirty="0">
                <a:latin typeface="Arial"/>
                <a:cs typeface="Arial"/>
              </a:rPr>
              <a:t> </a:t>
            </a:r>
            <a:r>
              <a:rPr sz="1800" spc="-20" dirty="0">
                <a:latin typeface="Arial"/>
                <a:cs typeface="Arial"/>
              </a:rPr>
              <a:t>волею </a:t>
            </a:r>
            <a:r>
              <a:rPr sz="1800" spc="-15" dirty="0">
                <a:latin typeface="Arial"/>
                <a:cs typeface="Arial"/>
              </a:rPr>
              <a:t> </a:t>
            </a:r>
            <a:r>
              <a:rPr sz="1800" spc="-25" dirty="0">
                <a:latin typeface="Arial"/>
                <a:cs typeface="Arial"/>
              </a:rPr>
              <a:t>судеб</a:t>
            </a:r>
            <a:r>
              <a:rPr sz="1800" spc="-20" dirty="0">
                <a:latin typeface="Arial"/>
                <a:cs typeface="Arial"/>
              </a:rPr>
              <a:t> </a:t>
            </a:r>
            <a:r>
              <a:rPr sz="1800" spc="-5" dirty="0">
                <a:latin typeface="Arial"/>
                <a:cs typeface="Arial"/>
              </a:rPr>
              <a:t>страстная,</a:t>
            </a:r>
            <a:r>
              <a:rPr sz="1800" dirty="0">
                <a:latin typeface="Arial"/>
                <a:cs typeface="Arial"/>
              </a:rPr>
              <a:t> </a:t>
            </a:r>
            <a:r>
              <a:rPr sz="1800" spc="-5" dirty="0">
                <a:latin typeface="Arial"/>
                <a:cs typeface="Arial"/>
              </a:rPr>
              <a:t>порывистая</a:t>
            </a:r>
            <a:r>
              <a:rPr sz="1800" dirty="0">
                <a:latin typeface="Arial"/>
                <a:cs typeface="Arial"/>
              </a:rPr>
              <a:t> </a:t>
            </a:r>
            <a:r>
              <a:rPr sz="1800" spc="-5" dirty="0">
                <a:latin typeface="Arial"/>
                <a:cs typeface="Arial"/>
              </a:rPr>
              <a:t>купеческая</a:t>
            </a:r>
            <a:r>
              <a:rPr sz="1800" dirty="0">
                <a:latin typeface="Arial"/>
                <a:cs typeface="Arial"/>
              </a:rPr>
              <a:t> </a:t>
            </a:r>
            <a:r>
              <a:rPr sz="1800" spc="-5" dirty="0">
                <a:latin typeface="Arial"/>
                <a:cs typeface="Arial"/>
              </a:rPr>
              <a:t>жена </a:t>
            </a:r>
            <a:r>
              <a:rPr sz="1800" dirty="0">
                <a:latin typeface="Arial"/>
                <a:cs typeface="Arial"/>
              </a:rPr>
              <a:t> </a:t>
            </a:r>
            <a:r>
              <a:rPr sz="1800" spc="-15" dirty="0">
                <a:latin typeface="Arial"/>
                <a:cs typeface="Arial"/>
              </a:rPr>
              <a:t>Катерина</a:t>
            </a:r>
            <a:r>
              <a:rPr sz="1800" spc="-10" dirty="0">
                <a:latin typeface="Arial"/>
                <a:cs typeface="Arial"/>
              </a:rPr>
              <a:t> </a:t>
            </a:r>
            <a:r>
              <a:rPr sz="1800" spc="-5" dirty="0">
                <a:latin typeface="Arial"/>
                <a:cs typeface="Arial"/>
              </a:rPr>
              <a:t>Измайлова,</a:t>
            </a:r>
            <a:r>
              <a:rPr sz="1800" dirty="0">
                <a:latin typeface="Arial"/>
                <a:cs typeface="Arial"/>
              </a:rPr>
              <a:t> </a:t>
            </a:r>
            <a:r>
              <a:rPr sz="1800" spc="-10" dirty="0">
                <a:latin typeface="Arial"/>
                <a:cs typeface="Arial"/>
              </a:rPr>
              <a:t>которая</a:t>
            </a:r>
            <a:r>
              <a:rPr sz="1800" spc="-5" dirty="0">
                <a:latin typeface="Arial"/>
                <a:cs typeface="Arial"/>
              </a:rPr>
              <a:t> по</a:t>
            </a:r>
            <a:r>
              <a:rPr sz="1800" dirty="0">
                <a:latin typeface="Arial"/>
                <a:cs typeface="Arial"/>
              </a:rPr>
              <a:t> </a:t>
            </a:r>
            <a:r>
              <a:rPr sz="1800" spc="-10" dirty="0">
                <a:latin typeface="Arial"/>
                <a:cs typeface="Arial"/>
              </a:rPr>
              <a:t>наущению </a:t>
            </a:r>
            <a:r>
              <a:rPr sz="1800" spc="-5" dirty="0">
                <a:latin typeface="Arial"/>
                <a:cs typeface="Arial"/>
              </a:rPr>
              <a:t> корыстного приказчика, </a:t>
            </a:r>
            <a:r>
              <a:rPr sz="1800" spc="-15" dirty="0">
                <a:latin typeface="Arial"/>
                <a:cs typeface="Arial"/>
              </a:rPr>
              <a:t>приходит </a:t>
            </a:r>
            <a:r>
              <a:rPr sz="1800" dirty="0">
                <a:latin typeface="Arial"/>
                <a:cs typeface="Arial"/>
              </a:rPr>
              <a:t>к </a:t>
            </a:r>
            <a:r>
              <a:rPr sz="1800" spc="-5" dirty="0">
                <a:latin typeface="Arial"/>
                <a:cs typeface="Arial"/>
              </a:rPr>
              <a:t>преступлению </a:t>
            </a:r>
            <a:r>
              <a:rPr sz="1800" dirty="0">
                <a:latin typeface="Arial"/>
                <a:cs typeface="Arial"/>
              </a:rPr>
              <a:t>и </a:t>
            </a:r>
            <a:r>
              <a:rPr sz="1800" spc="5" dirty="0">
                <a:latin typeface="Arial"/>
                <a:cs typeface="Arial"/>
              </a:rPr>
              <a:t> </a:t>
            </a:r>
            <a:r>
              <a:rPr sz="1800" spc="-5" dirty="0">
                <a:latin typeface="Arial"/>
                <a:cs typeface="Arial"/>
              </a:rPr>
              <a:t>своему </a:t>
            </a:r>
            <a:r>
              <a:rPr sz="1800" dirty="0">
                <a:latin typeface="Arial"/>
                <a:cs typeface="Arial"/>
              </a:rPr>
              <a:t>страшному </a:t>
            </a:r>
            <a:r>
              <a:rPr sz="1800" spc="-30" dirty="0">
                <a:latin typeface="Arial"/>
                <a:cs typeface="Arial"/>
              </a:rPr>
              <a:t>концу. </a:t>
            </a:r>
            <a:r>
              <a:rPr sz="1800" dirty="0">
                <a:latin typeface="Arial"/>
                <a:cs typeface="Arial"/>
              </a:rPr>
              <a:t>Ее </a:t>
            </a:r>
            <a:r>
              <a:rPr sz="1800" spc="-5" dirty="0">
                <a:latin typeface="Arial"/>
                <a:cs typeface="Arial"/>
              </a:rPr>
              <a:t>драма </a:t>
            </a:r>
            <a:r>
              <a:rPr sz="1800" spc="-20" dirty="0">
                <a:latin typeface="Arial"/>
                <a:cs typeface="Arial"/>
              </a:rPr>
              <a:t>возбуждает </a:t>
            </a:r>
            <a:r>
              <a:rPr sz="1800" dirty="0">
                <a:latin typeface="Arial"/>
                <a:cs typeface="Arial"/>
              </a:rPr>
              <a:t>и </a:t>
            </a:r>
            <a:r>
              <a:rPr sz="1800" spc="5" dirty="0">
                <a:latin typeface="Arial"/>
                <a:cs typeface="Arial"/>
              </a:rPr>
              <a:t> </a:t>
            </a:r>
            <a:r>
              <a:rPr sz="1800" spc="-10" dirty="0">
                <a:latin typeface="Arial"/>
                <a:cs typeface="Arial"/>
              </a:rPr>
              <a:t>невольную </a:t>
            </a:r>
            <a:r>
              <a:rPr sz="1800" dirty="0">
                <a:latin typeface="Arial"/>
                <a:cs typeface="Arial"/>
              </a:rPr>
              <a:t>мысль о </a:t>
            </a:r>
            <a:r>
              <a:rPr sz="1800" spc="-10" dirty="0">
                <a:latin typeface="Arial"/>
                <a:cs typeface="Arial"/>
              </a:rPr>
              <a:t>противоестественном </a:t>
            </a:r>
            <a:r>
              <a:rPr sz="1800" spc="-5" dirty="0">
                <a:latin typeface="Arial"/>
                <a:cs typeface="Arial"/>
              </a:rPr>
              <a:t>мире, </a:t>
            </a:r>
            <a:r>
              <a:rPr sz="1800" dirty="0">
                <a:latin typeface="Arial"/>
                <a:cs typeface="Arial"/>
              </a:rPr>
              <a:t>в </a:t>
            </a:r>
            <a:r>
              <a:rPr sz="1800" spc="5" dirty="0">
                <a:latin typeface="Arial"/>
                <a:cs typeface="Arial"/>
              </a:rPr>
              <a:t> </a:t>
            </a:r>
            <a:r>
              <a:rPr sz="1800" spc="-10" dirty="0">
                <a:latin typeface="Arial"/>
                <a:cs typeface="Arial"/>
              </a:rPr>
              <a:t>котором</a:t>
            </a:r>
            <a:r>
              <a:rPr sz="1800" spc="-5" dirty="0">
                <a:latin typeface="Arial"/>
                <a:cs typeface="Arial"/>
              </a:rPr>
              <a:t> </a:t>
            </a:r>
            <a:r>
              <a:rPr sz="1800" spc="-10" dirty="0">
                <a:latin typeface="Arial"/>
                <a:cs typeface="Arial"/>
              </a:rPr>
              <a:t>извращаются</a:t>
            </a:r>
            <a:r>
              <a:rPr sz="1800" spc="-5" dirty="0">
                <a:latin typeface="Arial"/>
                <a:cs typeface="Arial"/>
              </a:rPr>
              <a:t> </a:t>
            </a:r>
            <a:r>
              <a:rPr sz="1800" spc="-10" dirty="0">
                <a:latin typeface="Arial"/>
                <a:cs typeface="Arial"/>
              </a:rPr>
              <a:t>добрые</a:t>
            </a:r>
            <a:r>
              <a:rPr sz="1800" spc="-5" dirty="0">
                <a:latin typeface="Arial"/>
                <a:cs typeface="Arial"/>
              </a:rPr>
              <a:t> </a:t>
            </a:r>
            <a:r>
              <a:rPr sz="1800" spc="-15" dirty="0">
                <a:latin typeface="Arial"/>
                <a:cs typeface="Arial"/>
              </a:rPr>
              <a:t>человеческие</a:t>
            </a:r>
            <a:r>
              <a:rPr sz="1800" spc="-10" dirty="0">
                <a:latin typeface="Arial"/>
                <a:cs typeface="Arial"/>
              </a:rPr>
              <a:t> чув- </a:t>
            </a:r>
            <a:r>
              <a:rPr sz="1800" spc="-5" dirty="0">
                <a:latin typeface="Arial"/>
                <a:cs typeface="Arial"/>
              </a:rPr>
              <a:t> ства</a:t>
            </a:r>
            <a:r>
              <a:rPr sz="1800" dirty="0">
                <a:latin typeface="Arial"/>
                <a:cs typeface="Arial"/>
              </a:rPr>
              <a:t> и</a:t>
            </a:r>
            <a:r>
              <a:rPr sz="1800" spc="5" dirty="0">
                <a:latin typeface="Arial"/>
                <a:cs typeface="Arial"/>
              </a:rPr>
              <a:t> </a:t>
            </a:r>
            <a:r>
              <a:rPr sz="1800" spc="-15" dirty="0">
                <a:latin typeface="Arial"/>
                <a:cs typeface="Arial"/>
              </a:rPr>
              <a:t>нисходят</a:t>
            </a:r>
            <a:r>
              <a:rPr sz="1800" spc="-10" dirty="0">
                <a:latin typeface="Arial"/>
                <a:cs typeface="Arial"/>
              </a:rPr>
              <a:t> </a:t>
            </a:r>
            <a:r>
              <a:rPr sz="1800" dirty="0">
                <a:latin typeface="Arial"/>
                <a:cs typeface="Arial"/>
              </a:rPr>
              <a:t>до</a:t>
            </a:r>
            <a:r>
              <a:rPr sz="1800" spc="5" dirty="0">
                <a:latin typeface="Arial"/>
                <a:cs typeface="Arial"/>
              </a:rPr>
              <a:t> </a:t>
            </a:r>
            <a:r>
              <a:rPr sz="1800" spc="-10" dirty="0">
                <a:latin typeface="Arial"/>
                <a:cs typeface="Arial"/>
              </a:rPr>
              <a:t>злодеяний</a:t>
            </a:r>
            <a:r>
              <a:rPr sz="1800" spc="-5" dirty="0">
                <a:latin typeface="Arial"/>
                <a:cs typeface="Arial"/>
              </a:rPr>
              <a:t> </a:t>
            </a:r>
            <a:r>
              <a:rPr sz="1800" dirty="0">
                <a:latin typeface="Arial"/>
                <a:cs typeface="Arial"/>
              </a:rPr>
              <a:t>и</a:t>
            </a:r>
            <a:r>
              <a:rPr sz="1800" spc="5" dirty="0">
                <a:latin typeface="Arial"/>
                <a:cs typeface="Arial"/>
              </a:rPr>
              <a:t> </a:t>
            </a:r>
            <a:r>
              <a:rPr sz="1800" spc="-5" dirty="0">
                <a:latin typeface="Arial"/>
                <a:cs typeface="Arial"/>
              </a:rPr>
              <a:t>гибнут</a:t>
            </a:r>
            <a:r>
              <a:rPr sz="1800" dirty="0">
                <a:latin typeface="Arial"/>
                <a:cs typeface="Arial"/>
              </a:rPr>
              <a:t> </a:t>
            </a:r>
            <a:r>
              <a:rPr sz="1800" spc="-15" dirty="0">
                <a:latin typeface="Arial"/>
                <a:cs typeface="Arial"/>
              </a:rPr>
              <a:t>натуры, </a:t>
            </a:r>
            <a:r>
              <a:rPr sz="1800" spc="-10" dirty="0">
                <a:latin typeface="Arial"/>
                <a:cs typeface="Arial"/>
              </a:rPr>
              <a:t> полные</a:t>
            </a:r>
            <a:r>
              <a:rPr sz="1800" dirty="0">
                <a:latin typeface="Arial"/>
                <a:cs typeface="Arial"/>
              </a:rPr>
              <a:t> сил </a:t>
            </a:r>
            <a:r>
              <a:rPr sz="1800" spc="-10" dirty="0">
                <a:latin typeface="Arial"/>
                <a:cs typeface="Arial"/>
              </a:rPr>
              <a:t>страстного</a:t>
            </a:r>
            <a:r>
              <a:rPr sz="1800" spc="10" dirty="0">
                <a:latin typeface="Arial"/>
                <a:cs typeface="Arial"/>
              </a:rPr>
              <a:t> </a:t>
            </a:r>
            <a:r>
              <a:rPr sz="1800" spc="-10" dirty="0">
                <a:latin typeface="Arial"/>
                <a:cs typeface="Arial"/>
              </a:rPr>
              <a:t>жизнелюбия.</a:t>
            </a:r>
            <a:endParaRPr sz="1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4625" y="1287525"/>
            <a:ext cx="3605276" cy="4589399"/>
          </a:xfrm>
          <a:prstGeom prst="rect">
            <a:avLst/>
          </a:prstGeom>
        </p:spPr>
      </p:pic>
      <p:sp>
        <p:nvSpPr>
          <p:cNvPr id="3" name="object 3"/>
          <p:cNvSpPr txBox="1"/>
          <p:nvPr/>
        </p:nvSpPr>
        <p:spPr>
          <a:xfrm>
            <a:off x="3967353" y="3258692"/>
            <a:ext cx="4159250" cy="299720"/>
          </a:xfrm>
          <a:prstGeom prst="rect">
            <a:avLst/>
          </a:prstGeom>
        </p:spPr>
        <p:txBody>
          <a:bodyPr vert="horz" wrap="square" lIns="0" tIns="12700" rIns="0" bIns="0" rtlCol="0">
            <a:spAutoFit/>
          </a:bodyPr>
          <a:lstStyle/>
          <a:p>
            <a:pPr marL="12700">
              <a:lnSpc>
                <a:spcPct val="100000"/>
              </a:lnSpc>
              <a:spcBef>
                <a:spcPts val="100"/>
              </a:spcBef>
              <a:tabLst>
                <a:tab pos="635635" algn="l"/>
                <a:tab pos="1547495" algn="l"/>
                <a:tab pos="2722245" algn="l"/>
                <a:tab pos="3327400" algn="l"/>
              </a:tabLst>
            </a:pPr>
            <a:r>
              <a:rPr sz="1800" dirty="0">
                <a:latin typeface="Arial"/>
                <a:cs typeface="Arial"/>
              </a:rPr>
              <a:t>п</a:t>
            </a:r>
            <a:r>
              <a:rPr sz="1800" spc="-10" dirty="0">
                <a:latin typeface="Arial"/>
                <a:cs typeface="Arial"/>
              </a:rPr>
              <a:t>р</a:t>
            </a:r>
            <a:r>
              <a:rPr sz="1800" dirty="0">
                <a:latin typeface="Arial"/>
                <a:cs typeface="Arial"/>
              </a:rPr>
              <a:t>и	</a:t>
            </a:r>
            <a:r>
              <a:rPr sz="1800" spc="-45" dirty="0">
                <a:latin typeface="Arial"/>
                <a:cs typeface="Arial"/>
              </a:rPr>
              <a:t>о</a:t>
            </a:r>
            <a:r>
              <a:rPr sz="1800" dirty="0">
                <a:latin typeface="Arial"/>
                <a:cs typeface="Arial"/>
              </a:rPr>
              <a:t>д</a:t>
            </a:r>
            <a:r>
              <a:rPr sz="1800" spc="-5" dirty="0">
                <a:latin typeface="Arial"/>
                <a:cs typeface="Arial"/>
              </a:rPr>
              <a:t>но</a:t>
            </a:r>
            <a:r>
              <a:rPr sz="1800" dirty="0">
                <a:latin typeface="Arial"/>
                <a:cs typeface="Arial"/>
              </a:rPr>
              <a:t>м	</a:t>
            </a:r>
            <a:r>
              <a:rPr sz="1800" spc="-40" dirty="0">
                <a:latin typeface="Arial"/>
                <a:cs typeface="Arial"/>
              </a:rPr>
              <a:t>у</a:t>
            </a:r>
            <a:r>
              <a:rPr sz="1800" dirty="0">
                <a:latin typeface="Arial"/>
                <a:cs typeface="Arial"/>
              </a:rPr>
              <a:t>с</a:t>
            </a:r>
            <a:r>
              <a:rPr sz="1800" spc="25" dirty="0">
                <a:latin typeface="Arial"/>
                <a:cs typeface="Arial"/>
              </a:rPr>
              <a:t>л</a:t>
            </a:r>
            <a:r>
              <a:rPr sz="1800" spc="-5" dirty="0">
                <a:latin typeface="Arial"/>
                <a:cs typeface="Arial"/>
              </a:rPr>
              <a:t>ови</a:t>
            </a:r>
            <a:r>
              <a:rPr sz="1800" spc="5" dirty="0">
                <a:latin typeface="Arial"/>
                <a:cs typeface="Arial"/>
              </a:rPr>
              <a:t>и</a:t>
            </a:r>
            <a:r>
              <a:rPr sz="1800" dirty="0">
                <a:latin typeface="Arial"/>
                <a:cs typeface="Arial"/>
              </a:rPr>
              <a:t>:	</a:t>
            </a:r>
            <a:r>
              <a:rPr sz="1800" spc="-25" dirty="0">
                <a:latin typeface="Arial"/>
                <a:cs typeface="Arial"/>
              </a:rPr>
              <a:t>в</a:t>
            </a:r>
            <a:r>
              <a:rPr sz="1800" dirty="0">
                <a:latin typeface="Arial"/>
                <a:cs typeface="Arial"/>
              </a:rPr>
              <a:t>се	п</a:t>
            </a:r>
            <a:r>
              <a:rPr sz="1800" spc="-10" dirty="0">
                <a:latin typeface="Arial"/>
                <a:cs typeface="Arial"/>
              </a:rPr>
              <a:t>о</a:t>
            </a:r>
            <a:r>
              <a:rPr sz="1800" spc="35" dirty="0">
                <a:latin typeface="Arial"/>
                <a:cs typeface="Arial"/>
              </a:rPr>
              <a:t>к</a:t>
            </a:r>
            <a:r>
              <a:rPr sz="1800" spc="-25" dirty="0">
                <a:latin typeface="Arial"/>
                <a:cs typeface="Arial"/>
              </a:rPr>
              <a:t>у</a:t>
            </a:r>
            <a:r>
              <a:rPr sz="1800" dirty="0">
                <a:latin typeface="Arial"/>
                <a:cs typeface="Arial"/>
              </a:rPr>
              <a:t>пки</a:t>
            </a:r>
            <a:endParaRPr sz="1800">
              <a:latin typeface="Arial"/>
              <a:cs typeface="Arial"/>
            </a:endParaRPr>
          </a:p>
        </p:txBody>
      </p:sp>
      <p:sp>
        <p:nvSpPr>
          <p:cNvPr id="4" name="object 4"/>
          <p:cNvSpPr txBox="1"/>
          <p:nvPr/>
        </p:nvSpPr>
        <p:spPr>
          <a:xfrm>
            <a:off x="7017257" y="3533013"/>
            <a:ext cx="8439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се</a:t>
            </a:r>
            <a:r>
              <a:rPr sz="1800" spc="-45" dirty="0">
                <a:latin typeface="Arial"/>
                <a:cs typeface="Arial"/>
              </a:rPr>
              <a:t>р</a:t>
            </a:r>
            <a:r>
              <a:rPr sz="1800" dirty="0">
                <a:latin typeface="Arial"/>
                <a:cs typeface="Arial"/>
              </a:rPr>
              <a:t>дц</a:t>
            </a:r>
            <a:r>
              <a:rPr sz="1800" spc="-5" dirty="0">
                <a:latin typeface="Arial"/>
                <a:cs typeface="Arial"/>
              </a:rPr>
              <a:t>а</a:t>
            </a:r>
            <a:r>
              <a:rPr sz="1800" dirty="0">
                <a:latin typeface="Arial"/>
                <a:cs typeface="Arial"/>
              </a:rPr>
              <a:t>.</a:t>
            </a:r>
            <a:endParaRPr sz="1800">
              <a:latin typeface="Arial"/>
              <a:cs typeface="Arial"/>
            </a:endParaRPr>
          </a:p>
        </p:txBody>
      </p:sp>
      <p:sp>
        <p:nvSpPr>
          <p:cNvPr id="5" name="object 5"/>
          <p:cNvSpPr txBox="1"/>
          <p:nvPr/>
        </p:nvSpPr>
        <p:spPr>
          <a:xfrm>
            <a:off x="8126983" y="3258692"/>
            <a:ext cx="758825" cy="574040"/>
          </a:xfrm>
          <a:prstGeom prst="rect">
            <a:avLst/>
          </a:prstGeom>
        </p:spPr>
        <p:txBody>
          <a:bodyPr vert="horz" wrap="square" lIns="0" tIns="12700" rIns="0" bIns="0" rtlCol="0">
            <a:spAutoFit/>
          </a:bodyPr>
          <a:lstStyle/>
          <a:p>
            <a:pPr marL="12700" marR="5080" indent="219075">
              <a:lnSpc>
                <a:spcPct val="100000"/>
              </a:lnSpc>
              <a:spcBef>
                <a:spcPts val="100"/>
              </a:spcBef>
            </a:pPr>
            <a:r>
              <a:rPr sz="1800" spc="-5" dirty="0">
                <a:latin typeface="Arial"/>
                <a:cs typeface="Arial"/>
              </a:rPr>
              <a:t>надо  </a:t>
            </a:r>
            <a:r>
              <a:rPr sz="1800" spc="-80" dirty="0">
                <a:latin typeface="Arial"/>
                <a:cs typeface="Arial"/>
              </a:rPr>
              <a:t>Т</a:t>
            </a:r>
            <a:r>
              <a:rPr sz="1800" spc="-5" dirty="0">
                <a:latin typeface="Arial"/>
                <a:cs typeface="Arial"/>
              </a:rPr>
              <a:t>а</a:t>
            </a:r>
            <a:r>
              <a:rPr sz="1800" spc="20" dirty="0">
                <a:latin typeface="Arial"/>
                <a:cs typeface="Arial"/>
              </a:rPr>
              <a:t>к</a:t>
            </a:r>
            <a:r>
              <a:rPr sz="1800" spc="-5" dirty="0">
                <a:latin typeface="Arial"/>
                <a:cs typeface="Arial"/>
              </a:rPr>
              <a:t>о</a:t>
            </a:r>
            <a:r>
              <a:rPr sz="1800" spc="-30" dirty="0">
                <a:latin typeface="Arial"/>
                <a:cs typeface="Arial"/>
              </a:rPr>
              <a:t>в</a:t>
            </a:r>
            <a:r>
              <a:rPr sz="1800" dirty="0">
                <a:latin typeface="Arial"/>
                <a:cs typeface="Arial"/>
              </a:rPr>
              <a:t>о</a:t>
            </a:r>
            <a:endParaRPr sz="1800">
              <a:latin typeface="Arial"/>
              <a:cs typeface="Arial"/>
            </a:endParaRPr>
          </a:p>
        </p:txBody>
      </p:sp>
      <p:sp>
        <p:nvSpPr>
          <p:cNvPr id="6" name="object 6"/>
          <p:cNvSpPr txBox="1"/>
          <p:nvPr/>
        </p:nvSpPr>
        <p:spPr>
          <a:xfrm>
            <a:off x="3967353" y="3533013"/>
            <a:ext cx="2783840" cy="574040"/>
          </a:xfrm>
          <a:prstGeom prst="rect">
            <a:avLst/>
          </a:prstGeom>
        </p:spPr>
        <p:txBody>
          <a:bodyPr vert="horz" wrap="square" lIns="0" tIns="12700" rIns="0" bIns="0" rtlCol="0">
            <a:spAutoFit/>
          </a:bodyPr>
          <a:lstStyle/>
          <a:p>
            <a:pPr marL="12700" marR="5080">
              <a:lnSpc>
                <a:spcPct val="100000"/>
              </a:lnSpc>
              <a:spcBef>
                <a:spcPts val="100"/>
              </a:spcBef>
              <a:tabLst>
                <a:tab pos="1452880" algn="l"/>
                <a:tab pos="1581150" algn="l"/>
                <a:tab pos="1974214" algn="l"/>
              </a:tabLst>
            </a:pPr>
            <a:r>
              <a:rPr sz="1800" spc="20" dirty="0">
                <a:latin typeface="Arial"/>
                <a:cs typeface="Arial"/>
              </a:rPr>
              <a:t>с</a:t>
            </a:r>
            <a:r>
              <a:rPr sz="1800" spc="-5" dirty="0">
                <a:latin typeface="Arial"/>
                <a:cs typeface="Arial"/>
              </a:rPr>
              <a:t>о</a:t>
            </a:r>
            <a:r>
              <a:rPr sz="1800" spc="-30" dirty="0">
                <a:latin typeface="Arial"/>
                <a:cs typeface="Arial"/>
              </a:rPr>
              <a:t>в</a:t>
            </a:r>
            <a:r>
              <a:rPr sz="1800" spc="-5" dirty="0">
                <a:latin typeface="Arial"/>
                <a:cs typeface="Arial"/>
              </a:rPr>
              <a:t>ерш</a:t>
            </a:r>
            <a:r>
              <a:rPr sz="1800" spc="-45" dirty="0">
                <a:latin typeface="Arial"/>
                <a:cs typeface="Arial"/>
              </a:rPr>
              <a:t>а</a:t>
            </a:r>
            <a:r>
              <a:rPr sz="1800" dirty="0">
                <a:latin typeface="Arial"/>
                <a:cs typeface="Arial"/>
              </a:rPr>
              <a:t>ть	</a:t>
            </a:r>
            <a:r>
              <a:rPr sz="1800" spc="-45" dirty="0">
                <a:latin typeface="Arial"/>
                <a:cs typeface="Arial"/>
              </a:rPr>
              <a:t>о</a:t>
            </a:r>
            <a:r>
              <a:rPr sz="1800" dirty="0">
                <a:latin typeface="Arial"/>
                <a:cs typeface="Arial"/>
              </a:rPr>
              <a:t>т	чис</a:t>
            </a:r>
            <a:r>
              <a:rPr sz="1800" spc="-20" dirty="0">
                <a:latin typeface="Arial"/>
                <a:cs typeface="Arial"/>
              </a:rPr>
              <a:t>т</a:t>
            </a:r>
            <a:r>
              <a:rPr sz="1800" spc="-5" dirty="0">
                <a:latin typeface="Arial"/>
                <a:cs typeface="Arial"/>
              </a:rPr>
              <a:t>о</a:t>
            </a:r>
            <a:r>
              <a:rPr sz="1800" spc="-40" dirty="0">
                <a:latin typeface="Arial"/>
                <a:cs typeface="Arial"/>
              </a:rPr>
              <a:t>г</a:t>
            </a:r>
            <a:r>
              <a:rPr sz="1800" dirty="0">
                <a:latin typeface="Arial"/>
                <a:cs typeface="Arial"/>
              </a:rPr>
              <a:t>о  </a:t>
            </a:r>
            <a:r>
              <a:rPr sz="1800" spc="-5" dirty="0">
                <a:latin typeface="Arial"/>
                <a:cs typeface="Arial"/>
              </a:rPr>
              <a:t>старинное		</a:t>
            </a:r>
            <a:r>
              <a:rPr sz="1800" spc="-10" dirty="0">
                <a:latin typeface="Arial"/>
                <a:cs typeface="Arial"/>
              </a:rPr>
              <a:t>поверье.</a:t>
            </a:r>
            <a:endParaRPr sz="1800">
              <a:latin typeface="Arial"/>
              <a:cs typeface="Arial"/>
            </a:endParaRPr>
          </a:p>
        </p:txBody>
      </p:sp>
      <p:sp>
        <p:nvSpPr>
          <p:cNvPr id="7" name="object 7"/>
          <p:cNvSpPr txBox="1"/>
          <p:nvPr/>
        </p:nvSpPr>
        <p:spPr>
          <a:xfrm>
            <a:off x="6933438" y="3807332"/>
            <a:ext cx="41973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Э</a:t>
            </a:r>
            <a:r>
              <a:rPr sz="1800" spc="-20" dirty="0">
                <a:latin typeface="Arial"/>
                <a:cs typeface="Arial"/>
              </a:rPr>
              <a:t>т</a:t>
            </a:r>
            <a:r>
              <a:rPr sz="1800" dirty="0">
                <a:latin typeface="Arial"/>
                <a:cs typeface="Arial"/>
              </a:rPr>
              <a:t>о</a:t>
            </a:r>
            <a:endParaRPr sz="1800">
              <a:latin typeface="Arial"/>
              <a:cs typeface="Arial"/>
            </a:endParaRPr>
          </a:p>
        </p:txBody>
      </p:sp>
      <p:sp>
        <p:nvSpPr>
          <p:cNvPr id="8" name="object 8"/>
          <p:cNvSpPr txBox="1"/>
          <p:nvPr/>
        </p:nvSpPr>
        <p:spPr>
          <a:xfrm>
            <a:off x="7790180" y="3807332"/>
            <a:ext cx="109474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сказочное</a:t>
            </a:r>
            <a:endParaRPr sz="1800">
              <a:latin typeface="Arial"/>
              <a:cs typeface="Arial"/>
            </a:endParaRPr>
          </a:p>
        </p:txBody>
      </p:sp>
      <p:sp>
        <p:nvSpPr>
          <p:cNvPr id="9" name="object 9"/>
          <p:cNvSpPr txBox="1"/>
          <p:nvPr/>
        </p:nvSpPr>
        <p:spPr>
          <a:xfrm>
            <a:off x="3967353" y="4081653"/>
            <a:ext cx="49206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повествование</a:t>
            </a:r>
            <a:r>
              <a:rPr sz="1800" spc="235" dirty="0">
                <a:latin typeface="Arial"/>
                <a:cs typeface="Arial"/>
              </a:rPr>
              <a:t> </a:t>
            </a:r>
            <a:r>
              <a:rPr sz="1800" spc="-20" dirty="0">
                <a:latin typeface="Arial"/>
                <a:cs typeface="Arial"/>
              </a:rPr>
              <a:t>поможет</a:t>
            </a:r>
            <a:r>
              <a:rPr sz="1800" spc="229" dirty="0">
                <a:latin typeface="Arial"/>
                <a:cs typeface="Arial"/>
              </a:rPr>
              <a:t> </a:t>
            </a:r>
            <a:r>
              <a:rPr sz="1800" spc="-15" dirty="0">
                <a:latin typeface="Arial"/>
                <a:cs typeface="Arial"/>
              </a:rPr>
              <a:t>ребятам</a:t>
            </a:r>
            <a:r>
              <a:rPr sz="1800" spc="225" dirty="0">
                <a:latin typeface="Arial"/>
                <a:cs typeface="Arial"/>
              </a:rPr>
              <a:t> </a:t>
            </a:r>
            <a:r>
              <a:rPr sz="1800" spc="-5" dirty="0">
                <a:latin typeface="Arial"/>
                <a:cs typeface="Arial"/>
              </a:rPr>
              <a:t>понять,</a:t>
            </a:r>
            <a:r>
              <a:rPr sz="1800" spc="235" dirty="0">
                <a:latin typeface="Arial"/>
                <a:cs typeface="Arial"/>
              </a:rPr>
              <a:t> </a:t>
            </a:r>
            <a:r>
              <a:rPr sz="1800" spc="-10" dirty="0">
                <a:latin typeface="Arial"/>
                <a:cs typeface="Arial"/>
              </a:rPr>
              <a:t>что</a:t>
            </a:r>
            <a:endParaRPr sz="1800">
              <a:latin typeface="Arial"/>
              <a:cs typeface="Arial"/>
            </a:endParaRPr>
          </a:p>
        </p:txBody>
      </p:sp>
      <p:sp>
        <p:nvSpPr>
          <p:cNvPr id="10" name="object 10"/>
          <p:cNvSpPr txBox="1"/>
          <p:nvPr/>
        </p:nvSpPr>
        <p:spPr>
          <a:xfrm>
            <a:off x="3967353" y="4356049"/>
            <a:ext cx="4237355" cy="300355"/>
          </a:xfrm>
          <a:prstGeom prst="rect">
            <a:avLst/>
          </a:prstGeom>
        </p:spPr>
        <p:txBody>
          <a:bodyPr vert="horz" wrap="square" lIns="0" tIns="12700" rIns="0" bIns="0" rtlCol="0">
            <a:spAutoFit/>
          </a:bodyPr>
          <a:lstStyle/>
          <a:p>
            <a:pPr marL="12700">
              <a:lnSpc>
                <a:spcPct val="100000"/>
              </a:lnSpc>
              <a:spcBef>
                <a:spcPts val="100"/>
              </a:spcBef>
              <a:tabLst>
                <a:tab pos="1001394" algn="l"/>
                <a:tab pos="1695450" algn="l"/>
                <a:tab pos="3205480" algn="l"/>
              </a:tabLst>
            </a:pPr>
            <a:r>
              <a:rPr sz="1800" spc="-5" dirty="0">
                <a:latin typeface="Arial"/>
                <a:cs typeface="Arial"/>
              </a:rPr>
              <a:t>добрые	</a:t>
            </a:r>
            <a:r>
              <a:rPr sz="1800" spc="-20" dirty="0">
                <a:latin typeface="Arial"/>
                <a:cs typeface="Arial"/>
              </a:rPr>
              <a:t>дела	обязательно	</a:t>
            </a:r>
            <a:r>
              <a:rPr sz="1800" spc="-10" dirty="0">
                <a:latin typeface="Arial"/>
                <a:cs typeface="Arial"/>
              </a:rPr>
              <a:t>вернутся,</a:t>
            </a:r>
            <a:endParaRPr sz="1800">
              <a:latin typeface="Arial"/>
              <a:cs typeface="Arial"/>
            </a:endParaRPr>
          </a:p>
        </p:txBody>
      </p:sp>
      <p:sp>
        <p:nvSpPr>
          <p:cNvPr id="11" name="object 11"/>
          <p:cNvSpPr txBox="1"/>
          <p:nvPr/>
        </p:nvSpPr>
        <p:spPr>
          <a:xfrm>
            <a:off x="8358631" y="4356049"/>
            <a:ext cx="52832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ес</a:t>
            </a:r>
            <a:r>
              <a:rPr sz="1800" spc="-10" dirty="0">
                <a:latin typeface="Arial"/>
                <a:cs typeface="Arial"/>
              </a:rPr>
              <a:t>л</a:t>
            </a:r>
            <a:r>
              <a:rPr sz="1800" dirty="0">
                <a:latin typeface="Arial"/>
                <a:cs typeface="Arial"/>
              </a:rPr>
              <a:t>и</a:t>
            </a:r>
            <a:endParaRPr sz="1800">
              <a:latin typeface="Arial"/>
              <a:cs typeface="Arial"/>
            </a:endParaRPr>
          </a:p>
        </p:txBody>
      </p:sp>
      <p:sp>
        <p:nvSpPr>
          <p:cNvPr id="12" name="object 12"/>
          <p:cNvSpPr txBox="1"/>
          <p:nvPr/>
        </p:nvSpPr>
        <p:spPr>
          <a:xfrm>
            <a:off x="3967353" y="4630673"/>
            <a:ext cx="4919980" cy="167195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Arial"/>
                <a:cs typeface="Arial"/>
              </a:rPr>
              <a:t>бескорыстно</a:t>
            </a:r>
            <a:r>
              <a:rPr sz="1800" dirty="0">
                <a:latin typeface="Arial"/>
                <a:cs typeface="Arial"/>
              </a:rPr>
              <a:t> </a:t>
            </a:r>
            <a:r>
              <a:rPr sz="1800" spc="-10" dirty="0">
                <a:latin typeface="Arial"/>
                <a:cs typeface="Arial"/>
              </a:rPr>
              <a:t>совершать</a:t>
            </a:r>
            <a:r>
              <a:rPr sz="1800" spc="-5" dirty="0">
                <a:latin typeface="Arial"/>
                <a:cs typeface="Arial"/>
              </a:rPr>
              <a:t> </a:t>
            </a:r>
            <a:r>
              <a:rPr sz="1800" dirty="0">
                <a:latin typeface="Arial"/>
                <a:cs typeface="Arial"/>
              </a:rPr>
              <a:t>их</a:t>
            </a:r>
            <a:r>
              <a:rPr sz="1800" spc="505" dirty="0">
                <a:latin typeface="Arial"/>
                <a:cs typeface="Arial"/>
              </a:rPr>
              <a:t> </a:t>
            </a:r>
            <a:r>
              <a:rPr sz="1800" spc="-5" dirty="0">
                <a:latin typeface="Arial"/>
                <a:cs typeface="Arial"/>
              </a:rPr>
              <a:t>для</a:t>
            </a:r>
            <a:r>
              <a:rPr sz="1800" spc="495" dirty="0">
                <a:latin typeface="Arial"/>
                <a:cs typeface="Arial"/>
              </a:rPr>
              <a:t> </a:t>
            </a:r>
            <a:r>
              <a:rPr sz="1800" spc="-10" dirty="0">
                <a:latin typeface="Arial"/>
                <a:cs typeface="Arial"/>
              </a:rPr>
              <a:t>других </a:t>
            </a:r>
            <a:r>
              <a:rPr sz="1800" spc="-490" dirty="0">
                <a:latin typeface="Arial"/>
                <a:cs typeface="Arial"/>
              </a:rPr>
              <a:t> </a:t>
            </a:r>
            <a:r>
              <a:rPr sz="1800" spc="-10" dirty="0">
                <a:latin typeface="Arial"/>
                <a:cs typeface="Arial"/>
              </a:rPr>
              <a:t>людей.</a:t>
            </a:r>
            <a:endParaRPr sz="1800" dirty="0">
              <a:latin typeface="Arial"/>
              <a:cs typeface="Arial"/>
            </a:endParaRPr>
          </a:p>
          <a:p>
            <a:pPr marL="12700" marR="5080" indent="431165" algn="just">
              <a:lnSpc>
                <a:spcPct val="100000"/>
              </a:lnSpc>
            </a:pPr>
            <a:r>
              <a:rPr sz="1800" spc="-10" dirty="0">
                <a:latin typeface="Arial"/>
                <a:cs typeface="Arial"/>
              </a:rPr>
              <a:t>Книга</a:t>
            </a:r>
            <a:r>
              <a:rPr sz="1800" spc="395" dirty="0">
                <a:latin typeface="Arial"/>
                <a:cs typeface="Arial"/>
              </a:rPr>
              <a:t> </a:t>
            </a:r>
            <a:r>
              <a:rPr sz="1800" spc="-10" dirty="0">
                <a:latin typeface="Arial"/>
                <a:cs typeface="Arial"/>
              </a:rPr>
              <a:t>воспроизведена</a:t>
            </a:r>
            <a:r>
              <a:rPr sz="1800" spc="405" dirty="0">
                <a:latin typeface="Arial"/>
                <a:cs typeface="Arial"/>
              </a:rPr>
              <a:t> </a:t>
            </a:r>
            <a:r>
              <a:rPr sz="1800" spc="-15" dirty="0">
                <a:latin typeface="Arial"/>
                <a:cs typeface="Arial"/>
              </a:rPr>
              <a:t>шрифтом</a:t>
            </a:r>
            <a:r>
              <a:rPr sz="1800" spc="400" dirty="0">
                <a:latin typeface="Arial"/>
                <a:cs typeface="Arial"/>
              </a:rPr>
              <a:t> </a:t>
            </a:r>
            <a:r>
              <a:rPr sz="1800" spc="-10" dirty="0">
                <a:latin typeface="Arial"/>
                <a:cs typeface="Arial"/>
              </a:rPr>
              <a:t>Брайля </a:t>
            </a:r>
            <a:r>
              <a:rPr sz="1800" spc="-490" dirty="0">
                <a:latin typeface="Arial"/>
                <a:cs typeface="Arial"/>
              </a:rPr>
              <a:t> </a:t>
            </a:r>
            <a:r>
              <a:rPr sz="1800" dirty="0">
                <a:latin typeface="Arial"/>
                <a:cs typeface="Arial"/>
              </a:rPr>
              <a:t>с </a:t>
            </a:r>
            <a:r>
              <a:rPr sz="1800" spc="-10" dirty="0">
                <a:latin typeface="Arial"/>
                <a:cs typeface="Arial"/>
              </a:rPr>
              <a:t>большими интервалами </a:t>
            </a:r>
            <a:r>
              <a:rPr sz="1800" spc="-5" dirty="0">
                <a:latin typeface="Arial"/>
                <a:cs typeface="Arial"/>
              </a:rPr>
              <a:t>между строчками. </a:t>
            </a:r>
            <a:r>
              <a:rPr sz="1800" dirty="0">
                <a:latin typeface="Arial"/>
                <a:cs typeface="Arial"/>
              </a:rPr>
              <a:t> </a:t>
            </a:r>
            <a:r>
              <a:rPr sz="1800" spc="-10" dirty="0">
                <a:latin typeface="Arial"/>
                <a:cs typeface="Arial"/>
              </a:rPr>
              <a:t>Это важно </a:t>
            </a:r>
            <a:r>
              <a:rPr sz="1800" dirty="0">
                <a:latin typeface="Arial"/>
                <a:cs typeface="Arial"/>
              </a:rPr>
              <a:t>для </a:t>
            </a:r>
            <a:r>
              <a:rPr sz="1800" spc="-20" dirty="0">
                <a:latin typeface="Arial"/>
                <a:cs typeface="Arial"/>
              </a:rPr>
              <a:t>тех, </a:t>
            </a:r>
            <a:r>
              <a:rPr sz="1800" dirty="0">
                <a:latin typeface="Arial"/>
                <a:cs typeface="Arial"/>
              </a:rPr>
              <a:t>кто </a:t>
            </a:r>
            <a:r>
              <a:rPr sz="1800" spc="-5" dirty="0">
                <a:latin typeface="Arial"/>
                <a:cs typeface="Arial"/>
              </a:rPr>
              <a:t>только </a:t>
            </a:r>
            <a:r>
              <a:rPr sz="1800" spc="-10" dirty="0">
                <a:latin typeface="Arial"/>
                <a:cs typeface="Arial"/>
              </a:rPr>
              <a:t>учится </a:t>
            </a:r>
            <a:r>
              <a:rPr sz="1800" spc="-15" dirty="0">
                <a:latin typeface="Arial"/>
                <a:cs typeface="Arial"/>
              </a:rPr>
              <a:t>читать </a:t>
            </a:r>
            <a:r>
              <a:rPr sz="1800" spc="-10" dirty="0">
                <a:latin typeface="Arial"/>
                <a:cs typeface="Arial"/>
              </a:rPr>
              <a:t> </a:t>
            </a:r>
            <a:r>
              <a:rPr sz="1800" spc="-5" dirty="0">
                <a:latin typeface="Arial"/>
                <a:cs typeface="Arial"/>
              </a:rPr>
              <a:t>по</a:t>
            </a:r>
            <a:r>
              <a:rPr sz="1800" spc="-10" dirty="0">
                <a:latin typeface="Arial"/>
                <a:cs typeface="Arial"/>
              </a:rPr>
              <a:t> </a:t>
            </a:r>
            <a:r>
              <a:rPr sz="1800" spc="-5" dirty="0">
                <a:latin typeface="Arial"/>
                <a:cs typeface="Arial"/>
              </a:rPr>
              <a:t>Брайлю.</a:t>
            </a:r>
            <a:endParaRPr sz="1800" dirty="0">
              <a:latin typeface="Arial"/>
              <a:cs typeface="Arial"/>
            </a:endParaRPr>
          </a:p>
        </p:txBody>
      </p:sp>
      <p:sp>
        <p:nvSpPr>
          <p:cNvPr id="13" name="object 13"/>
          <p:cNvSpPr txBox="1"/>
          <p:nvPr/>
        </p:nvSpPr>
        <p:spPr>
          <a:xfrm>
            <a:off x="4471796" y="611251"/>
            <a:ext cx="4485640" cy="299720"/>
          </a:xfrm>
          <a:prstGeom prst="rect">
            <a:avLst/>
          </a:prstGeom>
        </p:spPr>
        <p:txBody>
          <a:bodyPr vert="horz" wrap="square" lIns="0" tIns="12700" rIns="0" bIns="0" rtlCol="0">
            <a:spAutoFit/>
          </a:bodyPr>
          <a:lstStyle/>
          <a:p>
            <a:pPr marL="12700">
              <a:lnSpc>
                <a:spcPct val="100000"/>
              </a:lnSpc>
              <a:spcBef>
                <a:spcPts val="100"/>
              </a:spcBef>
            </a:pPr>
            <a:r>
              <a:rPr sz="1800" b="1" spc="-5" dirty="0" err="1">
                <a:latin typeface="Arial"/>
                <a:cs typeface="Arial"/>
              </a:rPr>
              <a:t>Неразменный</a:t>
            </a:r>
            <a:r>
              <a:rPr sz="1800" b="1" spc="80" dirty="0">
                <a:latin typeface="Arial"/>
                <a:cs typeface="Arial"/>
              </a:rPr>
              <a:t> </a:t>
            </a:r>
            <a:r>
              <a:rPr sz="1800" b="1" spc="-20" dirty="0" err="1" smtClean="0">
                <a:latin typeface="Arial"/>
                <a:cs typeface="Arial"/>
              </a:rPr>
              <a:t>рубль</a:t>
            </a:r>
            <a:r>
              <a:rPr sz="1800" b="1" dirty="0" smtClean="0">
                <a:latin typeface="Arial"/>
                <a:cs typeface="Arial"/>
              </a:rPr>
              <a:t>:</a:t>
            </a:r>
            <a:endParaRPr sz="1800" dirty="0">
              <a:latin typeface="Arial"/>
              <a:cs typeface="Arial"/>
            </a:endParaRPr>
          </a:p>
        </p:txBody>
      </p:sp>
      <p:sp>
        <p:nvSpPr>
          <p:cNvPr id="14" name="object 14"/>
          <p:cNvSpPr txBox="1"/>
          <p:nvPr/>
        </p:nvSpPr>
        <p:spPr>
          <a:xfrm>
            <a:off x="4040251" y="885520"/>
            <a:ext cx="2671445" cy="300355"/>
          </a:xfrm>
          <a:prstGeom prst="rect">
            <a:avLst/>
          </a:prstGeom>
        </p:spPr>
        <p:txBody>
          <a:bodyPr vert="horz" wrap="square" lIns="0" tIns="12700" rIns="0" bIns="0" rtlCol="0">
            <a:spAutoFit/>
          </a:bodyPr>
          <a:lstStyle/>
          <a:p>
            <a:pPr marL="12700">
              <a:lnSpc>
                <a:spcPct val="100000"/>
              </a:lnSpc>
              <a:spcBef>
                <a:spcPts val="100"/>
              </a:spcBef>
              <a:tabLst>
                <a:tab pos="1489075" algn="l"/>
                <a:tab pos="2594610" algn="l"/>
              </a:tabLst>
            </a:pPr>
            <a:r>
              <a:rPr sz="1800" b="1" spc="-10" dirty="0">
                <a:latin typeface="Arial"/>
                <a:cs typeface="Arial"/>
              </a:rPr>
              <a:t>с</a:t>
            </a:r>
            <a:r>
              <a:rPr sz="1800" b="1" spc="-30" dirty="0">
                <a:latin typeface="Arial"/>
                <a:cs typeface="Arial"/>
              </a:rPr>
              <a:t>в</a:t>
            </a:r>
            <a:r>
              <a:rPr sz="1800" b="1" spc="25" dirty="0">
                <a:latin typeface="Arial"/>
                <a:cs typeface="Arial"/>
              </a:rPr>
              <a:t>я</a:t>
            </a:r>
            <a:r>
              <a:rPr sz="1800" b="1" spc="-60" dirty="0">
                <a:latin typeface="Arial"/>
                <a:cs typeface="Arial"/>
              </a:rPr>
              <a:t>т</a:t>
            </a:r>
            <a:r>
              <a:rPr sz="1800" b="1" spc="-35" dirty="0">
                <a:latin typeface="Arial"/>
                <a:cs typeface="Arial"/>
              </a:rPr>
              <a:t>о</a:t>
            </a:r>
            <a:r>
              <a:rPr sz="1800" b="1" dirty="0">
                <a:latin typeface="Arial"/>
                <a:cs typeface="Arial"/>
              </a:rPr>
              <a:t>чный	ра</a:t>
            </a:r>
            <a:r>
              <a:rPr sz="1800" b="1" spc="-10" dirty="0">
                <a:latin typeface="Arial"/>
                <a:cs typeface="Arial"/>
              </a:rPr>
              <a:t>сс</a:t>
            </a:r>
            <a:r>
              <a:rPr sz="1800" b="1" spc="-5" dirty="0">
                <a:latin typeface="Arial"/>
                <a:cs typeface="Arial"/>
              </a:rPr>
              <a:t>к</a:t>
            </a:r>
            <a:r>
              <a:rPr sz="1800" b="1" spc="10" dirty="0">
                <a:latin typeface="Arial"/>
                <a:cs typeface="Arial"/>
              </a:rPr>
              <a:t>а</a:t>
            </a:r>
            <a:r>
              <a:rPr sz="1800" b="1" dirty="0">
                <a:latin typeface="Arial"/>
                <a:cs typeface="Arial"/>
              </a:rPr>
              <a:t>з	/</a:t>
            </a:r>
            <a:endParaRPr sz="1800">
              <a:latin typeface="Arial"/>
              <a:cs typeface="Arial"/>
            </a:endParaRPr>
          </a:p>
        </p:txBody>
      </p:sp>
      <p:sp>
        <p:nvSpPr>
          <p:cNvPr id="15" name="object 15"/>
          <p:cNvSpPr txBox="1"/>
          <p:nvPr/>
        </p:nvSpPr>
        <p:spPr>
          <a:xfrm>
            <a:off x="7825231" y="885520"/>
            <a:ext cx="1132205" cy="300355"/>
          </a:xfrm>
          <a:prstGeom prst="rect">
            <a:avLst/>
          </a:prstGeom>
        </p:spPr>
        <p:txBody>
          <a:bodyPr vert="horz" wrap="square" lIns="0" tIns="12700" rIns="0" bIns="0" rtlCol="0">
            <a:spAutoFit/>
          </a:bodyPr>
          <a:lstStyle/>
          <a:p>
            <a:pPr marL="12700">
              <a:lnSpc>
                <a:spcPct val="100000"/>
              </a:lnSpc>
              <a:spcBef>
                <a:spcPts val="100"/>
              </a:spcBef>
              <a:tabLst>
                <a:tab pos="1042669" algn="l"/>
              </a:tabLst>
            </a:pPr>
            <a:r>
              <a:rPr sz="1800" b="1" dirty="0">
                <a:latin typeface="Arial"/>
                <a:cs typeface="Arial"/>
              </a:rPr>
              <a:t>Л</a:t>
            </a:r>
            <a:r>
              <a:rPr sz="1800" b="1" spc="-40" dirty="0">
                <a:latin typeface="Arial"/>
                <a:cs typeface="Arial"/>
              </a:rPr>
              <a:t>е</a:t>
            </a:r>
            <a:r>
              <a:rPr sz="1800" b="1" spc="-10" dirty="0">
                <a:latin typeface="Arial"/>
                <a:cs typeface="Arial"/>
              </a:rPr>
              <a:t>с</a:t>
            </a:r>
            <a:r>
              <a:rPr sz="1800" b="1" spc="-15" dirty="0">
                <a:latin typeface="Arial"/>
                <a:cs typeface="Arial"/>
              </a:rPr>
              <a:t>к</a:t>
            </a:r>
            <a:r>
              <a:rPr sz="1800" b="1" dirty="0">
                <a:latin typeface="Arial"/>
                <a:cs typeface="Arial"/>
              </a:rPr>
              <a:t>ов	;</a:t>
            </a:r>
            <a:endParaRPr sz="1800">
              <a:latin typeface="Arial"/>
              <a:cs typeface="Arial"/>
            </a:endParaRPr>
          </a:p>
        </p:txBody>
      </p:sp>
      <p:sp>
        <p:nvSpPr>
          <p:cNvPr id="16" name="object 16"/>
          <p:cNvSpPr txBox="1"/>
          <p:nvPr/>
        </p:nvSpPr>
        <p:spPr>
          <a:xfrm>
            <a:off x="4040251" y="1160145"/>
            <a:ext cx="2675890" cy="299720"/>
          </a:xfrm>
          <a:prstGeom prst="rect">
            <a:avLst/>
          </a:prstGeom>
        </p:spPr>
        <p:txBody>
          <a:bodyPr vert="horz" wrap="square" lIns="0" tIns="12700" rIns="0" bIns="0" rtlCol="0">
            <a:spAutoFit/>
          </a:bodyPr>
          <a:lstStyle/>
          <a:p>
            <a:pPr marL="12700">
              <a:lnSpc>
                <a:spcPct val="100000"/>
              </a:lnSpc>
              <a:spcBef>
                <a:spcPts val="100"/>
              </a:spcBef>
              <a:tabLst>
                <a:tab pos="730250" algn="l"/>
                <a:tab pos="1410335" algn="l"/>
                <a:tab pos="2202815" algn="l"/>
              </a:tabLst>
            </a:pPr>
            <a:r>
              <a:rPr sz="1800" b="1" dirty="0">
                <a:latin typeface="Arial"/>
                <a:cs typeface="Arial"/>
              </a:rPr>
              <a:t>О</a:t>
            </a:r>
            <a:r>
              <a:rPr sz="1800" b="1" spc="-40" dirty="0">
                <a:latin typeface="Arial"/>
                <a:cs typeface="Arial"/>
              </a:rPr>
              <a:t>р</a:t>
            </a:r>
            <a:r>
              <a:rPr sz="1800" b="1" spc="-5" dirty="0">
                <a:latin typeface="Arial"/>
                <a:cs typeface="Arial"/>
              </a:rPr>
              <a:t>л</a:t>
            </a:r>
            <a:r>
              <a:rPr sz="1800" b="1" dirty="0">
                <a:latin typeface="Arial"/>
                <a:cs typeface="Arial"/>
              </a:rPr>
              <a:t>.	о</a:t>
            </a:r>
            <a:r>
              <a:rPr sz="1800" b="1" spc="-55" dirty="0">
                <a:latin typeface="Arial"/>
                <a:cs typeface="Arial"/>
              </a:rPr>
              <a:t>б</a:t>
            </a:r>
            <a:r>
              <a:rPr sz="1800" b="1" spc="-5" dirty="0">
                <a:latin typeface="Arial"/>
                <a:cs typeface="Arial"/>
              </a:rPr>
              <a:t>л</a:t>
            </a:r>
            <a:r>
              <a:rPr sz="1800" b="1" dirty="0">
                <a:latin typeface="Arial"/>
                <a:cs typeface="Arial"/>
              </a:rPr>
              <a:t>.	</a:t>
            </a:r>
            <a:r>
              <a:rPr sz="1800" b="1" spc="-5" dirty="0">
                <a:latin typeface="Arial"/>
                <a:cs typeface="Arial"/>
              </a:rPr>
              <a:t>спе</a:t>
            </a:r>
            <a:r>
              <a:rPr sz="1800" b="1" spc="-10" dirty="0">
                <a:latin typeface="Arial"/>
                <a:cs typeface="Arial"/>
              </a:rPr>
              <a:t>ц</a:t>
            </a:r>
            <a:r>
              <a:rPr sz="1800" b="1" dirty="0">
                <a:latin typeface="Arial"/>
                <a:cs typeface="Arial"/>
              </a:rPr>
              <a:t>.	б-</a:t>
            </a:r>
            <a:r>
              <a:rPr sz="1800" b="1" spc="-5" dirty="0">
                <a:latin typeface="Arial"/>
                <a:cs typeface="Arial"/>
              </a:rPr>
              <a:t>ка</a:t>
            </a:r>
            <a:endParaRPr sz="1800">
              <a:latin typeface="Arial"/>
              <a:cs typeface="Arial"/>
            </a:endParaRPr>
          </a:p>
        </p:txBody>
      </p:sp>
      <p:sp>
        <p:nvSpPr>
          <p:cNvPr id="17" name="object 17"/>
          <p:cNvSpPr txBox="1"/>
          <p:nvPr/>
        </p:nvSpPr>
        <p:spPr>
          <a:xfrm>
            <a:off x="6886193" y="885520"/>
            <a:ext cx="2070735" cy="574675"/>
          </a:xfrm>
          <a:prstGeom prst="rect">
            <a:avLst/>
          </a:prstGeom>
        </p:spPr>
        <p:txBody>
          <a:bodyPr vert="horz" wrap="square" lIns="0" tIns="12700" rIns="0" bIns="0" rtlCol="0">
            <a:spAutoFit/>
          </a:bodyPr>
          <a:lstStyle/>
          <a:p>
            <a:pPr marL="40005">
              <a:lnSpc>
                <a:spcPct val="100000"/>
              </a:lnSpc>
              <a:spcBef>
                <a:spcPts val="100"/>
              </a:spcBef>
              <a:tabLst>
                <a:tab pos="495300" algn="l"/>
              </a:tabLst>
            </a:pPr>
            <a:r>
              <a:rPr sz="1800" b="1" spc="-5" dirty="0">
                <a:latin typeface="Arial"/>
                <a:cs typeface="Arial"/>
              </a:rPr>
              <a:t>Н.	С.</a:t>
            </a:r>
            <a:endParaRPr sz="1800">
              <a:latin typeface="Arial"/>
              <a:cs typeface="Arial"/>
            </a:endParaRPr>
          </a:p>
          <a:p>
            <a:pPr marL="12700">
              <a:lnSpc>
                <a:spcPct val="100000"/>
              </a:lnSpc>
              <a:tabLst>
                <a:tab pos="632460" algn="l"/>
                <a:tab pos="1684655" algn="l"/>
              </a:tabLst>
            </a:pPr>
            <a:r>
              <a:rPr sz="1800" b="1" spc="-5" dirty="0">
                <a:latin typeface="Arial"/>
                <a:cs typeface="Arial"/>
              </a:rPr>
              <a:t>дл</a:t>
            </a:r>
            <a:r>
              <a:rPr sz="1800" b="1" dirty="0">
                <a:latin typeface="Arial"/>
                <a:cs typeface="Arial"/>
              </a:rPr>
              <a:t>я	</a:t>
            </a:r>
            <a:r>
              <a:rPr sz="1800" b="1" spc="-5" dirty="0">
                <a:latin typeface="Arial"/>
                <a:cs typeface="Arial"/>
              </a:rPr>
              <a:t>с</a:t>
            </a:r>
            <a:r>
              <a:rPr sz="1800" b="1" spc="-35" dirty="0">
                <a:latin typeface="Arial"/>
                <a:cs typeface="Arial"/>
              </a:rPr>
              <a:t>л</a:t>
            </a:r>
            <a:r>
              <a:rPr sz="1800" b="1" spc="-5" dirty="0">
                <a:latin typeface="Arial"/>
                <a:cs typeface="Arial"/>
              </a:rPr>
              <a:t>епы</a:t>
            </a:r>
            <a:r>
              <a:rPr sz="1800" b="1" dirty="0">
                <a:latin typeface="Arial"/>
                <a:cs typeface="Arial"/>
              </a:rPr>
              <a:t>х	</a:t>
            </a:r>
            <a:r>
              <a:rPr sz="1800" b="1" spc="-5" dirty="0">
                <a:latin typeface="Arial"/>
                <a:cs typeface="Arial"/>
              </a:rPr>
              <a:t>и</a:t>
            </a:r>
            <a:r>
              <a:rPr sz="1800" b="1" dirty="0">
                <a:latin typeface="Arial"/>
                <a:cs typeface="Arial"/>
              </a:rPr>
              <a:t>м.</a:t>
            </a:r>
            <a:endParaRPr sz="1800">
              <a:latin typeface="Arial"/>
              <a:cs typeface="Arial"/>
            </a:endParaRPr>
          </a:p>
        </p:txBody>
      </p:sp>
      <p:sp>
        <p:nvSpPr>
          <p:cNvPr id="18" name="object 18"/>
          <p:cNvSpPr txBox="1"/>
          <p:nvPr/>
        </p:nvSpPr>
        <p:spPr>
          <a:xfrm>
            <a:off x="3967353" y="1434465"/>
            <a:ext cx="4990465" cy="1849755"/>
          </a:xfrm>
          <a:prstGeom prst="rect">
            <a:avLst/>
          </a:prstGeom>
        </p:spPr>
        <p:txBody>
          <a:bodyPr vert="horz" wrap="square" lIns="0" tIns="12700" rIns="0" bIns="0" rtlCol="0">
            <a:spAutoFit/>
          </a:bodyPr>
          <a:lstStyle/>
          <a:p>
            <a:pPr marL="85090" marR="5080" algn="just">
              <a:lnSpc>
                <a:spcPct val="100000"/>
              </a:lnSpc>
              <a:spcBef>
                <a:spcPts val="100"/>
              </a:spcBef>
            </a:pPr>
            <a:r>
              <a:rPr sz="1800" b="1" spc="-65" dirty="0">
                <a:latin typeface="Arial"/>
                <a:cs typeface="Arial"/>
              </a:rPr>
              <a:t>А.Г.</a:t>
            </a:r>
            <a:r>
              <a:rPr sz="1800" b="1" spc="-60" dirty="0">
                <a:latin typeface="Arial"/>
                <a:cs typeface="Arial"/>
              </a:rPr>
              <a:t> </a:t>
            </a:r>
            <a:r>
              <a:rPr sz="1800" b="1" spc="-10" dirty="0">
                <a:latin typeface="Arial"/>
                <a:cs typeface="Arial"/>
              </a:rPr>
              <a:t>Абашкина.</a:t>
            </a:r>
            <a:r>
              <a:rPr sz="1800" b="1" spc="-5" dirty="0">
                <a:latin typeface="Arial"/>
                <a:cs typeface="Arial"/>
              </a:rPr>
              <a:t> </a:t>
            </a:r>
            <a:r>
              <a:rPr sz="1800" b="1" dirty="0">
                <a:latin typeface="Arial"/>
                <a:cs typeface="Arial"/>
              </a:rPr>
              <a:t>–</a:t>
            </a:r>
            <a:r>
              <a:rPr sz="1800" b="1" spc="5" dirty="0">
                <a:latin typeface="Arial"/>
                <a:cs typeface="Arial"/>
              </a:rPr>
              <a:t> </a:t>
            </a:r>
            <a:r>
              <a:rPr sz="1800" b="1" spc="-5" dirty="0">
                <a:latin typeface="Arial"/>
                <a:cs typeface="Arial"/>
              </a:rPr>
              <a:t>Издание</a:t>
            </a:r>
            <a:r>
              <a:rPr sz="1800" b="1" dirty="0">
                <a:latin typeface="Arial"/>
                <a:cs typeface="Arial"/>
              </a:rPr>
              <a:t> по</a:t>
            </a:r>
            <a:r>
              <a:rPr sz="1800" b="1" spc="5" dirty="0">
                <a:latin typeface="Arial"/>
                <a:cs typeface="Arial"/>
              </a:rPr>
              <a:t> </a:t>
            </a:r>
            <a:r>
              <a:rPr sz="1800" b="1" spc="-5" dirty="0">
                <a:latin typeface="Arial"/>
                <a:cs typeface="Arial"/>
              </a:rPr>
              <a:t>Брайлю </a:t>
            </a:r>
            <a:r>
              <a:rPr sz="1800" b="1" dirty="0">
                <a:latin typeface="Arial"/>
                <a:cs typeface="Arial"/>
              </a:rPr>
              <a:t> </a:t>
            </a:r>
            <a:r>
              <a:rPr sz="1800" b="1" spc="-5" dirty="0">
                <a:latin typeface="Arial"/>
                <a:cs typeface="Arial"/>
              </a:rPr>
              <a:t>первое.</a:t>
            </a:r>
            <a:r>
              <a:rPr sz="1800" b="1" dirty="0">
                <a:latin typeface="Arial"/>
                <a:cs typeface="Arial"/>
              </a:rPr>
              <a:t> –</a:t>
            </a:r>
            <a:r>
              <a:rPr sz="1800" b="1" spc="-5" dirty="0">
                <a:latin typeface="Arial"/>
                <a:cs typeface="Arial"/>
              </a:rPr>
              <a:t> Орел,</a:t>
            </a:r>
            <a:r>
              <a:rPr sz="1800" b="1" spc="-10" dirty="0">
                <a:latin typeface="Arial"/>
                <a:cs typeface="Arial"/>
              </a:rPr>
              <a:t> </a:t>
            </a:r>
            <a:r>
              <a:rPr sz="1800" b="1" spc="-5" dirty="0">
                <a:latin typeface="Arial"/>
                <a:cs typeface="Arial"/>
              </a:rPr>
              <a:t>2021.</a:t>
            </a:r>
            <a:r>
              <a:rPr sz="1800" b="1" spc="5" dirty="0">
                <a:latin typeface="Arial"/>
                <a:cs typeface="Arial"/>
              </a:rPr>
              <a:t> </a:t>
            </a:r>
            <a:r>
              <a:rPr sz="1800" b="1" dirty="0">
                <a:latin typeface="Arial"/>
                <a:cs typeface="Arial"/>
              </a:rPr>
              <a:t>–</a:t>
            </a:r>
            <a:r>
              <a:rPr sz="1800" b="1" spc="-5" dirty="0">
                <a:latin typeface="Arial"/>
                <a:cs typeface="Arial"/>
              </a:rPr>
              <a:t> 1</a:t>
            </a:r>
            <a:r>
              <a:rPr sz="1800" b="1" spc="-10" dirty="0">
                <a:latin typeface="Arial"/>
                <a:cs typeface="Arial"/>
              </a:rPr>
              <a:t> </a:t>
            </a:r>
            <a:r>
              <a:rPr sz="1800" b="1" spc="-5" dirty="0">
                <a:latin typeface="Arial"/>
                <a:cs typeface="Arial"/>
              </a:rPr>
              <a:t>кн.</a:t>
            </a:r>
            <a:endParaRPr sz="1800" dirty="0">
              <a:latin typeface="Arial"/>
              <a:cs typeface="Arial"/>
            </a:endParaRPr>
          </a:p>
          <a:p>
            <a:pPr marL="443865" algn="just">
              <a:lnSpc>
                <a:spcPct val="100000"/>
              </a:lnSpc>
              <a:spcBef>
                <a:spcPts val="1400"/>
              </a:spcBef>
            </a:pPr>
            <a:r>
              <a:rPr sz="1800" spc="-10" dirty="0">
                <a:latin typeface="Arial"/>
                <a:cs typeface="Arial"/>
              </a:rPr>
              <a:t>Это</a:t>
            </a:r>
            <a:r>
              <a:rPr sz="1800" spc="350" dirty="0">
                <a:latin typeface="Arial"/>
                <a:cs typeface="Arial"/>
              </a:rPr>
              <a:t> </a:t>
            </a:r>
            <a:r>
              <a:rPr sz="1800" dirty="0">
                <a:latin typeface="Arial"/>
                <a:cs typeface="Arial"/>
              </a:rPr>
              <a:t>рассказ</a:t>
            </a:r>
            <a:r>
              <a:rPr sz="1800" spc="365" dirty="0">
                <a:latin typeface="Arial"/>
                <a:cs typeface="Arial"/>
              </a:rPr>
              <a:t> </a:t>
            </a:r>
            <a:r>
              <a:rPr sz="1800" dirty="0">
                <a:latin typeface="Arial"/>
                <a:cs typeface="Arial"/>
              </a:rPr>
              <a:t>для</a:t>
            </a:r>
            <a:r>
              <a:rPr sz="1800" spc="355" dirty="0">
                <a:latin typeface="Arial"/>
                <a:cs typeface="Arial"/>
              </a:rPr>
              <a:t> </a:t>
            </a:r>
            <a:r>
              <a:rPr sz="1800" spc="-10" dirty="0">
                <a:latin typeface="Arial"/>
                <a:cs typeface="Arial"/>
              </a:rPr>
              <a:t>чтения</a:t>
            </a:r>
            <a:r>
              <a:rPr sz="1800" spc="355" dirty="0">
                <a:latin typeface="Arial"/>
                <a:cs typeface="Arial"/>
              </a:rPr>
              <a:t> </a:t>
            </a:r>
            <a:r>
              <a:rPr sz="1800" dirty="0">
                <a:latin typeface="Arial"/>
                <a:cs typeface="Arial"/>
              </a:rPr>
              <a:t>в</a:t>
            </a:r>
            <a:r>
              <a:rPr sz="1800" spc="350" dirty="0">
                <a:latin typeface="Arial"/>
                <a:cs typeface="Arial"/>
              </a:rPr>
              <a:t> </a:t>
            </a:r>
            <a:r>
              <a:rPr sz="1800" spc="-10" dirty="0">
                <a:latin typeface="Arial"/>
                <a:cs typeface="Arial"/>
              </a:rPr>
              <a:t>кругу</a:t>
            </a:r>
            <a:r>
              <a:rPr sz="1800" spc="1210" dirty="0">
                <a:latin typeface="Arial"/>
                <a:cs typeface="Arial"/>
              </a:rPr>
              <a:t> </a:t>
            </a:r>
            <a:r>
              <a:rPr sz="1800" dirty="0">
                <a:latin typeface="Arial"/>
                <a:cs typeface="Arial"/>
              </a:rPr>
              <a:t>семьи.</a:t>
            </a:r>
          </a:p>
          <a:p>
            <a:pPr marL="12700" marR="75565" algn="just">
              <a:lnSpc>
                <a:spcPct val="100000"/>
              </a:lnSpc>
            </a:pPr>
            <a:r>
              <a:rPr sz="1800" spc="-5" dirty="0">
                <a:latin typeface="Arial"/>
                <a:cs typeface="Arial"/>
              </a:rPr>
              <a:t>«Неразменный </a:t>
            </a:r>
            <a:r>
              <a:rPr sz="1800" spc="-20" dirty="0">
                <a:latin typeface="Arial"/>
                <a:cs typeface="Arial"/>
              </a:rPr>
              <a:t>рубль» </a:t>
            </a:r>
            <a:r>
              <a:rPr sz="1800" dirty="0">
                <a:latin typeface="Arial"/>
                <a:cs typeface="Arial"/>
              </a:rPr>
              <a:t>- </a:t>
            </a:r>
            <a:r>
              <a:rPr sz="1800" spc="-25" dirty="0">
                <a:latin typeface="Arial"/>
                <a:cs typeface="Arial"/>
              </a:rPr>
              <a:t>это </a:t>
            </a:r>
            <a:r>
              <a:rPr sz="1800" spc="-5" dirty="0">
                <a:latin typeface="Arial"/>
                <a:cs typeface="Arial"/>
              </a:rPr>
              <a:t>такой </a:t>
            </a:r>
            <a:r>
              <a:rPr sz="1800" spc="-20" dirty="0">
                <a:latin typeface="Arial"/>
                <a:cs typeface="Arial"/>
              </a:rPr>
              <a:t>рубль, </a:t>
            </a:r>
            <a:r>
              <a:rPr sz="1800" dirty="0">
                <a:latin typeface="Arial"/>
                <a:cs typeface="Arial"/>
              </a:rPr>
              <a:t>на </a:t>
            </a:r>
            <a:r>
              <a:rPr sz="1800" spc="5" dirty="0">
                <a:latin typeface="Arial"/>
                <a:cs typeface="Arial"/>
              </a:rPr>
              <a:t> </a:t>
            </a:r>
            <a:r>
              <a:rPr sz="1800" spc="-10" dirty="0">
                <a:latin typeface="Arial"/>
                <a:cs typeface="Arial"/>
              </a:rPr>
              <a:t>который</a:t>
            </a:r>
            <a:r>
              <a:rPr sz="1800" spc="-5" dirty="0">
                <a:latin typeface="Arial"/>
                <a:cs typeface="Arial"/>
              </a:rPr>
              <a:t> </a:t>
            </a:r>
            <a:r>
              <a:rPr sz="1800" spc="-10" dirty="0">
                <a:latin typeface="Arial"/>
                <a:cs typeface="Arial"/>
              </a:rPr>
              <a:t>можно </a:t>
            </a:r>
            <a:r>
              <a:rPr sz="1800" dirty="0">
                <a:latin typeface="Arial"/>
                <a:cs typeface="Arial"/>
              </a:rPr>
              <a:t>купить </a:t>
            </a:r>
            <a:r>
              <a:rPr sz="1800" spc="-10" dirty="0">
                <a:latin typeface="Arial"/>
                <a:cs typeface="Arial"/>
              </a:rPr>
              <a:t>всё что</a:t>
            </a:r>
            <a:r>
              <a:rPr sz="1800" spc="-5" dirty="0">
                <a:latin typeface="Arial"/>
                <a:cs typeface="Arial"/>
              </a:rPr>
              <a:t> </a:t>
            </a:r>
            <a:r>
              <a:rPr sz="1800" spc="-20" dirty="0">
                <a:latin typeface="Arial"/>
                <a:cs typeface="Arial"/>
              </a:rPr>
              <a:t>угодно,</a:t>
            </a:r>
            <a:r>
              <a:rPr sz="1800" spc="459" dirty="0">
                <a:latin typeface="Arial"/>
                <a:cs typeface="Arial"/>
              </a:rPr>
              <a:t> </a:t>
            </a:r>
            <a:r>
              <a:rPr sz="1800" dirty="0">
                <a:latin typeface="Arial"/>
                <a:cs typeface="Arial"/>
              </a:rPr>
              <a:t>и </a:t>
            </a:r>
            <a:r>
              <a:rPr sz="1800" spc="-10" dirty="0">
                <a:latin typeface="Arial"/>
                <a:cs typeface="Arial"/>
              </a:rPr>
              <a:t>он </a:t>
            </a:r>
            <a:r>
              <a:rPr sz="1800" spc="-5" dirty="0">
                <a:latin typeface="Arial"/>
                <a:cs typeface="Arial"/>
              </a:rPr>
              <a:t> </a:t>
            </a:r>
            <a:r>
              <a:rPr sz="1800" spc="-10" dirty="0">
                <a:latin typeface="Arial"/>
                <a:cs typeface="Arial"/>
              </a:rPr>
              <a:t>всё</a:t>
            </a:r>
            <a:r>
              <a:rPr sz="1800" spc="114" dirty="0">
                <a:latin typeface="Arial"/>
                <a:cs typeface="Arial"/>
              </a:rPr>
              <a:t> </a:t>
            </a:r>
            <a:r>
              <a:rPr sz="1800" spc="-5" dirty="0">
                <a:latin typeface="Arial"/>
                <a:cs typeface="Arial"/>
              </a:rPr>
              <a:t>равно</a:t>
            </a:r>
            <a:r>
              <a:rPr sz="1800" spc="114" dirty="0">
                <a:latin typeface="Arial"/>
                <a:cs typeface="Arial"/>
              </a:rPr>
              <a:t> </a:t>
            </a:r>
            <a:r>
              <a:rPr sz="1800" spc="-10" dirty="0">
                <a:latin typeface="Arial"/>
                <a:cs typeface="Arial"/>
              </a:rPr>
              <a:t>вернётся</a:t>
            </a:r>
            <a:r>
              <a:rPr sz="1800" spc="130" dirty="0">
                <a:latin typeface="Arial"/>
                <a:cs typeface="Arial"/>
              </a:rPr>
              <a:t> </a:t>
            </a:r>
            <a:r>
              <a:rPr sz="1800" dirty="0">
                <a:latin typeface="Arial"/>
                <a:cs typeface="Arial"/>
              </a:rPr>
              <a:t>к</a:t>
            </a:r>
            <a:r>
              <a:rPr sz="1800" spc="125" dirty="0">
                <a:latin typeface="Arial"/>
                <a:cs typeface="Arial"/>
              </a:rPr>
              <a:t> </a:t>
            </a:r>
            <a:r>
              <a:rPr sz="1800" spc="-5" dirty="0">
                <a:latin typeface="Arial"/>
                <a:cs typeface="Arial"/>
              </a:rPr>
              <a:t>своему</a:t>
            </a:r>
            <a:r>
              <a:rPr sz="1800" spc="125" dirty="0">
                <a:latin typeface="Arial"/>
                <a:cs typeface="Arial"/>
              </a:rPr>
              <a:t> </a:t>
            </a:r>
            <a:r>
              <a:rPr sz="1800" spc="-35" dirty="0">
                <a:latin typeface="Arial"/>
                <a:cs typeface="Arial"/>
              </a:rPr>
              <a:t>хозяину.</a:t>
            </a:r>
            <a:r>
              <a:rPr sz="1800" spc="125" dirty="0">
                <a:latin typeface="Arial"/>
                <a:cs typeface="Arial"/>
              </a:rPr>
              <a:t> </a:t>
            </a:r>
            <a:r>
              <a:rPr sz="1800" spc="-30" dirty="0">
                <a:latin typeface="Arial"/>
                <a:cs typeface="Arial"/>
              </a:rPr>
              <a:t>Только</a:t>
            </a:r>
            <a:endParaRPr sz="18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13076" y="188848"/>
            <a:ext cx="3922649" cy="3168650"/>
          </a:xfrm>
          <a:prstGeom prst="rect">
            <a:avLst/>
          </a:prstGeom>
        </p:spPr>
      </p:pic>
      <p:sp>
        <p:nvSpPr>
          <p:cNvPr id="3" name="object 3"/>
          <p:cNvSpPr txBox="1"/>
          <p:nvPr/>
        </p:nvSpPr>
        <p:spPr>
          <a:xfrm>
            <a:off x="397865" y="3660140"/>
            <a:ext cx="8638540" cy="2769235"/>
          </a:xfrm>
          <a:prstGeom prst="rect">
            <a:avLst/>
          </a:prstGeom>
        </p:spPr>
        <p:txBody>
          <a:bodyPr vert="horz" wrap="square" lIns="0" tIns="12700" rIns="0" bIns="0" rtlCol="0">
            <a:spAutoFit/>
          </a:bodyPr>
          <a:lstStyle/>
          <a:p>
            <a:pPr marL="12700" marR="5080" indent="431165" algn="just">
              <a:lnSpc>
                <a:spcPct val="100000"/>
              </a:lnSpc>
              <a:spcBef>
                <a:spcPts val="100"/>
              </a:spcBef>
            </a:pPr>
            <a:r>
              <a:rPr sz="1800" b="1" spc="-5" dirty="0">
                <a:latin typeface="Arial"/>
                <a:cs typeface="Arial"/>
              </a:rPr>
              <a:t>На краю </a:t>
            </a:r>
            <a:r>
              <a:rPr sz="1800" b="1" spc="-15" dirty="0">
                <a:latin typeface="Arial"/>
                <a:cs typeface="Arial"/>
              </a:rPr>
              <a:t>света </a:t>
            </a:r>
            <a:r>
              <a:rPr sz="1800" b="1" spc="-10" dirty="0">
                <a:latin typeface="Arial"/>
                <a:cs typeface="Arial"/>
              </a:rPr>
              <a:t>[Электронный ресурс] </a:t>
            </a:r>
            <a:r>
              <a:rPr sz="1800" b="1" dirty="0">
                <a:latin typeface="Arial"/>
                <a:cs typeface="Arial"/>
              </a:rPr>
              <a:t>: </a:t>
            </a:r>
            <a:r>
              <a:rPr sz="1800" b="1" spc="-10" dirty="0">
                <a:latin typeface="Arial"/>
                <a:cs typeface="Arial"/>
              </a:rPr>
              <a:t>аудиоспектакль </a:t>
            </a:r>
            <a:r>
              <a:rPr sz="1800" b="1" dirty="0">
                <a:latin typeface="Arial"/>
                <a:cs typeface="Arial"/>
              </a:rPr>
              <a:t>/ </a:t>
            </a:r>
            <a:r>
              <a:rPr sz="1800" b="1" spc="-5" dirty="0">
                <a:latin typeface="Arial"/>
                <a:cs typeface="Arial"/>
              </a:rPr>
              <a:t>Н. С. </a:t>
            </a:r>
            <a:r>
              <a:rPr sz="1800" b="1" spc="-10" dirty="0">
                <a:latin typeface="Arial"/>
                <a:cs typeface="Arial"/>
              </a:rPr>
              <a:t>Лесков. </a:t>
            </a:r>
            <a:r>
              <a:rPr sz="1800" b="1" dirty="0">
                <a:latin typeface="Arial"/>
                <a:cs typeface="Arial"/>
              </a:rPr>
              <a:t>– </a:t>
            </a:r>
            <a:r>
              <a:rPr sz="1800" b="1" spc="5" dirty="0">
                <a:latin typeface="Arial"/>
                <a:cs typeface="Arial"/>
              </a:rPr>
              <a:t> </a:t>
            </a:r>
            <a:r>
              <a:rPr sz="1800" b="1" spc="-15" dirty="0">
                <a:latin typeface="Arial"/>
                <a:cs typeface="Arial"/>
              </a:rPr>
              <a:t>Электрон. </a:t>
            </a:r>
            <a:r>
              <a:rPr sz="1800" b="1" spc="-5" dirty="0">
                <a:latin typeface="Arial"/>
                <a:cs typeface="Arial"/>
              </a:rPr>
              <a:t>кн. </a:t>
            </a:r>
            <a:r>
              <a:rPr sz="1800" b="1" dirty="0">
                <a:latin typeface="Arial"/>
                <a:cs typeface="Arial"/>
              </a:rPr>
              <a:t>– М. : </a:t>
            </a:r>
            <a:r>
              <a:rPr sz="1800" b="1" spc="-20" dirty="0">
                <a:latin typeface="Arial"/>
                <a:cs typeface="Arial"/>
              </a:rPr>
              <a:t>1С-Паблишинг, </a:t>
            </a:r>
            <a:r>
              <a:rPr sz="1800" b="1" spc="-5" dirty="0">
                <a:latin typeface="Arial"/>
                <a:cs typeface="Arial"/>
              </a:rPr>
              <a:t>2007. </a:t>
            </a:r>
            <a:r>
              <a:rPr sz="1800" b="1" dirty="0">
                <a:latin typeface="Arial"/>
                <a:cs typeface="Arial"/>
              </a:rPr>
              <a:t>– </a:t>
            </a:r>
            <a:r>
              <a:rPr sz="1800" b="1" spc="-5" dirty="0">
                <a:latin typeface="Arial"/>
                <a:cs typeface="Arial"/>
              </a:rPr>
              <a:t>1 </a:t>
            </a:r>
            <a:r>
              <a:rPr sz="1800" b="1" spc="-10" dirty="0">
                <a:latin typeface="Arial"/>
                <a:cs typeface="Arial"/>
              </a:rPr>
              <a:t>электрон. </a:t>
            </a:r>
            <a:r>
              <a:rPr sz="1800" b="1" spc="-45" dirty="0">
                <a:latin typeface="Arial"/>
                <a:cs typeface="Arial"/>
              </a:rPr>
              <a:t>опт. </a:t>
            </a:r>
            <a:r>
              <a:rPr sz="1800" b="1" spc="-5" dirty="0">
                <a:latin typeface="Arial"/>
                <a:cs typeface="Arial"/>
              </a:rPr>
              <a:t>диск (CD-ROM) </a:t>
            </a:r>
            <a:r>
              <a:rPr sz="1800" b="1" dirty="0">
                <a:latin typeface="Arial"/>
                <a:cs typeface="Arial"/>
              </a:rPr>
              <a:t> </a:t>
            </a:r>
            <a:r>
              <a:rPr sz="1800" b="1" spc="-5" dirty="0">
                <a:latin typeface="Arial"/>
                <a:cs typeface="Arial"/>
              </a:rPr>
              <a:t>(MP3)</a:t>
            </a:r>
            <a:r>
              <a:rPr sz="1800" b="1" dirty="0">
                <a:latin typeface="Arial"/>
                <a:cs typeface="Arial"/>
              </a:rPr>
              <a:t> </a:t>
            </a:r>
            <a:r>
              <a:rPr sz="1800" b="1" spc="-5" dirty="0">
                <a:latin typeface="Arial"/>
                <a:cs typeface="Arial"/>
              </a:rPr>
              <a:t>(2 </a:t>
            </a:r>
            <a:r>
              <a:rPr sz="1800" b="1" dirty="0">
                <a:latin typeface="Arial"/>
                <a:cs typeface="Arial"/>
              </a:rPr>
              <a:t>ч </a:t>
            </a:r>
            <a:r>
              <a:rPr sz="1800" b="1" spc="-5" dirty="0">
                <a:latin typeface="Arial"/>
                <a:cs typeface="Arial"/>
              </a:rPr>
              <a:t>29 </a:t>
            </a:r>
            <a:r>
              <a:rPr sz="1800" b="1" dirty="0">
                <a:latin typeface="Arial"/>
                <a:cs typeface="Arial"/>
              </a:rPr>
              <a:t>мин)</a:t>
            </a:r>
            <a:r>
              <a:rPr sz="1800" b="1" spc="15" dirty="0">
                <a:latin typeface="Arial"/>
                <a:cs typeface="Arial"/>
              </a:rPr>
              <a:t> </a:t>
            </a:r>
            <a:r>
              <a:rPr sz="1800" b="1" dirty="0">
                <a:latin typeface="Arial"/>
                <a:cs typeface="Arial"/>
              </a:rPr>
              <a:t>: </a:t>
            </a:r>
            <a:r>
              <a:rPr sz="1800" b="1" spc="-5" dirty="0">
                <a:latin typeface="Arial"/>
                <a:cs typeface="Arial"/>
              </a:rPr>
              <a:t>2,38 см/с,</a:t>
            </a:r>
            <a:r>
              <a:rPr sz="1800" b="1" dirty="0">
                <a:latin typeface="Arial"/>
                <a:cs typeface="Arial"/>
              </a:rPr>
              <a:t> </a:t>
            </a:r>
            <a:r>
              <a:rPr sz="1800" b="1" spc="-5" dirty="0">
                <a:latin typeface="Arial"/>
                <a:cs typeface="Arial"/>
              </a:rPr>
              <a:t>4 </a:t>
            </a:r>
            <a:r>
              <a:rPr sz="1800" b="1" dirty="0">
                <a:latin typeface="Arial"/>
                <a:cs typeface="Arial"/>
              </a:rPr>
              <a:t>дор.</a:t>
            </a:r>
            <a:endParaRPr sz="1800">
              <a:latin typeface="Arial"/>
              <a:cs typeface="Arial"/>
            </a:endParaRPr>
          </a:p>
          <a:p>
            <a:pPr>
              <a:lnSpc>
                <a:spcPct val="100000"/>
              </a:lnSpc>
              <a:spcBef>
                <a:spcPts val="30"/>
              </a:spcBef>
            </a:pPr>
            <a:endParaRPr sz="1850">
              <a:latin typeface="Arial"/>
              <a:cs typeface="Arial"/>
            </a:endParaRPr>
          </a:p>
          <a:p>
            <a:pPr marL="12700" marR="5080" indent="431165" algn="just">
              <a:lnSpc>
                <a:spcPct val="100000"/>
              </a:lnSpc>
              <a:spcBef>
                <a:spcPts val="5"/>
              </a:spcBef>
            </a:pPr>
            <a:r>
              <a:rPr sz="1800" spc="-20" dirty="0">
                <a:latin typeface="Arial"/>
                <a:cs typeface="Arial"/>
              </a:rPr>
              <a:t>Главный </a:t>
            </a:r>
            <a:r>
              <a:rPr sz="1800" spc="-15" dirty="0">
                <a:latin typeface="Arial"/>
                <a:cs typeface="Arial"/>
              </a:rPr>
              <a:t>герой </a:t>
            </a:r>
            <a:r>
              <a:rPr sz="1800" dirty="0">
                <a:latin typeface="Arial"/>
                <a:cs typeface="Arial"/>
              </a:rPr>
              <a:t>— </a:t>
            </a:r>
            <a:r>
              <a:rPr sz="1800" spc="-5" dirty="0">
                <a:latin typeface="Arial"/>
                <a:cs typeface="Arial"/>
              </a:rPr>
              <a:t>новый </a:t>
            </a:r>
            <a:r>
              <a:rPr sz="1800" spc="-20" dirty="0">
                <a:latin typeface="Arial"/>
                <a:cs typeface="Arial"/>
              </a:rPr>
              <a:t>настоятель </a:t>
            </a:r>
            <a:r>
              <a:rPr sz="1800" spc="-15" dirty="0">
                <a:latin typeface="Arial"/>
                <a:cs typeface="Arial"/>
              </a:rPr>
              <a:t>небольшого </a:t>
            </a:r>
            <a:r>
              <a:rPr sz="1800" spc="-5" dirty="0">
                <a:latin typeface="Arial"/>
                <a:cs typeface="Arial"/>
              </a:rPr>
              <a:t>монастыря </a:t>
            </a:r>
            <a:r>
              <a:rPr sz="1800" dirty="0">
                <a:latin typeface="Arial"/>
                <a:cs typeface="Arial"/>
              </a:rPr>
              <a:t>в </a:t>
            </a:r>
            <a:r>
              <a:rPr sz="1800" spc="-15" dirty="0">
                <a:latin typeface="Arial"/>
                <a:cs typeface="Arial"/>
              </a:rPr>
              <a:t>отдалённой </a:t>
            </a:r>
            <a:r>
              <a:rPr sz="1800" spc="-10" dirty="0">
                <a:latin typeface="Arial"/>
                <a:cs typeface="Arial"/>
              </a:rPr>
              <a:t> </a:t>
            </a:r>
            <a:r>
              <a:rPr sz="1800" spc="-5" dirty="0">
                <a:latin typeface="Arial"/>
                <a:cs typeface="Arial"/>
              </a:rPr>
              <a:t>сибирской провинции</a:t>
            </a:r>
            <a:r>
              <a:rPr sz="1800" dirty="0">
                <a:latin typeface="Arial"/>
                <a:cs typeface="Arial"/>
              </a:rPr>
              <a:t> </a:t>
            </a:r>
            <a:r>
              <a:rPr sz="1800" spc="-10" dirty="0">
                <a:latin typeface="Arial"/>
                <a:cs typeface="Arial"/>
              </a:rPr>
              <a:t>намерен активизировать </a:t>
            </a:r>
            <a:r>
              <a:rPr sz="1800" spc="-5" dirty="0">
                <a:latin typeface="Arial"/>
                <a:cs typeface="Arial"/>
              </a:rPr>
              <a:t>миссионерскую </a:t>
            </a:r>
            <a:r>
              <a:rPr sz="1800" spc="-10" dirty="0">
                <a:latin typeface="Arial"/>
                <a:cs typeface="Arial"/>
              </a:rPr>
              <a:t>деятельность </a:t>
            </a:r>
            <a:r>
              <a:rPr sz="1800" spc="-5" dirty="0">
                <a:latin typeface="Arial"/>
                <a:cs typeface="Arial"/>
              </a:rPr>
              <a:t> </a:t>
            </a:r>
            <a:r>
              <a:rPr sz="1800" spc="-10" dirty="0">
                <a:latin typeface="Arial"/>
                <a:cs typeface="Arial"/>
              </a:rPr>
              <a:t>среди местного </a:t>
            </a:r>
            <a:r>
              <a:rPr sz="1800" spc="-5" dirty="0">
                <a:latin typeface="Arial"/>
                <a:cs typeface="Arial"/>
              </a:rPr>
              <a:t>тунгусского </a:t>
            </a:r>
            <a:r>
              <a:rPr sz="1800" dirty="0">
                <a:latin typeface="Arial"/>
                <a:cs typeface="Arial"/>
              </a:rPr>
              <a:t>и </a:t>
            </a:r>
            <a:r>
              <a:rPr sz="1800" spc="-5" dirty="0">
                <a:latin typeface="Arial"/>
                <a:cs typeface="Arial"/>
              </a:rPr>
              <a:t>якутского </a:t>
            </a:r>
            <a:r>
              <a:rPr sz="1800" spc="-10" dirty="0">
                <a:latin typeface="Arial"/>
                <a:cs typeface="Arial"/>
              </a:rPr>
              <a:t>населения. </a:t>
            </a:r>
            <a:r>
              <a:rPr sz="1800" spc="-5" dirty="0">
                <a:latin typeface="Arial"/>
                <a:cs typeface="Arial"/>
              </a:rPr>
              <a:t>Во время странствования по </a:t>
            </a:r>
            <a:r>
              <a:rPr sz="1800" dirty="0">
                <a:latin typeface="Arial"/>
                <a:cs typeface="Arial"/>
              </a:rPr>
              <a:t> </a:t>
            </a:r>
            <a:r>
              <a:rPr sz="1800" spc="-5" dirty="0">
                <a:latin typeface="Arial"/>
                <a:cs typeface="Arial"/>
              </a:rPr>
              <a:t>снежной </a:t>
            </a:r>
            <a:r>
              <a:rPr sz="1800" spc="-10" dirty="0">
                <a:latin typeface="Arial"/>
                <a:cs typeface="Arial"/>
              </a:rPr>
              <a:t>степи </a:t>
            </a:r>
            <a:r>
              <a:rPr sz="1800" spc="-5" dirty="0">
                <a:latin typeface="Arial"/>
                <a:cs typeface="Arial"/>
              </a:rPr>
              <a:t>он </a:t>
            </a:r>
            <a:r>
              <a:rPr sz="1800" spc="-15" dirty="0">
                <a:latin typeface="Arial"/>
                <a:cs typeface="Arial"/>
              </a:rPr>
              <a:t>оказывается </a:t>
            </a:r>
            <a:r>
              <a:rPr sz="1800" dirty="0">
                <a:latin typeface="Arial"/>
                <a:cs typeface="Arial"/>
              </a:rPr>
              <a:t>на </a:t>
            </a:r>
            <a:r>
              <a:rPr sz="1800" spc="-5" dirty="0">
                <a:latin typeface="Arial"/>
                <a:cs typeface="Arial"/>
              </a:rPr>
              <a:t>грани жизни </a:t>
            </a:r>
            <a:r>
              <a:rPr sz="1800" dirty="0">
                <a:latin typeface="Arial"/>
                <a:cs typeface="Arial"/>
              </a:rPr>
              <a:t>и </a:t>
            </a:r>
            <a:r>
              <a:rPr sz="1800" spc="-10" dirty="0">
                <a:latin typeface="Arial"/>
                <a:cs typeface="Arial"/>
              </a:rPr>
              <a:t>смерти. </a:t>
            </a:r>
            <a:r>
              <a:rPr sz="1800" spc="-5" dirty="0">
                <a:latin typeface="Arial"/>
                <a:cs typeface="Arial"/>
              </a:rPr>
              <a:t>Пережитый опыт </a:t>
            </a:r>
            <a:r>
              <a:rPr sz="1800" dirty="0">
                <a:latin typeface="Arial"/>
                <a:cs typeface="Arial"/>
              </a:rPr>
              <a:t>и </a:t>
            </a:r>
            <a:r>
              <a:rPr sz="1800" spc="5" dirty="0">
                <a:latin typeface="Arial"/>
                <a:cs typeface="Arial"/>
              </a:rPr>
              <a:t> </a:t>
            </a:r>
            <a:r>
              <a:rPr sz="1800" spc="-10" dirty="0">
                <a:latin typeface="Arial"/>
                <a:cs typeface="Arial"/>
              </a:rPr>
              <a:t>общение </a:t>
            </a:r>
            <a:r>
              <a:rPr sz="1800" dirty="0">
                <a:latin typeface="Arial"/>
                <a:cs typeface="Arial"/>
              </a:rPr>
              <a:t>с </a:t>
            </a:r>
            <a:r>
              <a:rPr sz="1800" spc="-5" dirty="0">
                <a:latin typeface="Arial"/>
                <a:cs typeface="Arial"/>
              </a:rPr>
              <a:t>проводником-тунгусом </a:t>
            </a:r>
            <a:r>
              <a:rPr sz="1800" spc="-20" dirty="0">
                <a:latin typeface="Arial"/>
                <a:cs typeface="Arial"/>
              </a:rPr>
              <a:t>заставляет </a:t>
            </a:r>
            <a:r>
              <a:rPr sz="1800" spc="-15" dirty="0">
                <a:latin typeface="Arial"/>
                <a:cs typeface="Arial"/>
              </a:rPr>
              <a:t>его </a:t>
            </a:r>
            <a:r>
              <a:rPr sz="1800" spc="-5" dirty="0">
                <a:latin typeface="Arial"/>
                <a:cs typeface="Arial"/>
              </a:rPr>
              <a:t>переосмыслить </a:t>
            </a:r>
            <a:r>
              <a:rPr sz="1800" spc="-10" dirty="0">
                <a:latin typeface="Arial"/>
                <a:cs typeface="Arial"/>
              </a:rPr>
              <a:t>свои </a:t>
            </a:r>
            <a:r>
              <a:rPr sz="1800" spc="-15" dirty="0">
                <a:latin typeface="Arial"/>
                <a:cs typeface="Arial"/>
              </a:rPr>
              <a:t>взгляды </a:t>
            </a:r>
            <a:r>
              <a:rPr sz="1800" spc="-10" dirty="0">
                <a:latin typeface="Arial"/>
                <a:cs typeface="Arial"/>
              </a:rPr>
              <a:t> </a:t>
            </a:r>
            <a:r>
              <a:rPr sz="1800" dirty="0">
                <a:latin typeface="Arial"/>
                <a:cs typeface="Arial"/>
              </a:rPr>
              <a:t>на</a:t>
            </a:r>
            <a:r>
              <a:rPr sz="1800" spc="-10" dirty="0">
                <a:latin typeface="Arial"/>
                <a:cs typeface="Arial"/>
              </a:rPr>
              <a:t> религиозность</a:t>
            </a:r>
            <a:r>
              <a:rPr sz="1800" spc="5" dirty="0">
                <a:latin typeface="Arial"/>
                <a:cs typeface="Arial"/>
              </a:rPr>
              <a:t> </a:t>
            </a:r>
            <a:r>
              <a:rPr sz="1800" dirty="0">
                <a:latin typeface="Arial"/>
                <a:cs typeface="Arial"/>
              </a:rPr>
              <a:t>сибирских</a:t>
            </a:r>
            <a:r>
              <a:rPr sz="1800" spc="-25" dirty="0">
                <a:latin typeface="Arial"/>
                <a:cs typeface="Arial"/>
              </a:rPr>
              <a:t> </a:t>
            </a:r>
            <a:r>
              <a:rPr sz="1800" spc="-10" dirty="0">
                <a:latin typeface="Arial"/>
                <a:cs typeface="Arial"/>
              </a:rPr>
              <a:t>народов</a:t>
            </a:r>
            <a:r>
              <a:rPr sz="1800" spc="10" dirty="0">
                <a:latin typeface="Arial"/>
                <a:cs typeface="Arial"/>
              </a:rPr>
              <a:t> </a:t>
            </a:r>
            <a:r>
              <a:rPr sz="1800" dirty="0">
                <a:latin typeface="Arial"/>
                <a:cs typeface="Arial"/>
              </a:rPr>
              <a:t>и</a:t>
            </a:r>
            <a:r>
              <a:rPr sz="1800" spc="-10" dirty="0">
                <a:latin typeface="Arial"/>
                <a:cs typeface="Arial"/>
              </a:rPr>
              <a:t> </a:t>
            </a:r>
            <a:r>
              <a:rPr sz="1800" spc="-5" dirty="0">
                <a:latin typeface="Arial"/>
                <a:cs typeface="Arial"/>
              </a:rPr>
              <a:t>миссионерство.</a:t>
            </a:r>
            <a:endParaRPr sz="1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7573" y="792226"/>
            <a:ext cx="5001895" cy="3621504"/>
          </a:xfrm>
          <a:prstGeom prst="rect">
            <a:avLst/>
          </a:prstGeom>
        </p:spPr>
        <p:txBody>
          <a:bodyPr vert="horz" wrap="square" lIns="0" tIns="12700" rIns="0" bIns="0" rtlCol="0">
            <a:spAutoFit/>
          </a:bodyPr>
          <a:lstStyle/>
          <a:p>
            <a:pPr marL="12700" marR="5080" indent="431165" algn="just">
              <a:lnSpc>
                <a:spcPct val="100000"/>
              </a:lnSpc>
              <a:spcBef>
                <a:spcPts val="100"/>
              </a:spcBef>
            </a:pPr>
            <a:r>
              <a:rPr sz="1800" b="1" spc="-25" dirty="0" err="1">
                <a:latin typeface="Arial"/>
                <a:cs typeface="Arial"/>
              </a:rPr>
              <a:t>Томленье</a:t>
            </a:r>
            <a:r>
              <a:rPr sz="1800" b="1" spc="-20" dirty="0">
                <a:latin typeface="Arial"/>
                <a:cs typeface="Arial"/>
              </a:rPr>
              <a:t> </a:t>
            </a:r>
            <a:r>
              <a:rPr sz="1800" b="1" spc="5" dirty="0" err="1" smtClean="0">
                <a:latin typeface="Arial"/>
                <a:cs typeface="Arial"/>
              </a:rPr>
              <a:t>духа</a:t>
            </a:r>
            <a:r>
              <a:rPr sz="1800" b="1" dirty="0" smtClean="0">
                <a:latin typeface="Arial"/>
                <a:cs typeface="Arial"/>
              </a:rPr>
              <a:t> </a:t>
            </a:r>
            <a:r>
              <a:rPr sz="1800" b="1" dirty="0">
                <a:latin typeface="Arial"/>
                <a:cs typeface="Arial"/>
              </a:rPr>
              <a:t>: </a:t>
            </a:r>
            <a:r>
              <a:rPr sz="1800" b="1" spc="5" dirty="0">
                <a:latin typeface="Arial"/>
                <a:cs typeface="Arial"/>
              </a:rPr>
              <a:t> </a:t>
            </a:r>
            <a:r>
              <a:rPr sz="1800" b="1" spc="-5" dirty="0">
                <a:latin typeface="Arial"/>
                <a:cs typeface="Arial"/>
              </a:rPr>
              <a:t>рассказ </a:t>
            </a:r>
            <a:r>
              <a:rPr sz="1800" b="1" dirty="0">
                <a:latin typeface="Arial"/>
                <a:cs typeface="Arial"/>
              </a:rPr>
              <a:t>/ </a:t>
            </a:r>
            <a:r>
              <a:rPr sz="1800" b="1" spc="-5" dirty="0">
                <a:latin typeface="Arial"/>
                <a:cs typeface="Arial"/>
              </a:rPr>
              <a:t>Н. С. </a:t>
            </a:r>
            <a:r>
              <a:rPr sz="1800" b="1" spc="-15" dirty="0" err="1">
                <a:latin typeface="Arial"/>
                <a:cs typeface="Arial"/>
              </a:rPr>
              <a:t>Лесков</a:t>
            </a:r>
            <a:r>
              <a:rPr sz="1800" b="1" spc="-15" dirty="0">
                <a:latin typeface="Arial"/>
                <a:cs typeface="Arial"/>
              </a:rPr>
              <a:t> </a:t>
            </a:r>
            <a:r>
              <a:rPr lang="ru-RU" b="1" dirty="0" smtClean="0">
                <a:latin typeface="Arial"/>
                <a:cs typeface="Arial"/>
              </a:rPr>
              <a:t>. </a:t>
            </a:r>
            <a:r>
              <a:rPr sz="1800" b="1" spc="-5" dirty="0" smtClean="0">
                <a:latin typeface="Arial"/>
                <a:cs typeface="Arial"/>
              </a:rPr>
              <a:t> </a:t>
            </a:r>
            <a:r>
              <a:rPr sz="1800" b="1" dirty="0">
                <a:latin typeface="Arial"/>
                <a:cs typeface="Arial"/>
              </a:rPr>
              <a:t>–</a:t>
            </a:r>
            <a:r>
              <a:rPr sz="1800" b="1" spc="-10" dirty="0">
                <a:latin typeface="Arial"/>
                <a:cs typeface="Arial"/>
              </a:rPr>
              <a:t> </a:t>
            </a:r>
            <a:r>
              <a:rPr sz="1800" b="1" spc="-5" dirty="0">
                <a:latin typeface="Arial"/>
                <a:cs typeface="Arial"/>
              </a:rPr>
              <a:t>Орел, 2021</a:t>
            </a:r>
            <a:r>
              <a:rPr sz="1800" b="1" spc="-5" dirty="0" smtClean="0">
                <a:latin typeface="Arial"/>
                <a:cs typeface="Arial"/>
              </a:rPr>
              <a:t>.</a:t>
            </a:r>
            <a:endParaRPr sz="1800" dirty="0">
              <a:latin typeface="Arial"/>
              <a:cs typeface="Arial"/>
            </a:endParaRPr>
          </a:p>
          <a:p>
            <a:pPr>
              <a:lnSpc>
                <a:spcPct val="100000"/>
              </a:lnSpc>
              <a:spcBef>
                <a:spcPts val="35"/>
              </a:spcBef>
            </a:pPr>
            <a:endParaRPr sz="1850" dirty="0">
              <a:latin typeface="Arial"/>
              <a:cs typeface="Arial"/>
            </a:endParaRPr>
          </a:p>
          <a:p>
            <a:pPr marL="12700" marR="5080" indent="431165" algn="just">
              <a:lnSpc>
                <a:spcPct val="100000"/>
              </a:lnSpc>
            </a:pPr>
            <a:r>
              <a:rPr sz="1800" spc="-5" dirty="0">
                <a:latin typeface="Arial"/>
                <a:cs typeface="Arial"/>
              </a:rPr>
              <a:t>Постоянное томление </a:t>
            </a:r>
            <a:r>
              <a:rPr sz="1800" spc="-10" dirty="0">
                <a:latin typeface="Arial"/>
                <a:cs typeface="Arial"/>
              </a:rPr>
              <a:t>духа </a:t>
            </a:r>
            <a:r>
              <a:rPr sz="1800" spc="-20" dirty="0">
                <a:latin typeface="Arial"/>
                <a:cs typeface="Arial"/>
              </a:rPr>
              <a:t>удивительного </a:t>
            </a:r>
            <a:r>
              <a:rPr sz="1800" spc="-490" dirty="0">
                <a:latin typeface="Arial"/>
                <a:cs typeface="Arial"/>
              </a:rPr>
              <a:t> </a:t>
            </a:r>
            <a:r>
              <a:rPr sz="1800" spc="-10" dirty="0">
                <a:latin typeface="Arial"/>
                <a:cs typeface="Arial"/>
              </a:rPr>
              <a:t>праведника</a:t>
            </a:r>
            <a:r>
              <a:rPr sz="1800" spc="470" dirty="0">
                <a:latin typeface="Arial"/>
                <a:cs typeface="Arial"/>
              </a:rPr>
              <a:t> </a:t>
            </a:r>
            <a:r>
              <a:rPr sz="1800" dirty="0">
                <a:latin typeface="Arial"/>
                <a:cs typeface="Arial"/>
              </a:rPr>
              <a:t>–</a:t>
            </a:r>
            <a:r>
              <a:rPr sz="1800" spc="465" dirty="0">
                <a:latin typeface="Arial"/>
                <a:cs typeface="Arial"/>
              </a:rPr>
              <a:t> </a:t>
            </a:r>
            <a:r>
              <a:rPr sz="1800" spc="-10" dirty="0">
                <a:latin typeface="Arial"/>
                <a:cs typeface="Arial"/>
              </a:rPr>
              <a:t>немца-учителя</a:t>
            </a:r>
            <a:r>
              <a:rPr sz="1800" spc="465" dirty="0">
                <a:latin typeface="Arial"/>
                <a:cs typeface="Arial"/>
              </a:rPr>
              <a:t> </a:t>
            </a:r>
            <a:r>
              <a:rPr sz="1800" spc="-5" dirty="0">
                <a:latin typeface="Arial"/>
                <a:cs typeface="Arial"/>
              </a:rPr>
              <a:t>по</a:t>
            </a:r>
            <a:r>
              <a:rPr sz="1800" spc="455" dirty="0">
                <a:latin typeface="Arial"/>
                <a:cs typeface="Arial"/>
              </a:rPr>
              <a:t> </a:t>
            </a:r>
            <a:r>
              <a:rPr sz="1800" spc="-5" dirty="0">
                <a:latin typeface="Arial"/>
                <a:cs typeface="Arial"/>
              </a:rPr>
              <a:t>прозвищу</a:t>
            </a:r>
            <a:endParaRPr sz="1800" dirty="0">
              <a:latin typeface="Arial"/>
              <a:cs typeface="Arial"/>
            </a:endParaRPr>
          </a:p>
          <a:p>
            <a:pPr marL="12700" marR="5080" algn="just">
              <a:lnSpc>
                <a:spcPct val="100000"/>
              </a:lnSpc>
            </a:pPr>
            <a:r>
              <a:rPr sz="1800" spc="-10" dirty="0">
                <a:latin typeface="Arial"/>
                <a:cs typeface="Arial"/>
              </a:rPr>
              <a:t>«Коза» </a:t>
            </a:r>
            <a:r>
              <a:rPr sz="1800" dirty="0">
                <a:latin typeface="Arial"/>
                <a:cs typeface="Arial"/>
              </a:rPr>
              <a:t>– </a:t>
            </a:r>
            <a:r>
              <a:rPr sz="1800" spc="-10" dirty="0">
                <a:latin typeface="Arial"/>
                <a:cs typeface="Arial"/>
              </a:rPr>
              <a:t>кончается </a:t>
            </a:r>
            <a:r>
              <a:rPr sz="1800" spc="-15" dirty="0">
                <a:latin typeface="Arial"/>
                <a:cs typeface="Arial"/>
              </a:rPr>
              <a:t>его «бунтом </a:t>
            </a:r>
            <a:r>
              <a:rPr sz="1800" spc="-10" dirty="0">
                <a:latin typeface="Arial"/>
                <a:cs typeface="Arial"/>
              </a:rPr>
              <a:t>против </a:t>
            </a:r>
            <a:r>
              <a:rPr sz="1800" dirty="0">
                <a:latin typeface="Arial"/>
                <a:cs typeface="Arial"/>
              </a:rPr>
              <a:t>тьмы </a:t>
            </a:r>
            <a:r>
              <a:rPr sz="1800" spc="5" dirty="0">
                <a:latin typeface="Arial"/>
                <a:cs typeface="Arial"/>
              </a:rPr>
              <a:t> </a:t>
            </a:r>
            <a:r>
              <a:rPr sz="1800" dirty="0">
                <a:latin typeface="Arial"/>
                <a:cs typeface="Arial"/>
              </a:rPr>
              <a:t>века</a:t>
            </a:r>
            <a:r>
              <a:rPr sz="1800" spc="5" dirty="0">
                <a:latin typeface="Arial"/>
                <a:cs typeface="Arial"/>
              </a:rPr>
              <a:t> </a:t>
            </a:r>
            <a:r>
              <a:rPr sz="1800" spc="-10" dirty="0">
                <a:latin typeface="Arial"/>
                <a:cs typeface="Arial"/>
              </a:rPr>
              <a:t>сего»,</a:t>
            </a:r>
            <a:r>
              <a:rPr sz="1800" spc="-5" dirty="0">
                <a:latin typeface="Arial"/>
                <a:cs typeface="Arial"/>
              </a:rPr>
              <a:t> </a:t>
            </a:r>
            <a:r>
              <a:rPr sz="1800" spc="-10" dirty="0">
                <a:latin typeface="Arial"/>
                <a:cs typeface="Arial"/>
              </a:rPr>
              <a:t>против</a:t>
            </a:r>
            <a:r>
              <a:rPr sz="1800" spc="-5" dirty="0">
                <a:latin typeface="Arial"/>
                <a:cs typeface="Arial"/>
              </a:rPr>
              <a:t> лжи,</a:t>
            </a:r>
            <a:r>
              <a:rPr sz="1800" dirty="0">
                <a:latin typeface="Arial"/>
                <a:cs typeface="Arial"/>
              </a:rPr>
              <a:t> и</a:t>
            </a:r>
            <a:r>
              <a:rPr sz="1800" spc="5" dirty="0">
                <a:latin typeface="Arial"/>
                <a:cs typeface="Arial"/>
              </a:rPr>
              <a:t> </a:t>
            </a:r>
            <a:r>
              <a:rPr sz="1800" spc="-5" dirty="0">
                <a:latin typeface="Arial"/>
                <a:cs typeface="Arial"/>
              </a:rPr>
              <a:t>он,</a:t>
            </a:r>
            <a:r>
              <a:rPr sz="1800" dirty="0">
                <a:latin typeface="Arial"/>
                <a:cs typeface="Arial"/>
              </a:rPr>
              <a:t> </a:t>
            </a:r>
            <a:r>
              <a:rPr sz="1800" spc="-10" dirty="0">
                <a:latin typeface="Arial"/>
                <a:cs typeface="Arial"/>
              </a:rPr>
              <a:t>одинокий, </a:t>
            </a:r>
            <a:r>
              <a:rPr sz="1800" spc="-490" dirty="0">
                <a:latin typeface="Arial"/>
                <a:cs typeface="Arial"/>
              </a:rPr>
              <a:t> </a:t>
            </a:r>
            <a:r>
              <a:rPr sz="1800" spc="-5" dirty="0">
                <a:latin typeface="Arial"/>
                <a:cs typeface="Arial"/>
              </a:rPr>
              <a:t>неприкаянный, </a:t>
            </a:r>
            <a:r>
              <a:rPr sz="1800" spc="-10" dirty="0">
                <a:latin typeface="Arial"/>
                <a:cs typeface="Arial"/>
              </a:rPr>
              <a:t>оставленный </a:t>
            </a:r>
            <a:r>
              <a:rPr sz="1800" spc="-25" dirty="0">
                <a:latin typeface="Arial"/>
                <a:cs typeface="Arial"/>
              </a:rPr>
              <a:t>от </a:t>
            </a:r>
            <a:r>
              <a:rPr sz="1800" spc="-10" dirty="0">
                <a:latin typeface="Arial"/>
                <a:cs typeface="Arial"/>
              </a:rPr>
              <a:t>места </a:t>
            </a:r>
            <a:r>
              <a:rPr sz="1800" spc="-5" dirty="0">
                <a:latin typeface="Arial"/>
                <a:cs typeface="Arial"/>
              </a:rPr>
              <a:t>лишь </a:t>
            </a:r>
            <a:r>
              <a:rPr sz="1800" dirty="0">
                <a:latin typeface="Arial"/>
                <a:cs typeface="Arial"/>
              </a:rPr>
              <a:t>за </a:t>
            </a:r>
            <a:r>
              <a:rPr sz="1800" spc="-490" dirty="0">
                <a:latin typeface="Arial"/>
                <a:cs typeface="Arial"/>
              </a:rPr>
              <a:t> </a:t>
            </a:r>
            <a:r>
              <a:rPr sz="1800" spc="-10" dirty="0">
                <a:latin typeface="Arial"/>
                <a:cs typeface="Arial"/>
              </a:rPr>
              <a:t>то,</a:t>
            </a:r>
            <a:r>
              <a:rPr sz="1800" spc="-5" dirty="0">
                <a:latin typeface="Arial"/>
                <a:cs typeface="Arial"/>
              </a:rPr>
              <a:t> </a:t>
            </a:r>
            <a:r>
              <a:rPr sz="1800" spc="-10" dirty="0">
                <a:latin typeface="Arial"/>
                <a:cs typeface="Arial"/>
              </a:rPr>
              <a:t>что</a:t>
            </a:r>
            <a:r>
              <a:rPr sz="1800" spc="-5" dirty="0">
                <a:latin typeface="Arial"/>
                <a:cs typeface="Arial"/>
              </a:rPr>
              <a:t> </a:t>
            </a:r>
            <a:r>
              <a:rPr sz="1800" dirty="0">
                <a:latin typeface="Arial"/>
                <a:cs typeface="Arial"/>
              </a:rPr>
              <a:t>сказал</a:t>
            </a:r>
            <a:r>
              <a:rPr sz="1800" spc="5" dirty="0">
                <a:latin typeface="Arial"/>
                <a:cs typeface="Arial"/>
              </a:rPr>
              <a:t> </a:t>
            </a:r>
            <a:r>
              <a:rPr sz="1800" spc="-35" dirty="0">
                <a:latin typeface="Arial"/>
                <a:cs typeface="Arial"/>
              </a:rPr>
              <a:t>правду.</a:t>
            </a:r>
            <a:r>
              <a:rPr sz="1800" spc="-30" dirty="0">
                <a:latin typeface="Arial"/>
                <a:cs typeface="Arial"/>
              </a:rPr>
              <a:t> </a:t>
            </a:r>
            <a:r>
              <a:rPr sz="1800" spc="-5" dirty="0">
                <a:latin typeface="Arial"/>
                <a:cs typeface="Arial"/>
              </a:rPr>
              <a:t>Последняя</a:t>
            </a:r>
            <a:r>
              <a:rPr sz="1800" dirty="0">
                <a:latin typeface="Arial"/>
                <a:cs typeface="Arial"/>
              </a:rPr>
              <a:t> </a:t>
            </a:r>
            <a:r>
              <a:rPr sz="1800" spc="-15" dirty="0">
                <a:latin typeface="Arial"/>
                <a:cs typeface="Arial"/>
              </a:rPr>
              <a:t>встреча </a:t>
            </a:r>
            <a:r>
              <a:rPr sz="1800" spc="-10" dirty="0">
                <a:latin typeface="Arial"/>
                <a:cs typeface="Arial"/>
              </a:rPr>
              <a:t> </a:t>
            </a:r>
            <a:r>
              <a:rPr sz="1800" spc="-20" dirty="0">
                <a:latin typeface="Arial"/>
                <a:cs typeface="Arial"/>
              </a:rPr>
              <a:t>детей </a:t>
            </a:r>
            <a:r>
              <a:rPr sz="1800" spc="10" dirty="0">
                <a:latin typeface="Arial"/>
                <a:cs typeface="Arial"/>
              </a:rPr>
              <a:t>со </a:t>
            </a:r>
            <a:r>
              <a:rPr sz="1800" spc="-10" dirty="0">
                <a:latin typeface="Arial"/>
                <a:cs typeface="Arial"/>
              </a:rPr>
              <a:t>своим </a:t>
            </a:r>
            <a:r>
              <a:rPr sz="1800" spc="-20" dirty="0">
                <a:latin typeface="Arial"/>
                <a:cs typeface="Arial"/>
              </a:rPr>
              <a:t>учителем </a:t>
            </a:r>
            <a:r>
              <a:rPr sz="1800" spc="-15" dirty="0">
                <a:latin typeface="Arial"/>
                <a:cs typeface="Arial"/>
              </a:rPr>
              <a:t>навсегда </a:t>
            </a:r>
            <a:r>
              <a:rPr sz="1800" spc="-10" dirty="0">
                <a:latin typeface="Arial"/>
                <a:cs typeface="Arial"/>
              </a:rPr>
              <a:t>остаётся </a:t>
            </a:r>
            <a:r>
              <a:rPr sz="1800" dirty="0">
                <a:latin typeface="Arial"/>
                <a:cs typeface="Arial"/>
              </a:rPr>
              <a:t>в </a:t>
            </a:r>
            <a:r>
              <a:rPr sz="1800" spc="5" dirty="0">
                <a:latin typeface="Arial"/>
                <a:cs typeface="Arial"/>
              </a:rPr>
              <a:t> </a:t>
            </a:r>
            <a:r>
              <a:rPr sz="1800" dirty="0">
                <a:latin typeface="Arial"/>
                <a:cs typeface="Arial"/>
              </a:rPr>
              <a:t>их</a:t>
            </a:r>
            <a:r>
              <a:rPr sz="1800" spc="5" dirty="0">
                <a:latin typeface="Arial"/>
                <a:cs typeface="Arial"/>
              </a:rPr>
              <a:t> </a:t>
            </a:r>
            <a:r>
              <a:rPr sz="1800" spc="-10" dirty="0">
                <a:latin typeface="Arial"/>
                <a:cs typeface="Arial"/>
              </a:rPr>
              <a:t>памятливом</a:t>
            </a:r>
            <a:r>
              <a:rPr sz="1800" spc="-5" dirty="0">
                <a:latin typeface="Arial"/>
                <a:cs typeface="Arial"/>
              </a:rPr>
              <a:t> </a:t>
            </a:r>
            <a:r>
              <a:rPr sz="1800" spc="-15" dirty="0">
                <a:latin typeface="Arial"/>
                <a:cs typeface="Arial"/>
              </a:rPr>
              <a:t>сердце,</a:t>
            </a:r>
            <a:r>
              <a:rPr sz="1800" spc="-10" dirty="0">
                <a:latin typeface="Arial"/>
                <a:cs typeface="Arial"/>
              </a:rPr>
              <a:t> </a:t>
            </a:r>
            <a:r>
              <a:rPr sz="1800" spc="-5" dirty="0">
                <a:latin typeface="Arial"/>
                <a:cs typeface="Arial"/>
              </a:rPr>
              <a:t>напоминая</a:t>
            </a:r>
            <a:r>
              <a:rPr sz="1800" dirty="0">
                <a:latin typeface="Arial"/>
                <a:cs typeface="Arial"/>
              </a:rPr>
              <a:t> </a:t>
            </a:r>
            <a:r>
              <a:rPr sz="1800" spc="-10" dirty="0">
                <a:latin typeface="Arial"/>
                <a:cs typeface="Arial"/>
              </a:rPr>
              <a:t>об </a:t>
            </a:r>
            <a:r>
              <a:rPr sz="1800" spc="-5" dirty="0">
                <a:latin typeface="Arial"/>
                <a:cs typeface="Arial"/>
              </a:rPr>
              <a:t> истинной </a:t>
            </a:r>
            <a:r>
              <a:rPr sz="1800" spc="-15" dirty="0">
                <a:latin typeface="Arial"/>
                <a:cs typeface="Arial"/>
              </a:rPr>
              <a:t>свободе, </a:t>
            </a:r>
            <a:r>
              <a:rPr sz="1800" dirty="0">
                <a:latin typeface="Arial"/>
                <a:cs typeface="Arial"/>
              </a:rPr>
              <a:t>к </a:t>
            </a:r>
            <a:r>
              <a:rPr sz="1800" spc="-15" dirty="0">
                <a:latin typeface="Arial"/>
                <a:cs typeface="Arial"/>
              </a:rPr>
              <a:t>которой приходят </a:t>
            </a:r>
            <a:r>
              <a:rPr sz="1800" spc="-10" dirty="0">
                <a:latin typeface="Arial"/>
                <a:cs typeface="Arial"/>
              </a:rPr>
              <a:t>через </a:t>
            </a:r>
            <a:r>
              <a:rPr sz="1800" spc="-5" dirty="0">
                <a:latin typeface="Arial"/>
                <a:cs typeface="Arial"/>
              </a:rPr>
              <a:t> </a:t>
            </a:r>
            <a:r>
              <a:rPr sz="1800" spc="-10" dirty="0">
                <a:latin typeface="Arial"/>
                <a:cs typeface="Arial"/>
              </a:rPr>
              <a:t>томление</a:t>
            </a:r>
            <a:r>
              <a:rPr sz="1800" spc="-5" dirty="0">
                <a:latin typeface="Arial"/>
                <a:cs typeface="Arial"/>
              </a:rPr>
              <a:t> </a:t>
            </a:r>
            <a:r>
              <a:rPr sz="1800" spc="-20" dirty="0">
                <a:latin typeface="Arial"/>
                <a:cs typeface="Arial"/>
              </a:rPr>
              <a:t>духа</a:t>
            </a:r>
            <a:r>
              <a:rPr sz="1800" spc="35" dirty="0">
                <a:latin typeface="Arial"/>
                <a:cs typeface="Arial"/>
              </a:rPr>
              <a:t> </a:t>
            </a:r>
            <a:r>
              <a:rPr sz="1800" spc="-5" dirty="0">
                <a:latin typeface="Arial"/>
                <a:cs typeface="Arial"/>
              </a:rPr>
              <a:t>об</a:t>
            </a:r>
            <a:r>
              <a:rPr sz="1800" spc="-10" dirty="0">
                <a:latin typeface="Arial"/>
                <a:cs typeface="Arial"/>
              </a:rPr>
              <a:t> </a:t>
            </a:r>
            <a:r>
              <a:rPr sz="1800" spc="-5" dirty="0">
                <a:latin typeface="Arial"/>
                <a:cs typeface="Arial"/>
              </a:rPr>
              <a:t>истине.</a:t>
            </a:r>
            <a:endParaRPr sz="1800" dirty="0">
              <a:latin typeface="Arial"/>
              <a:cs typeface="Arial"/>
            </a:endParaRPr>
          </a:p>
        </p:txBody>
      </p:sp>
      <p:pic>
        <p:nvPicPr>
          <p:cNvPr id="3" name="object 3"/>
          <p:cNvPicPr/>
          <p:nvPr/>
        </p:nvPicPr>
        <p:blipFill>
          <a:blip r:embed="rId2" cstate="print"/>
          <a:stretch>
            <a:fillRect/>
          </a:stretch>
        </p:blipFill>
        <p:spPr>
          <a:xfrm>
            <a:off x="152400" y="841375"/>
            <a:ext cx="3627501" cy="5108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5631560" y="874267"/>
            <a:ext cx="3434079" cy="299720"/>
          </a:xfrm>
          <a:prstGeom prst="rect">
            <a:avLst/>
          </a:prstGeom>
        </p:spPr>
        <p:txBody>
          <a:bodyPr vert="horz" wrap="square" lIns="0" tIns="12700" rIns="0" bIns="0" rtlCol="0">
            <a:spAutoFit/>
          </a:bodyPr>
          <a:lstStyle/>
          <a:p>
            <a:pPr marL="12700">
              <a:lnSpc>
                <a:spcPct val="100000"/>
              </a:lnSpc>
              <a:spcBef>
                <a:spcPts val="100"/>
              </a:spcBef>
              <a:tabLst>
                <a:tab pos="469900" algn="l"/>
                <a:tab pos="1558290" algn="l"/>
                <a:tab pos="2609850" algn="l"/>
                <a:tab pos="2913380" algn="l"/>
                <a:tab pos="3344545" algn="l"/>
              </a:tabLst>
            </a:pPr>
            <a:r>
              <a:rPr sz="1800" b="1" dirty="0">
                <a:latin typeface="Arial"/>
                <a:cs typeface="Arial"/>
              </a:rPr>
              <a:t>	</a:t>
            </a:r>
            <a:endParaRPr sz="1800" dirty="0">
              <a:latin typeface="Arial"/>
              <a:cs typeface="Arial"/>
            </a:endParaRPr>
          </a:p>
        </p:txBody>
      </p:sp>
      <p:pic>
        <p:nvPicPr>
          <p:cNvPr id="8" name="object 8"/>
          <p:cNvPicPr/>
          <p:nvPr/>
        </p:nvPicPr>
        <p:blipFill>
          <a:blip r:embed="rId2" cstate="print"/>
          <a:stretch>
            <a:fillRect/>
          </a:stretch>
        </p:blipFill>
        <p:spPr>
          <a:xfrm>
            <a:off x="101600" y="620648"/>
            <a:ext cx="4284599" cy="4044950"/>
          </a:xfrm>
          <a:prstGeom prst="rect">
            <a:avLst/>
          </a:prstGeom>
        </p:spPr>
      </p:pic>
      <p:sp>
        <p:nvSpPr>
          <p:cNvPr id="9" name="object 9"/>
          <p:cNvSpPr txBox="1"/>
          <p:nvPr/>
        </p:nvSpPr>
        <p:spPr>
          <a:xfrm>
            <a:off x="402742" y="1148588"/>
            <a:ext cx="8629650" cy="5062924"/>
          </a:xfrm>
          <a:prstGeom prst="rect">
            <a:avLst/>
          </a:prstGeom>
        </p:spPr>
        <p:txBody>
          <a:bodyPr vert="horz" wrap="square" lIns="0" tIns="12700" rIns="0" bIns="0" rtlCol="0">
            <a:spAutoFit/>
          </a:bodyPr>
          <a:lstStyle/>
          <a:p>
            <a:pPr marL="4109085">
              <a:lnSpc>
                <a:spcPct val="100000"/>
              </a:lnSpc>
              <a:spcBef>
                <a:spcPts val="100"/>
              </a:spcBef>
            </a:pPr>
            <a:endParaRPr sz="1800" dirty="0">
              <a:latin typeface="Arial"/>
              <a:cs typeface="Arial"/>
            </a:endParaRPr>
          </a:p>
          <a:p>
            <a:pPr>
              <a:lnSpc>
                <a:spcPct val="100000"/>
              </a:lnSpc>
              <a:spcBef>
                <a:spcPts val="50"/>
              </a:spcBef>
            </a:pPr>
            <a:endParaRPr sz="1550" dirty="0">
              <a:latin typeface="Arial"/>
              <a:cs typeface="Arial"/>
            </a:endParaRPr>
          </a:p>
          <a:p>
            <a:pPr marL="4075429" marR="5080" indent="358140" algn="just">
              <a:lnSpc>
                <a:spcPct val="100000"/>
              </a:lnSpc>
            </a:pPr>
            <a:r>
              <a:rPr sz="1800" b="1" spc="-10" dirty="0">
                <a:latin typeface="Arial"/>
                <a:cs typeface="Arial"/>
              </a:rPr>
              <a:t>Тупейный художник </a:t>
            </a:r>
            <a:r>
              <a:rPr sz="1800" b="1" spc="-15" dirty="0">
                <a:latin typeface="Arial"/>
                <a:cs typeface="Arial"/>
              </a:rPr>
              <a:t>[Звукозапись] </a:t>
            </a:r>
            <a:r>
              <a:rPr sz="1800" b="1" dirty="0">
                <a:latin typeface="Arial"/>
                <a:cs typeface="Arial"/>
              </a:rPr>
              <a:t>: </a:t>
            </a:r>
            <a:r>
              <a:rPr sz="1800" b="1" spc="5" dirty="0">
                <a:latin typeface="Arial"/>
                <a:cs typeface="Arial"/>
              </a:rPr>
              <a:t> </a:t>
            </a:r>
            <a:r>
              <a:rPr sz="1800" b="1" spc="-5" dirty="0">
                <a:latin typeface="Arial"/>
                <a:cs typeface="Arial"/>
              </a:rPr>
              <a:t>рассказ</a:t>
            </a:r>
            <a:r>
              <a:rPr sz="1800" b="1" dirty="0">
                <a:latin typeface="Arial"/>
                <a:cs typeface="Arial"/>
              </a:rPr>
              <a:t> /</a:t>
            </a:r>
            <a:r>
              <a:rPr sz="1800" b="1" spc="5" dirty="0">
                <a:latin typeface="Arial"/>
                <a:cs typeface="Arial"/>
              </a:rPr>
              <a:t> </a:t>
            </a:r>
            <a:r>
              <a:rPr sz="1800" b="1" spc="-5" dirty="0">
                <a:latin typeface="Arial"/>
                <a:cs typeface="Arial"/>
              </a:rPr>
              <a:t>Н.С.</a:t>
            </a:r>
            <a:r>
              <a:rPr sz="1800" b="1" dirty="0">
                <a:latin typeface="Arial"/>
                <a:cs typeface="Arial"/>
              </a:rPr>
              <a:t> </a:t>
            </a:r>
            <a:r>
              <a:rPr sz="1800" b="1" spc="-15" dirty="0">
                <a:latin typeface="Arial"/>
                <a:cs typeface="Arial"/>
              </a:rPr>
              <a:t>Лесков</a:t>
            </a:r>
            <a:r>
              <a:rPr sz="1800" b="1" spc="-10" dirty="0">
                <a:latin typeface="Arial"/>
                <a:cs typeface="Arial"/>
              </a:rPr>
              <a:t> </a:t>
            </a:r>
            <a:r>
              <a:rPr sz="1800" b="1" dirty="0">
                <a:latin typeface="Arial"/>
                <a:cs typeface="Arial"/>
              </a:rPr>
              <a:t>;</a:t>
            </a:r>
            <a:r>
              <a:rPr sz="1800" b="1" spc="5" dirty="0">
                <a:latin typeface="Arial"/>
                <a:cs typeface="Arial"/>
              </a:rPr>
              <a:t> </a:t>
            </a:r>
            <a:r>
              <a:rPr sz="1800" b="1" spc="-5" dirty="0">
                <a:latin typeface="Arial"/>
                <a:cs typeface="Arial"/>
              </a:rPr>
              <a:t>читает</a:t>
            </a:r>
            <a:r>
              <a:rPr sz="1800" b="1" dirty="0">
                <a:latin typeface="Arial"/>
                <a:cs typeface="Arial"/>
              </a:rPr>
              <a:t> </a:t>
            </a:r>
            <a:r>
              <a:rPr sz="1800" b="1" spc="-5" dirty="0">
                <a:latin typeface="Arial"/>
                <a:cs typeface="Arial"/>
              </a:rPr>
              <a:t>В.</a:t>
            </a:r>
            <a:r>
              <a:rPr sz="1800" b="1" dirty="0">
                <a:latin typeface="Arial"/>
                <a:cs typeface="Arial"/>
              </a:rPr>
              <a:t> </a:t>
            </a:r>
            <a:r>
              <a:rPr sz="1800" b="1" spc="-30" dirty="0">
                <a:latin typeface="Arial"/>
                <a:cs typeface="Arial"/>
              </a:rPr>
              <a:t>Ге- </a:t>
            </a:r>
            <a:r>
              <a:rPr sz="1800" b="1" spc="-25" dirty="0">
                <a:latin typeface="Arial"/>
                <a:cs typeface="Arial"/>
              </a:rPr>
              <a:t> </a:t>
            </a:r>
            <a:r>
              <a:rPr sz="1800" b="1" spc="-5" dirty="0">
                <a:latin typeface="Arial"/>
                <a:cs typeface="Arial"/>
              </a:rPr>
              <a:t>расимов.</a:t>
            </a:r>
            <a:r>
              <a:rPr sz="1800" b="1" spc="170" dirty="0">
                <a:latin typeface="Arial"/>
                <a:cs typeface="Arial"/>
              </a:rPr>
              <a:t> </a:t>
            </a:r>
            <a:r>
              <a:rPr sz="1800" b="1" dirty="0">
                <a:latin typeface="Arial"/>
                <a:cs typeface="Arial"/>
              </a:rPr>
              <a:t>–</a:t>
            </a:r>
            <a:r>
              <a:rPr sz="1800" b="1" spc="145" dirty="0">
                <a:latin typeface="Arial"/>
                <a:cs typeface="Arial"/>
              </a:rPr>
              <a:t> </a:t>
            </a:r>
            <a:r>
              <a:rPr sz="1800" b="1" dirty="0">
                <a:latin typeface="Arial"/>
                <a:cs typeface="Arial"/>
              </a:rPr>
              <a:t>М.:</a:t>
            </a:r>
            <a:r>
              <a:rPr sz="1800" b="1" spc="160" dirty="0">
                <a:latin typeface="Arial"/>
                <a:cs typeface="Arial"/>
              </a:rPr>
              <a:t> </a:t>
            </a:r>
            <a:r>
              <a:rPr sz="1800" b="1" spc="-30" dirty="0">
                <a:latin typeface="Arial"/>
                <a:cs typeface="Arial"/>
              </a:rPr>
              <a:t>АРДИС-КОНСАЛТ,</a:t>
            </a:r>
            <a:endParaRPr sz="1800" dirty="0">
              <a:latin typeface="Arial"/>
              <a:cs typeface="Arial"/>
            </a:endParaRPr>
          </a:p>
          <a:p>
            <a:pPr marL="4075429" marR="6985">
              <a:lnSpc>
                <a:spcPct val="100000"/>
              </a:lnSpc>
              <a:spcBef>
                <a:spcPts val="5"/>
              </a:spcBef>
            </a:pPr>
            <a:r>
              <a:rPr sz="1800" b="1" spc="-5" dirty="0">
                <a:latin typeface="Arial"/>
                <a:cs typeface="Arial"/>
              </a:rPr>
              <a:t>2006.</a:t>
            </a:r>
            <a:r>
              <a:rPr sz="1800" b="1" spc="110" dirty="0">
                <a:latin typeface="Arial"/>
                <a:cs typeface="Arial"/>
              </a:rPr>
              <a:t> </a:t>
            </a:r>
            <a:r>
              <a:rPr sz="1800" b="1" dirty="0">
                <a:latin typeface="Arial"/>
                <a:cs typeface="Arial"/>
              </a:rPr>
              <a:t>–</a:t>
            </a:r>
            <a:r>
              <a:rPr sz="1800" b="1" spc="110" dirty="0">
                <a:latin typeface="Arial"/>
                <a:cs typeface="Arial"/>
              </a:rPr>
              <a:t> </a:t>
            </a:r>
            <a:r>
              <a:rPr sz="1800" b="1" spc="-5" dirty="0">
                <a:latin typeface="Arial"/>
                <a:cs typeface="Arial"/>
              </a:rPr>
              <a:t>1</a:t>
            </a:r>
            <a:r>
              <a:rPr sz="1800" b="1" spc="100" dirty="0">
                <a:latin typeface="Arial"/>
                <a:cs typeface="Arial"/>
              </a:rPr>
              <a:t> </a:t>
            </a:r>
            <a:r>
              <a:rPr sz="1800" b="1" spc="-5" dirty="0">
                <a:latin typeface="Arial"/>
                <a:cs typeface="Arial"/>
              </a:rPr>
              <a:t>мфк.</a:t>
            </a:r>
            <a:r>
              <a:rPr sz="1800" b="1" spc="110" dirty="0">
                <a:latin typeface="Arial"/>
                <a:cs typeface="Arial"/>
              </a:rPr>
              <a:t> </a:t>
            </a:r>
            <a:r>
              <a:rPr sz="1800" b="1" spc="-5" dirty="0">
                <a:latin typeface="Arial"/>
                <a:cs typeface="Arial"/>
              </a:rPr>
              <a:t>(1</a:t>
            </a:r>
            <a:r>
              <a:rPr sz="1800" b="1" spc="100" dirty="0">
                <a:latin typeface="Arial"/>
                <a:cs typeface="Arial"/>
              </a:rPr>
              <a:t> </a:t>
            </a:r>
            <a:r>
              <a:rPr sz="1800" b="1" dirty="0">
                <a:latin typeface="Arial"/>
                <a:cs typeface="Arial"/>
              </a:rPr>
              <a:t>ч</a:t>
            </a:r>
            <a:r>
              <a:rPr sz="1800" b="1" spc="105" dirty="0">
                <a:latin typeface="Arial"/>
                <a:cs typeface="Arial"/>
              </a:rPr>
              <a:t> </a:t>
            </a:r>
            <a:r>
              <a:rPr sz="1800" b="1" spc="-5" dirty="0">
                <a:latin typeface="Arial"/>
                <a:cs typeface="Arial"/>
              </a:rPr>
              <a:t>00</a:t>
            </a:r>
            <a:r>
              <a:rPr sz="1800" b="1" spc="100" dirty="0">
                <a:latin typeface="Arial"/>
                <a:cs typeface="Arial"/>
              </a:rPr>
              <a:t> </a:t>
            </a:r>
            <a:r>
              <a:rPr sz="1800" b="1" dirty="0">
                <a:latin typeface="Arial"/>
                <a:cs typeface="Arial"/>
              </a:rPr>
              <a:t>мин)</a:t>
            </a:r>
            <a:r>
              <a:rPr sz="1800" b="1" spc="120" dirty="0">
                <a:latin typeface="Arial"/>
                <a:cs typeface="Arial"/>
              </a:rPr>
              <a:t> </a:t>
            </a:r>
            <a:r>
              <a:rPr sz="1800" b="1" dirty="0">
                <a:latin typeface="Arial"/>
                <a:cs typeface="Arial"/>
              </a:rPr>
              <a:t>:</a:t>
            </a:r>
            <a:r>
              <a:rPr sz="1800" b="1" spc="105" dirty="0">
                <a:latin typeface="Arial"/>
                <a:cs typeface="Arial"/>
              </a:rPr>
              <a:t> </a:t>
            </a:r>
            <a:r>
              <a:rPr sz="1800" b="1" spc="-5" dirty="0">
                <a:latin typeface="Arial"/>
                <a:cs typeface="Arial"/>
              </a:rPr>
              <a:t>4,76</a:t>
            </a:r>
            <a:r>
              <a:rPr sz="1800" b="1" spc="100" dirty="0">
                <a:latin typeface="Arial"/>
                <a:cs typeface="Arial"/>
              </a:rPr>
              <a:t> </a:t>
            </a:r>
            <a:r>
              <a:rPr sz="1800" b="1" spc="-5" dirty="0">
                <a:latin typeface="Arial"/>
                <a:cs typeface="Arial"/>
              </a:rPr>
              <a:t>см/с,</a:t>
            </a:r>
            <a:r>
              <a:rPr sz="1800" b="1" spc="110" dirty="0">
                <a:latin typeface="Arial"/>
                <a:cs typeface="Arial"/>
              </a:rPr>
              <a:t> </a:t>
            </a:r>
            <a:r>
              <a:rPr sz="1800" b="1" spc="-5" dirty="0">
                <a:latin typeface="Arial"/>
                <a:cs typeface="Arial"/>
              </a:rPr>
              <a:t>2 </a:t>
            </a:r>
            <a:r>
              <a:rPr sz="1800" b="1" spc="-484" dirty="0">
                <a:latin typeface="Arial"/>
                <a:cs typeface="Arial"/>
              </a:rPr>
              <a:t> </a:t>
            </a:r>
            <a:r>
              <a:rPr sz="1800" b="1" dirty="0">
                <a:latin typeface="Arial"/>
                <a:cs typeface="Arial"/>
              </a:rPr>
              <a:t>дор.</a:t>
            </a:r>
            <a:endParaRPr sz="1800" dirty="0">
              <a:latin typeface="Arial"/>
              <a:cs typeface="Arial"/>
            </a:endParaRPr>
          </a:p>
          <a:p>
            <a:pPr>
              <a:lnSpc>
                <a:spcPct val="100000"/>
              </a:lnSpc>
              <a:spcBef>
                <a:spcPts val="55"/>
              </a:spcBef>
            </a:pPr>
            <a:endParaRPr sz="1900" dirty="0">
              <a:latin typeface="Arial"/>
              <a:cs typeface="Arial"/>
            </a:endParaRPr>
          </a:p>
          <a:p>
            <a:pPr marL="4185285" marR="78105" indent="358140" algn="just">
              <a:lnSpc>
                <a:spcPct val="100000"/>
              </a:lnSpc>
            </a:pPr>
            <a:r>
              <a:rPr sz="1800" b="1" spc="-10" dirty="0">
                <a:latin typeface="Arial"/>
                <a:cs typeface="Arial"/>
              </a:rPr>
              <a:t>Тупейный художник [Укрупнённый </a:t>
            </a:r>
            <a:r>
              <a:rPr sz="1800" b="1" spc="-490" dirty="0">
                <a:latin typeface="Arial"/>
                <a:cs typeface="Arial"/>
              </a:rPr>
              <a:t> </a:t>
            </a:r>
            <a:r>
              <a:rPr sz="1800" b="1" spc="-10" dirty="0">
                <a:latin typeface="Arial"/>
                <a:cs typeface="Arial"/>
              </a:rPr>
              <a:t>шрифт] </a:t>
            </a:r>
            <a:r>
              <a:rPr sz="1800" b="1" dirty="0">
                <a:latin typeface="Arial"/>
                <a:cs typeface="Arial"/>
              </a:rPr>
              <a:t>/ </a:t>
            </a:r>
            <a:r>
              <a:rPr sz="1800" b="1" spc="-5" dirty="0">
                <a:latin typeface="Arial"/>
                <a:cs typeface="Arial"/>
              </a:rPr>
              <a:t>Н. С. </a:t>
            </a:r>
            <a:r>
              <a:rPr sz="1800" b="1" spc="-10" dirty="0">
                <a:latin typeface="Arial"/>
                <a:cs typeface="Arial"/>
              </a:rPr>
              <a:t>Лесков. </a:t>
            </a:r>
            <a:r>
              <a:rPr sz="1800" b="1" dirty="0">
                <a:latin typeface="Arial"/>
                <a:cs typeface="Arial"/>
              </a:rPr>
              <a:t>– М. : </a:t>
            </a:r>
            <a:r>
              <a:rPr sz="1800" b="1" spc="-50" dirty="0">
                <a:latin typeface="Arial"/>
                <a:cs typeface="Arial"/>
              </a:rPr>
              <a:t>ЧИНАР, </a:t>
            </a:r>
            <a:r>
              <a:rPr sz="1800" b="1" spc="-45" dirty="0">
                <a:latin typeface="Arial"/>
                <a:cs typeface="Arial"/>
              </a:rPr>
              <a:t> </a:t>
            </a:r>
            <a:r>
              <a:rPr sz="1800" b="1" spc="-5" dirty="0">
                <a:latin typeface="Arial"/>
                <a:cs typeface="Arial"/>
              </a:rPr>
              <a:t>2016. </a:t>
            </a:r>
            <a:r>
              <a:rPr sz="1800" b="1" dirty="0">
                <a:latin typeface="Arial"/>
                <a:cs typeface="Arial"/>
              </a:rPr>
              <a:t>– </a:t>
            </a:r>
            <a:r>
              <a:rPr sz="1800" b="1" spc="-5" dirty="0">
                <a:latin typeface="Arial"/>
                <a:cs typeface="Arial"/>
              </a:rPr>
              <a:t>40 с. </a:t>
            </a:r>
            <a:r>
              <a:rPr sz="1800" b="1" dirty="0">
                <a:latin typeface="Arial"/>
                <a:cs typeface="Arial"/>
              </a:rPr>
              <a:t>– </a:t>
            </a:r>
            <a:r>
              <a:rPr sz="1800" b="1" spc="-5" dirty="0">
                <a:latin typeface="Arial"/>
                <a:cs typeface="Arial"/>
              </a:rPr>
              <a:t>(Круг </a:t>
            </a:r>
            <a:r>
              <a:rPr sz="1800" b="1" dirty="0">
                <a:latin typeface="Arial"/>
                <a:cs typeface="Arial"/>
              </a:rPr>
              <a:t>чтения. </a:t>
            </a:r>
            <a:r>
              <a:rPr sz="1800" b="1" spc="-5" dirty="0">
                <a:latin typeface="Arial"/>
                <a:cs typeface="Arial"/>
              </a:rPr>
              <a:t>Издание </a:t>
            </a:r>
            <a:r>
              <a:rPr sz="1800" b="1" dirty="0">
                <a:latin typeface="Arial"/>
                <a:cs typeface="Arial"/>
              </a:rPr>
              <a:t> </a:t>
            </a:r>
            <a:r>
              <a:rPr sz="1800" b="1" spc="-5" dirty="0">
                <a:latin typeface="Arial"/>
                <a:cs typeface="Arial"/>
              </a:rPr>
              <a:t>для</a:t>
            </a:r>
            <a:r>
              <a:rPr sz="1800" b="1" dirty="0">
                <a:latin typeface="Arial"/>
                <a:cs typeface="Arial"/>
              </a:rPr>
              <a:t> </a:t>
            </a:r>
            <a:r>
              <a:rPr sz="1800" b="1" spc="-5" dirty="0">
                <a:latin typeface="Arial"/>
                <a:cs typeface="Arial"/>
              </a:rPr>
              <a:t>слабовидящих).</a:t>
            </a:r>
            <a:r>
              <a:rPr sz="1800" b="1" dirty="0">
                <a:latin typeface="Arial"/>
                <a:cs typeface="Arial"/>
              </a:rPr>
              <a:t> –</a:t>
            </a:r>
            <a:r>
              <a:rPr sz="1800" b="1" spc="5" dirty="0">
                <a:latin typeface="Arial"/>
                <a:cs typeface="Arial"/>
              </a:rPr>
              <a:t> </a:t>
            </a:r>
            <a:r>
              <a:rPr sz="1800" b="1" dirty="0">
                <a:latin typeface="Arial"/>
                <a:cs typeface="Arial"/>
              </a:rPr>
              <a:t>С</a:t>
            </a:r>
            <a:r>
              <a:rPr sz="1800" b="1" spc="5" dirty="0">
                <a:latin typeface="Arial"/>
                <a:cs typeface="Arial"/>
              </a:rPr>
              <a:t> </a:t>
            </a:r>
            <a:r>
              <a:rPr sz="1800" b="1" spc="-5" dirty="0">
                <a:latin typeface="Arial"/>
                <a:cs typeface="Arial"/>
              </a:rPr>
              <a:t>изд.:</a:t>
            </a:r>
            <a:r>
              <a:rPr sz="1800" b="1" dirty="0">
                <a:latin typeface="Arial"/>
                <a:cs typeface="Arial"/>
              </a:rPr>
              <a:t> М.</a:t>
            </a:r>
            <a:r>
              <a:rPr sz="1800" b="1" spc="5" dirty="0">
                <a:latin typeface="Arial"/>
                <a:cs typeface="Arial"/>
              </a:rPr>
              <a:t> </a:t>
            </a:r>
            <a:r>
              <a:rPr sz="1800" b="1" dirty="0">
                <a:latin typeface="Arial"/>
                <a:cs typeface="Arial"/>
              </a:rPr>
              <a:t>: </a:t>
            </a:r>
            <a:r>
              <a:rPr sz="1800" b="1" spc="5" dirty="0">
                <a:latin typeface="Arial"/>
                <a:cs typeface="Arial"/>
              </a:rPr>
              <a:t> </a:t>
            </a:r>
            <a:r>
              <a:rPr sz="1800" b="1" spc="-15" dirty="0">
                <a:latin typeface="Arial"/>
                <a:cs typeface="Arial"/>
              </a:rPr>
              <a:t>Детская</a:t>
            </a:r>
            <a:r>
              <a:rPr sz="1800" b="1" spc="40" dirty="0">
                <a:latin typeface="Arial"/>
                <a:cs typeface="Arial"/>
              </a:rPr>
              <a:t> </a:t>
            </a:r>
            <a:r>
              <a:rPr sz="1800" b="1" spc="-10" dirty="0">
                <a:latin typeface="Arial"/>
                <a:cs typeface="Arial"/>
              </a:rPr>
              <a:t>литература,</a:t>
            </a:r>
            <a:r>
              <a:rPr sz="1800" b="1" spc="75" dirty="0">
                <a:latin typeface="Arial"/>
                <a:cs typeface="Arial"/>
              </a:rPr>
              <a:t> </a:t>
            </a:r>
            <a:r>
              <a:rPr sz="1800" b="1" spc="-5" dirty="0">
                <a:latin typeface="Arial"/>
                <a:cs typeface="Arial"/>
              </a:rPr>
              <a:t>1978.</a:t>
            </a:r>
            <a:endParaRPr sz="1800" dirty="0">
              <a:latin typeface="Arial"/>
              <a:cs typeface="Arial"/>
            </a:endParaRPr>
          </a:p>
          <a:p>
            <a:pPr>
              <a:lnSpc>
                <a:spcPct val="100000"/>
              </a:lnSpc>
            </a:pPr>
            <a:endParaRPr sz="2000" dirty="0">
              <a:latin typeface="Arial"/>
              <a:cs typeface="Arial"/>
            </a:endParaRPr>
          </a:p>
          <a:p>
            <a:pPr>
              <a:lnSpc>
                <a:spcPct val="100000"/>
              </a:lnSpc>
              <a:spcBef>
                <a:spcPts val="15"/>
              </a:spcBef>
            </a:pPr>
            <a:endParaRPr sz="2000" dirty="0">
              <a:latin typeface="Arial"/>
              <a:cs typeface="Arial"/>
            </a:endParaRPr>
          </a:p>
          <a:p>
            <a:pPr marL="12700" marR="149860" indent="358140" algn="just">
              <a:lnSpc>
                <a:spcPct val="100000"/>
              </a:lnSpc>
            </a:pPr>
            <a:r>
              <a:rPr sz="1800" spc="-15" dirty="0">
                <a:latin typeface="Arial"/>
                <a:cs typeface="Arial"/>
              </a:rPr>
              <a:t>«Тупейный</a:t>
            </a:r>
            <a:r>
              <a:rPr sz="1800" spc="-10" dirty="0">
                <a:latin typeface="Arial"/>
                <a:cs typeface="Arial"/>
              </a:rPr>
              <a:t> </a:t>
            </a:r>
            <a:r>
              <a:rPr sz="1800" spc="-15" dirty="0">
                <a:latin typeface="Arial"/>
                <a:cs typeface="Arial"/>
              </a:rPr>
              <a:t>художник»</a:t>
            </a:r>
            <a:r>
              <a:rPr sz="1800" spc="-10" dirty="0">
                <a:latin typeface="Arial"/>
                <a:cs typeface="Arial"/>
              </a:rPr>
              <a:t> </a:t>
            </a:r>
            <a:r>
              <a:rPr sz="1800" dirty="0">
                <a:latin typeface="Arial"/>
                <a:cs typeface="Arial"/>
              </a:rPr>
              <a:t>–</a:t>
            </a:r>
            <a:r>
              <a:rPr sz="1800" spc="5" dirty="0">
                <a:latin typeface="Arial"/>
                <a:cs typeface="Arial"/>
              </a:rPr>
              <a:t> </a:t>
            </a:r>
            <a:r>
              <a:rPr sz="1800" spc="-20" dirty="0">
                <a:latin typeface="Arial"/>
                <a:cs typeface="Arial"/>
              </a:rPr>
              <a:t>это</a:t>
            </a:r>
            <a:r>
              <a:rPr sz="1800" spc="-15" dirty="0">
                <a:latin typeface="Arial"/>
                <a:cs typeface="Arial"/>
              </a:rPr>
              <a:t> </a:t>
            </a:r>
            <a:r>
              <a:rPr sz="1800" dirty="0">
                <a:latin typeface="Arial"/>
                <a:cs typeface="Arial"/>
              </a:rPr>
              <a:t>трагическая</a:t>
            </a:r>
            <a:r>
              <a:rPr sz="1800" spc="5" dirty="0">
                <a:latin typeface="Arial"/>
                <a:cs typeface="Arial"/>
              </a:rPr>
              <a:t> </a:t>
            </a:r>
            <a:r>
              <a:rPr sz="1800" spc="-5" dirty="0">
                <a:latin typeface="Arial"/>
                <a:cs typeface="Arial"/>
              </a:rPr>
              <a:t>история</a:t>
            </a:r>
            <a:r>
              <a:rPr sz="1800" dirty="0">
                <a:latin typeface="Arial"/>
                <a:cs typeface="Arial"/>
              </a:rPr>
              <a:t> </a:t>
            </a:r>
            <a:r>
              <a:rPr sz="1800" spc="-5" dirty="0">
                <a:latin typeface="Arial"/>
                <a:cs typeface="Arial"/>
              </a:rPr>
              <a:t>любви</a:t>
            </a:r>
            <a:r>
              <a:rPr sz="1800" spc="495" dirty="0">
                <a:latin typeface="Arial"/>
                <a:cs typeface="Arial"/>
              </a:rPr>
              <a:t> </a:t>
            </a:r>
            <a:r>
              <a:rPr sz="1800" spc="-5" dirty="0">
                <a:latin typeface="Arial"/>
                <a:cs typeface="Arial"/>
              </a:rPr>
              <a:t>крепостной </a:t>
            </a:r>
            <a:r>
              <a:rPr sz="1800" spc="-490" dirty="0">
                <a:latin typeface="Arial"/>
                <a:cs typeface="Arial"/>
              </a:rPr>
              <a:t> </a:t>
            </a:r>
            <a:r>
              <a:rPr sz="1800" dirty="0">
                <a:latin typeface="Arial"/>
                <a:cs typeface="Arial"/>
              </a:rPr>
              <a:t>актрисы</a:t>
            </a:r>
            <a:r>
              <a:rPr sz="1800" spc="5" dirty="0">
                <a:latin typeface="Arial"/>
                <a:cs typeface="Arial"/>
              </a:rPr>
              <a:t> </a:t>
            </a:r>
            <a:r>
              <a:rPr sz="1800" dirty="0">
                <a:latin typeface="Arial"/>
                <a:cs typeface="Arial"/>
              </a:rPr>
              <a:t>и</a:t>
            </a:r>
            <a:r>
              <a:rPr sz="1800" spc="5" dirty="0">
                <a:latin typeface="Arial"/>
                <a:cs typeface="Arial"/>
              </a:rPr>
              <a:t> </a:t>
            </a:r>
            <a:r>
              <a:rPr sz="1800" spc="-10" dirty="0">
                <a:latin typeface="Arial"/>
                <a:cs typeface="Arial"/>
              </a:rPr>
              <a:t>парикмахера,</a:t>
            </a:r>
            <a:r>
              <a:rPr sz="1800" spc="-5" dirty="0">
                <a:latin typeface="Arial"/>
                <a:cs typeface="Arial"/>
              </a:rPr>
              <a:t> </a:t>
            </a:r>
            <a:r>
              <a:rPr sz="1800" spc="-20" dirty="0">
                <a:latin typeface="Arial"/>
                <a:cs typeface="Arial"/>
              </a:rPr>
              <a:t>судьба</a:t>
            </a:r>
            <a:r>
              <a:rPr sz="1800" spc="-15" dirty="0">
                <a:latin typeface="Arial"/>
                <a:cs typeface="Arial"/>
              </a:rPr>
              <a:t> </a:t>
            </a:r>
            <a:r>
              <a:rPr sz="1800" spc="-10" dirty="0">
                <a:latin typeface="Arial"/>
                <a:cs typeface="Arial"/>
              </a:rPr>
              <a:t>которых</a:t>
            </a:r>
            <a:r>
              <a:rPr sz="1800" spc="-5" dirty="0">
                <a:latin typeface="Arial"/>
                <a:cs typeface="Arial"/>
              </a:rPr>
              <a:t> зависит</a:t>
            </a:r>
            <a:r>
              <a:rPr sz="1800" dirty="0">
                <a:latin typeface="Arial"/>
                <a:cs typeface="Arial"/>
              </a:rPr>
              <a:t> </a:t>
            </a:r>
            <a:r>
              <a:rPr sz="1800" spc="-25" dirty="0">
                <a:latin typeface="Arial"/>
                <a:cs typeface="Arial"/>
              </a:rPr>
              <a:t>от</a:t>
            </a:r>
            <a:r>
              <a:rPr sz="1800" spc="-20" dirty="0">
                <a:latin typeface="Arial"/>
                <a:cs typeface="Arial"/>
              </a:rPr>
              <a:t> воли</a:t>
            </a:r>
            <a:r>
              <a:rPr sz="1800" spc="-15" dirty="0">
                <a:latin typeface="Arial"/>
                <a:cs typeface="Arial"/>
              </a:rPr>
              <a:t> </a:t>
            </a:r>
            <a:r>
              <a:rPr sz="1800" spc="-10" dirty="0">
                <a:latin typeface="Arial"/>
                <a:cs typeface="Arial"/>
              </a:rPr>
              <a:t>своенравного</a:t>
            </a:r>
            <a:r>
              <a:rPr sz="1800" spc="-5" dirty="0">
                <a:latin typeface="Arial"/>
                <a:cs typeface="Arial"/>
              </a:rPr>
              <a:t> </a:t>
            </a:r>
            <a:r>
              <a:rPr sz="1800" dirty="0">
                <a:latin typeface="Arial"/>
                <a:cs typeface="Arial"/>
              </a:rPr>
              <a:t>и </a:t>
            </a:r>
            <a:r>
              <a:rPr sz="1800" spc="5" dirty="0">
                <a:latin typeface="Arial"/>
                <a:cs typeface="Arial"/>
              </a:rPr>
              <a:t> </a:t>
            </a:r>
            <a:r>
              <a:rPr sz="1800" spc="-10" dirty="0">
                <a:latin typeface="Arial"/>
                <a:cs typeface="Arial"/>
              </a:rPr>
              <a:t>жестокого</a:t>
            </a:r>
            <a:r>
              <a:rPr sz="1800" spc="-5" dirty="0">
                <a:latin typeface="Arial"/>
                <a:cs typeface="Arial"/>
              </a:rPr>
              <a:t> графа</a:t>
            </a:r>
            <a:r>
              <a:rPr sz="1800" spc="10" dirty="0">
                <a:latin typeface="Arial"/>
                <a:cs typeface="Arial"/>
              </a:rPr>
              <a:t> </a:t>
            </a:r>
            <a:r>
              <a:rPr sz="1800" spc="-10" dirty="0">
                <a:latin typeface="Arial"/>
                <a:cs typeface="Arial"/>
              </a:rPr>
              <a:t>Каменского.</a:t>
            </a:r>
            <a:endParaRPr sz="18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9387" y="639826"/>
            <a:ext cx="4368800" cy="3652774"/>
          </a:xfrm>
          <a:prstGeom prst="rect">
            <a:avLst/>
          </a:prstGeom>
        </p:spPr>
      </p:pic>
      <p:sp>
        <p:nvSpPr>
          <p:cNvPr id="3" name="object 3"/>
          <p:cNvSpPr txBox="1"/>
          <p:nvPr/>
        </p:nvSpPr>
        <p:spPr>
          <a:xfrm>
            <a:off x="4650830" y="1174645"/>
            <a:ext cx="4377055" cy="1220847"/>
          </a:xfrm>
          <a:prstGeom prst="rect">
            <a:avLst/>
          </a:prstGeom>
        </p:spPr>
        <p:txBody>
          <a:bodyPr vert="horz" wrap="square" lIns="0" tIns="12700" rIns="0" bIns="0" rtlCol="0">
            <a:spAutoFit/>
          </a:bodyPr>
          <a:lstStyle/>
          <a:p>
            <a:pPr marL="12700" marR="5080" indent="358140" algn="just">
              <a:lnSpc>
                <a:spcPct val="100000"/>
              </a:lnSpc>
              <a:spcBef>
                <a:spcPts val="100"/>
              </a:spcBef>
            </a:pPr>
            <a:r>
              <a:rPr sz="1800" b="1" spc="-5" dirty="0" err="1">
                <a:latin typeface="Arial"/>
                <a:cs typeface="Arial"/>
              </a:rPr>
              <a:t>Очарованный</a:t>
            </a:r>
            <a:r>
              <a:rPr sz="1800" b="1" dirty="0">
                <a:latin typeface="Arial"/>
                <a:cs typeface="Arial"/>
              </a:rPr>
              <a:t> </a:t>
            </a:r>
            <a:r>
              <a:rPr sz="1800" b="1" spc="-5" dirty="0" err="1" smtClean="0">
                <a:latin typeface="Arial"/>
                <a:cs typeface="Arial"/>
              </a:rPr>
              <a:t>странник</a:t>
            </a:r>
            <a:r>
              <a:rPr sz="1800" b="1" spc="-10" dirty="0" smtClean="0">
                <a:latin typeface="Arial"/>
                <a:cs typeface="Arial"/>
              </a:rPr>
              <a:t> </a:t>
            </a:r>
            <a:r>
              <a:rPr sz="1800" b="1" dirty="0">
                <a:latin typeface="Arial"/>
                <a:cs typeface="Arial"/>
              </a:rPr>
              <a:t>: </a:t>
            </a:r>
            <a:r>
              <a:rPr sz="1800" b="1" spc="-10" dirty="0">
                <a:latin typeface="Arial"/>
                <a:cs typeface="Arial"/>
              </a:rPr>
              <a:t>повесть </a:t>
            </a:r>
            <a:r>
              <a:rPr sz="1800" b="1" dirty="0">
                <a:latin typeface="Arial"/>
                <a:cs typeface="Arial"/>
              </a:rPr>
              <a:t>/ </a:t>
            </a:r>
            <a:r>
              <a:rPr sz="1800" b="1" spc="-5" dirty="0">
                <a:latin typeface="Arial"/>
                <a:cs typeface="Arial"/>
              </a:rPr>
              <a:t>Н. С. </a:t>
            </a:r>
            <a:r>
              <a:rPr sz="1800" b="1" spc="-15" dirty="0" err="1" smtClean="0">
                <a:latin typeface="Arial"/>
                <a:cs typeface="Arial"/>
              </a:rPr>
              <a:t>Лесков</a:t>
            </a:r>
            <a:r>
              <a:rPr lang="ru-RU" b="1" spc="-15" dirty="0" smtClean="0">
                <a:latin typeface="Arial"/>
                <a:cs typeface="Arial"/>
              </a:rPr>
              <a:t>. </a:t>
            </a:r>
            <a:r>
              <a:rPr sz="1800" b="1" dirty="0" smtClean="0">
                <a:latin typeface="Arial"/>
                <a:cs typeface="Arial"/>
              </a:rPr>
              <a:t>– </a:t>
            </a:r>
            <a:r>
              <a:rPr sz="1800" b="1" spc="-5" dirty="0">
                <a:latin typeface="Arial"/>
                <a:cs typeface="Arial"/>
              </a:rPr>
              <a:t>СПб. </a:t>
            </a:r>
            <a:r>
              <a:rPr sz="1800" b="1" dirty="0">
                <a:latin typeface="Arial"/>
                <a:cs typeface="Arial"/>
              </a:rPr>
              <a:t>ООО </a:t>
            </a:r>
            <a:r>
              <a:rPr sz="1800" b="1" spc="-35" dirty="0">
                <a:latin typeface="Arial"/>
                <a:cs typeface="Arial"/>
              </a:rPr>
              <a:t>«ВИРА- </a:t>
            </a:r>
            <a:r>
              <a:rPr sz="1800" b="1" spc="-30" dirty="0">
                <a:latin typeface="Arial"/>
                <a:cs typeface="Arial"/>
              </a:rPr>
              <a:t> </a:t>
            </a:r>
            <a:r>
              <a:rPr sz="1800" b="1" dirty="0">
                <a:latin typeface="Arial"/>
                <a:cs typeface="Arial"/>
              </a:rPr>
              <a:t>М»,</a:t>
            </a:r>
            <a:r>
              <a:rPr sz="1800" b="1" spc="229" dirty="0">
                <a:latin typeface="Arial"/>
                <a:cs typeface="Arial"/>
              </a:rPr>
              <a:t> </a:t>
            </a:r>
            <a:r>
              <a:rPr sz="1800" b="1" spc="-5" dirty="0" smtClean="0">
                <a:latin typeface="Arial"/>
                <a:cs typeface="Arial"/>
              </a:rPr>
              <a:t>2005</a:t>
            </a:r>
            <a:r>
              <a:rPr sz="1800" b="1" dirty="0" smtClean="0">
                <a:latin typeface="Arial"/>
                <a:cs typeface="Arial"/>
              </a:rPr>
              <a:t>.</a:t>
            </a:r>
            <a:endParaRPr sz="1800" dirty="0">
              <a:latin typeface="Arial"/>
              <a:cs typeface="Arial"/>
            </a:endParaRPr>
          </a:p>
          <a:p>
            <a:pPr>
              <a:lnSpc>
                <a:spcPct val="100000"/>
              </a:lnSpc>
            </a:pPr>
            <a:endParaRPr sz="2450" dirty="0">
              <a:latin typeface="Arial"/>
              <a:cs typeface="Arial"/>
            </a:endParaRPr>
          </a:p>
        </p:txBody>
      </p:sp>
      <p:sp>
        <p:nvSpPr>
          <p:cNvPr id="10" name="object 10"/>
          <p:cNvSpPr txBox="1"/>
          <p:nvPr/>
        </p:nvSpPr>
        <p:spPr>
          <a:xfrm>
            <a:off x="1483613" y="4666564"/>
            <a:ext cx="1475740" cy="300355"/>
          </a:xfrm>
          <a:prstGeom prst="rect">
            <a:avLst/>
          </a:prstGeom>
        </p:spPr>
        <p:txBody>
          <a:bodyPr vert="horz" wrap="square" lIns="0" tIns="12700" rIns="0" bIns="0" rtlCol="0">
            <a:spAutoFit/>
          </a:bodyPr>
          <a:lstStyle/>
          <a:p>
            <a:pPr marL="12700">
              <a:lnSpc>
                <a:spcPct val="100000"/>
              </a:lnSpc>
              <a:spcBef>
                <a:spcPts val="100"/>
              </a:spcBef>
              <a:tabLst>
                <a:tab pos="798830" algn="l"/>
              </a:tabLst>
            </a:pPr>
            <a:r>
              <a:rPr sz="1800" spc="-35" dirty="0">
                <a:latin typeface="Arial"/>
                <a:cs typeface="Arial"/>
              </a:rPr>
              <a:t>г</a:t>
            </a:r>
            <a:r>
              <a:rPr sz="1800" spc="-10" dirty="0">
                <a:latin typeface="Arial"/>
                <a:cs typeface="Arial"/>
              </a:rPr>
              <a:t>еро</a:t>
            </a:r>
            <a:r>
              <a:rPr sz="1800" dirty="0">
                <a:latin typeface="Arial"/>
                <a:cs typeface="Arial"/>
              </a:rPr>
              <a:t>я	И</a:t>
            </a:r>
            <a:r>
              <a:rPr sz="1800" spc="-25" dirty="0">
                <a:latin typeface="Arial"/>
                <a:cs typeface="Arial"/>
              </a:rPr>
              <a:t>в</a:t>
            </a:r>
            <a:r>
              <a:rPr sz="1800" spc="-10" dirty="0">
                <a:latin typeface="Arial"/>
                <a:cs typeface="Arial"/>
              </a:rPr>
              <a:t>а</a:t>
            </a:r>
            <a:r>
              <a:rPr sz="1800" spc="-5" dirty="0">
                <a:latin typeface="Arial"/>
                <a:cs typeface="Arial"/>
              </a:rPr>
              <a:t>на</a:t>
            </a:r>
            <a:endParaRPr sz="1800">
              <a:latin typeface="Arial"/>
              <a:cs typeface="Arial"/>
            </a:endParaRPr>
          </a:p>
        </p:txBody>
      </p:sp>
      <p:sp>
        <p:nvSpPr>
          <p:cNvPr id="11" name="object 11"/>
          <p:cNvSpPr txBox="1"/>
          <p:nvPr/>
        </p:nvSpPr>
        <p:spPr>
          <a:xfrm>
            <a:off x="3135883" y="4666564"/>
            <a:ext cx="2984500" cy="300355"/>
          </a:xfrm>
          <a:prstGeom prst="rect">
            <a:avLst/>
          </a:prstGeom>
        </p:spPr>
        <p:txBody>
          <a:bodyPr vert="horz" wrap="square" lIns="0" tIns="12700" rIns="0" bIns="0" rtlCol="0">
            <a:spAutoFit/>
          </a:bodyPr>
          <a:lstStyle/>
          <a:p>
            <a:pPr marL="12700">
              <a:lnSpc>
                <a:spcPct val="100000"/>
              </a:lnSpc>
              <a:spcBef>
                <a:spcPts val="100"/>
              </a:spcBef>
              <a:tabLst>
                <a:tab pos="1103630" algn="l"/>
                <a:tab pos="1428115" algn="l"/>
              </a:tabLst>
            </a:pPr>
            <a:r>
              <a:rPr sz="1800" spc="-15" dirty="0">
                <a:latin typeface="Arial"/>
                <a:cs typeface="Arial"/>
              </a:rPr>
              <a:t>Флягина	</a:t>
            </a:r>
            <a:r>
              <a:rPr sz="1800" dirty="0">
                <a:latin typeface="Arial"/>
                <a:cs typeface="Arial"/>
              </a:rPr>
              <a:t>в	</a:t>
            </a:r>
            <a:r>
              <a:rPr sz="1800" spc="-5" dirty="0">
                <a:latin typeface="Arial"/>
                <a:cs typeface="Arial"/>
              </a:rPr>
              <a:t>"Очарованном</a:t>
            </a:r>
            <a:endParaRPr sz="1800">
              <a:latin typeface="Arial"/>
              <a:cs typeface="Arial"/>
            </a:endParaRPr>
          </a:p>
        </p:txBody>
      </p:sp>
      <p:sp>
        <p:nvSpPr>
          <p:cNvPr id="12" name="object 12"/>
          <p:cNvSpPr txBox="1"/>
          <p:nvPr/>
        </p:nvSpPr>
        <p:spPr>
          <a:xfrm>
            <a:off x="6297295" y="4666564"/>
            <a:ext cx="118999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страннике"</a:t>
            </a:r>
            <a:endParaRPr sz="1800">
              <a:latin typeface="Arial"/>
              <a:cs typeface="Arial"/>
            </a:endParaRPr>
          </a:p>
        </p:txBody>
      </p:sp>
      <p:sp>
        <p:nvSpPr>
          <p:cNvPr id="13" name="object 13"/>
          <p:cNvSpPr txBox="1"/>
          <p:nvPr/>
        </p:nvSpPr>
        <p:spPr>
          <a:xfrm>
            <a:off x="7664577" y="4666564"/>
            <a:ext cx="129159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напо</a:t>
            </a:r>
            <a:r>
              <a:rPr sz="1800" spc="-10" dirty="0">
                <a:latin typeface="Arial"/>
                <a:cs typeface="Arial"/>
              </a:rPr>
              <a:t>м</a:t>
            </a:r>
            <a:r>
              <a:rPr sz="1800" dirty="0">
                <a:latin typeface="Arial"/>
                <a:cs typeface="Arial"/>
              </a:rPr>
              <a:t>ина</a:t>
            </a:r>
            <a:r>
              <a:rPr sz="1800" spc="-70" dirty="0">
                <a:latin typeface="Arial"/>
                <a:cs typeface="Arial"/>
              </a:rPr>
              <a:t>е</a:t>
            </a:r>
            <a:r>
              <a:rPr sz="1800" dirty="0">
                <a:latin typeface="Arial"/>
                <a:cs typeface="Arial"/>
              </a:rPr>
              <a:t>т</a:t>
            </a:r>
            <a:endParaRPr sz="1800">
              <a:latin typeface="Arial"/>
              <a:cs typeface="Arial"/>
            </a:endParaRPr>
          </a:p>
        </p:txBody>
      </p:sp>
      <p:sp>
        <p:nvSpPr>
          <p:cNvPr id="14" name="object 14"/>
          <p:cNvSpPr txBox="1"/>
          <p:nvPr/>
        </p:nvSpPr>
        <p:spPr>
          <a:xfrm>
            <a:off x="1572005" y="4941189"/>
            <a:ext cx="7383145" cy="299720"/>
          </a:xfrm>
          <a:prstGeom prst="rect">
            <a:avLst/>
          </a:prstGeom>
        </p:spPr>
        <p:txBody>
          <a:bodyPr vert="horz" wrap="square" lIns="0" tIns="12700" rIns="0" bIns="0" rtlCol="0">
            <a:spAutoFit/>
          </a:bodyPr>
          <a:lstStyle/>
          <a:p>
            <a:pPr marL="12700">
              <a:lnSpc>
                <a:spcPct val="100000"/>
              </a:lnSpc>
              <a:spcBef>
                <a:spcPts val="100"/>
              </a:spcBef>
              <a:tabLst>
                <a:tab pos="772795" algn="l"/>
                <a:tab pos="1914525" algn="l"/>
                <a:tab pos="2213610" algn="l"/>
                <a:tab pos="3973829" algn="l"/>
                <a:tab pos="5568315" algn="l"/>
                <a:tab pos="5867400" algn="l"/>
              </a:tabLst>
            </a:pPr>
            <a:r>
              <a:rPr sz="1800" dirty="0">
                <a:latin typeface="Arial"/>
                <a:cs typeface="Arial"/>
              </a:rPr>
              <a:t>Илью	</a:t>
            </a:r>
            <a:r>
              <a:rPr sz="1800" spc="-10" dirty="0">
                <a:latin typeface="Arial"/>
                <a:cs typeface="Arial"/>
              </a:rPr>
              <a:t>Муромца	</a:t>
            </a:r>
            <a:r>
              <a:rPr sz="1800" dirty="0">
                <a:latin typeface="Arial"/>
                <a:cs typeface="Arial"/>
              </a:rPr>
              <a:t>и	</a:t>
            </a:r>
            <a:r>
              <a:rPr sz="1800" spc="-20" dirty="0">
                <a:latin typeface="Arial"/>
                <a:cs typeface="Arial"/>
              </a:rPr>
              <a:t>символизирует	</a:t>
            </a:r>
            <a:r>
              <a:rPr sz="1800" spc="-5" dirty="0">
                <a:latin typeface="Arial"/>
                <a:cs typeface="Arial"/>
              </a:rPr>
              <a:t>«физическую	</a:t>
            </a:r>
            <a:r>
              <a:rPr sz="1800" dirty="0">
                <a:latin typeface="Arial"/>
                <a:cs typeface="Arial"/>
              </a:rPr>
              <a:t>и	</a:t>
            </a:r>
            <a:r>
              <a:rPr sz="1800" spc="-10" dirty="0">
                <a:latin typeface="Arial"/>
                <a:cs typeface="Arial"/>
              </a:rPr>
              <a:t>нравственную</a:t>
            </a:r>
            <a:endParaRPr sz="1800">
              <a:latin typeface="Arial"/>
              <a:cs typeface="Arial"/>
            </a:endParaRPr>
          </a:p>
        </p:txBody>
      </p:sp>
      <p:sp>
        <p:nvSpPr>
          <p:cNvPr id="15" name="object 15"/>
          <p:cNvSpPr txBox="1"/>
          <p:nvPr/>
        </p:nvSpPr>
        <p:spPr>
          <a:xfrm>
            <a:off x="258267" y="4666564"/>
            <a:ext cx="1169035" cy="848994"/>
          </a:xfrm>
          <a:prstGeom prst="rect">
            <a:avLst/>
          </a:prstGeom>
        </p:spPr>
        <p:txBody>
          <a:bodyPr vert="horz" wrap="square" lIns="0" tIns="12700" rIns="0" bIns="0" rtlCol="0">
            <a:spAutoFit/>
          </a:bodyPr>
          <a:lstStyle/>
          <a:p>
            <a:pPr marL="12700" marR="5080" indent="358140">
              <a:lnSpc>
                <a:spcPct val="100000"/>
              </a:lnSpc>
              <a:spcBef>
                <a:spcPts val="100"/>
              </a:spcBef>
            </a:pPr>
            <a:r>
              <a:rPr sz="1800" spc="-10" dirty="0">
                <a:latin typeface="Arial"/>
                <a:cs typeface="Arial"/>
              </a:rPr>
              <a:t>Образ </a:t>
            </a:r>
            <a:r>
              <a:rPr sz="1800" spc="-5" dirty="0">
                <a:latin typeface="Arial"/>
                <a:cs typeface="Arial"/>
              </a:rPr>
              <a:t> </a:t>
            </a:r>
            <a:r>
              <a:rPr sz="1800" dirty="0">
                <a:latin typeface="Arial"/>
                <a:cs typeface="Arial"/>
              </a:rPr>
              <a:t>бы</a:t>
            </a:r>
            <a:r>
              <a:rPr sz="1800" spc="5" dirty="0">
                <a:latin typeface="Arial"/>
                <a:cs typeface="Arial"/>
              </a:rPr>
              <a:t>л</a:t>
            </a:r>
            <a:r>
              <a:rPr sz="1800" dirty="0">
                <a:latin typeface="Arial"/>
                <a:cs typeface="Arial"/>
              </a:rPr>
              <a:t>ин</a:t>
            </a:r>
            <a:r>
              <a:rPr sz="1800" spc="5" dirty="0">
                <a:latin typeface="Arial"/>
                <a:cs typeface="Arial"/>
              </a:rPr>
              <a:t>н</a:t>
            </a:r>
            <a:r>
              <a:rPr sz="1800" spc="-5" dirty="0">
                <a:latin typeface="Arial"/>
                <a:cs typeface="Arial"/>
              </a:rPr>
              <a:t>о</a:t>
            </a:r>
            <a:r>
              <a:rPr sz="1800" spc="-40" dirty="0">
                <a:latin typeface="Arial"/>
                <a:cs typeface="Arial"/>
              </a:rPr>
              <a:t>г</a:t>
            </a:r>
            <a:r>
              <a:rPr sz="1800" dirty="0">
                <a:latin typeface="Arial"/>
                <a:cs typeface="Arial"/>
              </a:rPr>
              <a:t>о  </a:t>
            </a:r>
            <a:r>
              <a:rPr sz="1800" spc="-5" dirty="0">
                <a:latin typeface="Arial"/>
                <a:cs typeface="Arial"/>
              </a:rPr>
              <a:t>стойкость</a:t>
            </a:r>
            <a:endParaRPr sz="1800">
              <a:latin typeface="Arial"/>
              <a:cs typeface="Arial"/>
            </a:endParaRPr>
          </a:p>
        </p:txBody>
      </p:sp>
      <p:sp>
        <p:nvSpPr>
          <p:cNvPr id="16" name="object 16"/>
          <p:cNvSpPr txBox="1"/>
          <p:nvPr/>
        </p:nvSpPr>
        <p:spPr>
          <a:xfrm>
            <a:off x="1485138" y="5215508"/>
            <a:ext cx="7473315" cy="299720"/>
          </a:xfrm>
          <a:prstGeom prst="rect">
            <a:avLst/>
          </a:prstGeom>
        </p:spPr>
        <p:txBody>
          <a:bodyPr vert="horz" wrap="square" lIns="0" tIns="12700" rIns="0" bIns="0" rtlCol="0">
            <a:spAutoFit/>
          </a:bodyPr>
          <a:lstStyle/>
          <a:p>
            <a:pPr marL="12700">
              <a:lnSpc>
                <a:spcPct val="100000"/>
              </a:lnSpc>
              <a:spcBef>
                <a:spcPts val="100"/>
              </a:spcBef>
              <a:tabLst>
                <a:tab pos="1099185" algn="l"/>
                <a:tab pos="2049145" algn="l"/>
                <a:tab pos="2861310" algn="l"/>
                <a:tab pos="4446270" algn="l"/>
                <a:tab pos="4886960" algn="l"/>
                <a:tab pos="5407025" algn="l"/>
                <a:tab pos="6153785" algn="l"/>
              </a:tabLst>
            </a:pPr>
            <a:r>
              <a:rPr sz="1800" spc="-10" dirty="0">
                <a:latin typeface="Arial"/>
                <a:cs typeface="Arial"/>
              </a:rPr>
              <a:t>русского	</a:t>
            </a:r>
            <a:r>
              <a:rPr sz="1800" spc="-15" dirty="0">
                <a:latin typeface="Arial"/>
                <a:cs typeface="Arial"/>
              </a:rPr>
              <a:t>народа	</a:t>
            </a:r>
            <a:r>
              <a:rPr sz="1800" spc="-10" dirty="0">
                <a:latin typeface="Arial"/>
                <a:cs typeface="Arial"/>
              </a:rPr>
              <a:t>среди	</a:t>
            </a:r>
            <a:r>
              <a:rPr sz="1800" spc="-5" dirty="0">
                <a:latin typeface="Arial"/>
                <a:cs typeface="Arial"/>
              </a:rPr>
              <a:t>выпадающих	</a:t>
            </a:r>
            <a:r>
              <a:rPr sz="1800" dirty="0">
                <a:latin typeface="Arial"/>
                <a:cs typeface="Arial"/>
              </a:rPr>
              <a:t>на	</a:t>
            </a:r>
            <a:r>
              <a:rPr sz="1800" spc="-15" dirty="0">
                <a:latin typeface="Arial"/>
                <a:cs typeface="Arial"/>
              </a:rPr>
              <a:t>его	долю	</a:t>
            </a:r>
            <a:r>
              <a:rPr sz="1800" spc="-5" dirty="0">
                <a:latin typeface="Arial"/>
                <a:cs typeface="Arial"/>
              </a:rPr>
              <a:t>страданий».</a:t>
            </a:r>
            <a:endParaRPr sz="1800">
              <a:latin typeface="Arial"/>
              <a:cs typeface="Arial"/>
            </a:endParaRPr>
          </a:p>
        </p:txBody>
      </p:sp>
      <p:sp>
        <p:nvSpPr>
          <p:cNvPr id="17" name="object 17"/>
          <p:cNvSpPr txBox="1"/>
          <p:nvPr/>
        </p:nvSpPr>
        <p:spPr>
          <a:xfrm>
            <a:off x="258267" y="5489854"/>
            <a:ext cx="8698865" cy="574040"/>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Arial"/>
                <a:cs typeface="Arial"/>
              </a:rPr>
              <a:t>Несмотря</a:t>
            </a:r>
            <a:r>
              <a:rPr sz="1800" spc="425" dirty="0">
                <a:latin typeface="Arial"/>
                <a:cs typeface="Arial"/>
              </a:rPr>
              <a:t> </a:t>
            </a:r>
            <a:r>
              <a:rPr sz="1800" dirty="0">
                <a:latin typeface="Arial"/>
                <a:cs typeface="Arial"/>
              </a:rPr>
              <a:t>на</a:t>
            </a:r>
            <a:r>
              <a:rPr sz="1800" spc="434" dirty="0">
                <a:latin typeface="Arial"/>
                <a:cs typeface="Arial"/>
              </a:rPr>
              <a:t> </a:t>
            </a:r>
            <a:r>
              <a:rPr sz="1800" spc="-10" dirty="0">
                <a:latin typeface="Arial"/>
                <a:cs typeface="Arial"/>
              </a:rPr>
              <a:t>то,</a:t>
            </a:r>
            <a:r>
              <a:rPr sz="1800" spc="425" dirty="0">
                <a:latin typeface="Arial"/>
                <a:cs typeface="Arial"/>
              </a:rPr>
              <a:t> </a:t>
            </a:r>
            <a:r>
              <a:rPr sz="1800" spc="-10" dirty="0">
                <a:latin typeface="Arial"/>
                <a:cs typeface="Arial"/>
              </a:rPr>
              <a:t>что</a:t>
            </a:r>
            <a:r>
              <a:rPr sz="1800" spc="420" dirty="0">
                <a:latin typeface="Arial"/>
                <a:cs typeface="Arial"/>
              </a:rPr>
              <a:t> </a:t>
            </a:r>
            <a:r>
              <a:rPr sz="1800" dirty="0">
                <a:latin typeface="Arial"/>
                <a:cs typeface="Arial"/>
              </a:rPr>
              <a:t>в</a:t>
            </a:r>
            <a:r>
              <a:rPr sz="1800" spc="434" dirty="0">
                <a:latin typeface="Arial"/>
                <a:cs typeface="Arial"/>
              </a:rPr>
              <a:t> </a:t>
            </a:r>
            <a:r>
              <a:rPr sz="1800" spc="-10" dirty="0">
                <a:latin typeface="Arial"/>
                <a:cs typeface="Arial"/>
              </a:rPr>
              <a:t>повести</a:t>
            </a:r>
            <a:r>
              <a:rPr sz="1800" spc="420" dirty="0">
                <a:latin typeface="Arial"/>
                <a:cs typeface="Arial"/>
              </a:rPr>
              <a:t> </a:t>
            </a:r>
            <a:r>
              <a:rPr sz="1800" spc="-5" dirty="0">
                <a:latin typeface="Arial"/>
                <a:cs typeface="Arial"/>
              </a:rPr>
              <a:t>критиковалась</a:t>
            </a:r>
            <a:r>
              <a:rPr sz="1800" spc="425" dirty="0">
                <a:latin typeface="Arial"/>
                <a:cs typeface="Arial"/>
              </a:rPr>
              <a:t> </a:t>
            </a:r>
            <a:r>
              <a:rPr sz="1800" spc="-10" dirty="0">
                <a:latin typeface="Arial"/>
                <a:cs typeface="Arial"/>
              </a:rPr>
              <a:t>бесчестность</a:t>
            </a:r>
            <a:r>
              <a:rPr sz="1800" spc="430" dirty="0">
                <a:latin typeface="Arial"/>
                <a:cs typeface="Arial"/>
              </a:rPr>
              <a:t> </a:t>
            </a:r>
            <a:r>
              <a:rPr sz="1800" spc="-15" dirty="0">
                <a:latin typeface="Arial"/>
                <a:cs typeface="Arial"/>
              </a:rPr>
              <a:t>властей,</a:t>
            </a:r>
            <a:r>
              <a:rPr sz="1800" spc="420" dirty="0">
                <a:latin typeface="Arial"/>
                <a:cs typeface="Arial"/>
              </a:rPr>
              <a:t> </a:t>
            </a:r>
            <a:r>
              <a:rPr sz="1800" spc="-10" dirty="0">
                <a:latin typeface="Arial"/>
                <a:cs typeface="Arial"/>
              </a:rPr>
              <a:t>повесть </a:t>
            </a:r>
            <a:r>
              <a:rPr sz="1800" spc="-484" dirty="0">
                <a:latin typeface="Arial"/>
                <a:cs typeface="Arial"/>
              </a:rPr>
              <a:t> </a:t>
            </a:r>
            <a:r>
              <a:rPr sz="1800" spc="-15" dirty="0">
                <a:latin typeface="Arial"/>
                <a:cs typeface="Arial"/>
              </a:rPr>
              <a:t>имела</a:t>
            </a:r>
            <a:r>
              <a:rPr sz="1800" spc="-20" dirty="0">
                <a:latin typeface="Arial"/>
                <a:cs typeface="Arial"/>
              </a:rPr>
              <a:t> успех</a:t>
            </a:r>
            <a:r>
              <a:rPr sz="1800" spc="40" dirty="0">
                <a:latin typeface="Arial"/>
                <a:cs typeface="Arial"/>
              </a:rPr>
              <a:t> </a:t>
            </a:r>
            <a:r>
              <a:rPr sz="1800" dirty="0">
                <a:latin typeface="Arial"/>
                <a:cs typeface="Arial"/>
              </a:rPr>
              <a:t>в</a:t>
            </a:r>
            <a:r>
              <a:rPr sz="1800" spc="-5" dirty="0">
                <a:latin typeface="Arial"/>
                <a:cs typeface="Arial"/>
              </a:rPr>
              <a:t> официальных сферах</a:t>
            </a:r>
            <a:r>
              <a:rPr sz="1800" spc="15" dirty="0">
                <a:latin typeface="Arial"/>
                <a:cs typeface="Arial"/>
              </a:rPr>
              <a:t> </a:t>
            </a:r>
            <a:r>
              <a:rPr sz="1800" dirty="0">
                <a:latin typeface="Arial"/>
                <a:cs typeface="Arial"/>
              </a:rPr>
              <a:t>и</a:t>
            </a:r>
            <a:r>
              <a:rPr sz="1800" spc="-10" dirty="0">
                <a:latin typeface="Arial"/>
                <a:cs typeface="Arial"/>
              </a:rPr>
              <a:t> </a:t>
            </a:r>
            <a:r>
              <a:rPr sz="1800" spc="-5" dirty="0">
                <a:latin typeface="Arial"/>
                <a:cs typeface="Arial"/>
              </a:rPr>
              <a:t>даже</a:t>
            </a:r>
            <a:r>
              <a:rPr sz="1800" dirty="0">
                <a:latin typeface="Arial"/>
                <a:cs typeface="Arial"/>
              </a:rPr>
              <a:t> </a:t>
            </a:r>
            <a:r>
              <a:rPr sz="1800" spc="-5" dirty="0">
                <a:latin typeface="Arial"/>
                <a:cs typeface="Arial"/>
              </a:rPr>
              <a:t>при</a:t>
            </a:r>
            <a:r>
              <a:rPr sz="1800" spc="-10" dirty="0">
                <a:latin typeface="Arial"/>
                <a:cs typeface="Arial"/>
              </a:rPr>
              <a:t> дворе.</a:t>
            </a:r>
            <a:endParaRPr sz="1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8600"/>
            <a:ext cx="8839200" cy="1213153"/>
          </a:xfrm>
          <a:prstGeom prst="rect">
            <a:avLst/>
          </a:prstGeom>
        </p:spPr>
        <p:txBody>
          <a:bodyPr vert="horz" wrap="square" lIns="0" tIns="12700" rIns="0" bIns="0" rtlCol="0">
            <a:spAutoFit/>
          </a:bodyPr>
          <a:lstStyle/>
          <a:p>
            <a:pPr marL="12700" algn="ctr">
              <a:lnSpc>
                <a:spcPct val="100000"/>
              </a:lnSpc>
              <a:spcBef>
                <a:spcPts val="100"/>
              </a:spcBef>
            </a:pPr>
            <a:r>
              <a:rPr lang="ru-RU" sz="4000" dirty="0" smtClean="0">
                <a:latin typeface="Times New Roman" pitchFamily="18" charset="0"/>
                <a:cs typeface="Times New Roman" pitchFamily="18" charset="0"/>
              </a:rPr>
              <a:t>Интересные факты о писателе:</a:t>
            </a:r>
            <a:r>
              <a:rPr lang="ru-RU" sz="5400" dirty="0" smtClean="0">
                <a:latin typeface="Times New Roman" pitchFamily="18" charset="0"/>
                <a:cs typeface="Times New Roman" pitchFamily="18" charset="0"/>
              </a:rPr>
              <a:t/>
            </a:r>
            <a:br>
              <a:rPr lang="ru-RU" sz="54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sz="2000" dirty="0">
              <a:latin typeface="Times New Roman" pitchFamily="18" charset="0"/>
              <a:cs typeface="Times New Roman" pitchFamily="18" charset="0"/>
            </a:endParaRPr>
          </a:p>
        </p:txBody>
      </p:sp>
      <p:sp>
        <p:nvSpPr>
          <p:cNvPr id="3" name="TextBox 2"/>
          <p:cNvSpPr txBox="1"/>
          <p:nvPr/>
        </p:nvSpPr>
        <p:spPr>
          <a:xfrm>
            <a:off x="152400" y="838200"/>
            <a:ext cx="8839199" cy="5355312"/>
          </a:xfrm>
          <a:prstGeom prst="rect">
            <a:avLst/>
          </a:prstGeom>
          <a:noFill/>
        </p:spPr>
        <p:txBody>
          <a:bodyPr wrap="square" rtlCol="0">
            <a:spAutoFit/>
          </a:bodyPr>
          <a:lstStyle/>
          <a:p>
            <a:pPr marL="342900" indent="-342900">
              <a:buAutoNum type="arabicPeriod"/>
            </a:pPr>
            <a:r>
              <a:rPr lang="ru-RU" dirty="0" smtClean="0">
                <a:effectLst/>
              </a:rPr>
              <a:t>Знаменитый писатель Николай Лесков был чрезвычайно талантливым и плодовитым автором. </a:t>
            </a:r>
          </a:p>
          <a:p>
            <a:pPr marL="342900" indent="-342900">
              <a:buAutoNum type="arabicPeriod"/>
            </a:pPr>
            <a:r>
              <a:rPr lang="ru-RU" dirty="0" smtClean="0">
                <a:effectLst/>
              </a:rPr>
              <a:t> Николай Семёнович Лесков наряду с Гоголем считается одним из родоначальников такого литературного жанра, как сказ. </a:t>
            </a:r>
          </a:p>
          <a:p>
            <a:pPr marL="342900" indent="-342900">
              <a:buAutoNum type="arabicPeriod"/>
            </a:pPr>
            <a:r>
              <a:rPr lang="ru-RU" dirty="0" smtClean="0">
                <a:effectLst/>
              </a:rPr>
              <a:t> Свои первые произведения Н. С. Лесков публиковал под псевдонимом «М. </a:t>
            </a:r>
            <a:r>
              <a:rPr lang="ru-RU" dirty="0" err="1" smtClean="0">
                <a:effectLst/>
              </a:rPr>
              <a:t>Стебницкий</a:t>
            </a:r>
            <a:r>
              <a:rPr lang="ru-RU" dirty="0" smtClean="0">
                <a:effectLst/>
              </a:rPr>
              <a:t>». Всего же разных псевдонимов он использовал несколько десятков. </a:t>
            </a:r>
          </a:p>
          <a:p>
            <a:pPr marL="342900" indent="-342900">
              <a:buAutoNum type="arabicPeriod"/>
            </a:pPr>
            <a:r>
              <a:rPr lang="ru-RU" dirty="0" smtClean="0">
                <a:effectLst/>
              </a:rPr>
              <a:t> Самыми известными произведением Лескова считаются «Левша» и «Леди Макбет </a:t>
            </a:r>
            <a:r>
              <a:rPr lang="ru-RU" dirty="0" err="1" smtClean="0">
                <a:effectLst/>
              </a:rPr>
              <a:t>Мценского</a:t>
            </a:r>
            <a:r>
              <a:rPr lang="ru-RU" dirty="0" smtClean="0">
                <a:effectLst/>
              </a:rPr>
              <a:t> уезда». </a:t>
            </a:r>
          </a:p>
          <a:p>
            <a:pPr marL="342900" indent="-342900">
              <a:buAutoNum type="arabicPeriod"/>
            </a:pPr>
            <a:r>
              <a:rPr lang="ru-RU" dirty="0" smtClean="0">
                <a:effectLst/>
              </a:rPr>
              <a:t> Писатель резко отвергал революционные идеи, считая их вредными для общества.</a:t>
            </a:r>
          </a:p>
          <a:p>
            <a:pPr marL="342900" indent="-342900">
              <a:buAutoNum type="arabicPeriod"/>
            </a:pPr>
            <a:r>
              <a:rPr lang="ru-RU" dirty="0" smtClean="0">
                <a:effectLst/>
              </a:rPr>
              <a:t> Биография Лескова на протяжении долгих лет писалась его сыном Андреем. Опубликована она была в 1954 году. </a:t>
            </a:r>
          </a:p>
          <a:p>
            <a:pPr marL="342900" indent="-342900">
              <a:buAutoNum type="arabicPeriod"/>
            </a:pPr>
            <a:r>
              <a:rPr lang="ru-RU" dirty="0" smtClean="0">
                <a:effectLst/>
              </a:rPr>
              <a:t> В детстве будущий писатель получал образование на дому. Позднее, в возрасте 10 лет, он поступил в гимназию, но через 5 лет его оттуда фактически отчислили без аттестата, вручив лишь справку об окончании всего двух классов. Причиной послужил конфликт с руководством гимназии. Эта закрыло Лескову возможности для дальнейшего обучения. </a:t>
            </a:r>
          </a:p>
          <a:p>
            <a:pPr marL="342900" indent="-342900">
              <a:buAutoNum type="arabicPeriod"/>
            </a:pPr>
            <a:r>
              <a:rPr lang="ru-RU" dirty="0" smtClean="0">
                <a:effectLst/>
              </a:rPr>
              <a:t> По инициативе его отца писатель начал работать в судебной палате обыкновенным канцелярским служащим. После смерти отца Лесков в судебной палате смог вырасти до заместителя столоначальника суда.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142747"/>
            <a:ext cx="8915400" cy="6715253"/>
          </a:xfrm>
        </p:spPr>
        <p:txBody>
          <a:bodyPr/>
          <a:lstStyle/>
          <a:p>
            <a:r>
              <a:rPr lang="ru-RU" kern="1200" dirty="0">
                <a:latin typeface="+mn-lt"/>
                <a:ea typeface="+mn-ea"/>
                <a:cs typeface="+mn-cs"/>
              </a:rPr>
              <a:t>9.Десять лет жизни Николай Семенович Лесков отдал службе государству. Он добился неплохих успехов, но, всем на удивление, внезапно уволился. Сам он объяснил это тем, что не может подолгу находиться на одном месте, так как ему не хватает новых впечатлений. </a:t>
            </a:r>
            <a:br>
              <a:rPr lang="ru-RU" kern="1200" dirty="0">
                <a:latin typeface="+mn-lt"/>
                <a:ea typeface="+mn-ea"/>
                <a:cs typeface="+mn-cs"/>
              </a:rPr>
            </a:br>
            <a:r>
              <a:rPr lang="ru-RU" kern="1200" dirty="0">
                <a:latin typeface="+mn-lt"/>
                <a:ea typeface="+mn-ea"/>
                <a:cs typeface="+mn-cs"/>
              </a:rPr>
              <a:t>10. Горький был восхищен талантом Лескова и даже сравнивал его с Тургеневым и Гоголем.</a:t>
            </a:r>
            <a:br>
              <a:rPr lang="ru-RU" kern="1200" dirty="0">
                <a:latin typeface="+mn-lt"/>
                <a:ea typeface="+mn-ea"/>
                <a:cs typeface="+mn-cs"/>
              </a:rPr>
            </a:br>
            <a:r>
              <a:rPr lang="ru-RU" kern="1200" dirty="0">
                <a:latin typeface="+mn-lt"/>
                <a:ea typeface="+mn-ea"/>
                <a:cs typeface="+mn-cs"/>
              </a:rPr>
              <a:t>11. Лев Толстой называл Лескова «самым русским из писателей». </a:t>
            </a:r>
            <a:r>
              <a:rPr lang="ru-RU" kern="1200" dirty="0" smtClean="0">
                <a:latin typeface="+mn-lt"/>
                <a:ea typeface="+mn-ea"/>
                <a:cs typeface="+mn-cs"/>
              </a:rPr>
              <a:t/>
            </a:r>
            <a:br>
              <a:rPr lang="ru-RU" kern="1200" dirty="0" smtClean="0">
                <a:latin typeface="+mn-lt"/>
                <a:ea typeface="+mn-ea"/>
                <a:cs typeface="+mn-cs"/>
              </a:rPr>
            </a:br>
            <a:r>
              <a:rPr lang="ru-RU" kern="1200" dirty="0" smtClean="0">
                <a:latin typeface="+mn-lt"/>
                <a:ea typeface="+mn-ea"/>
                <a:cs typeface="+mn-cs"/>
              </a:rPr>
              <a:t>12</a:t>
            </a:r>
            <a:r>
              <a:rPr lang="ru-RU" kern="1200" dirty="0">
                <a:latin typeface="+mn-lt"/>
                <a:ea typeface="+mn-ea"/>
                <a:cs typeface="+mn-cs"/>
              </a:rPr>
              <a:t>. Некоторые его произведения известны практически всем, в то время как другие в наши дни почти забыты. Но за свою жизнь Лесков написал множество рассказов и повестей, объединённых в увесистые книги, и все они в той или иной степени интересны. </a:t>
            </a:r>
            <a:r>
              <a:rPr lang="ru-RU" kern="1200" dirty="0" smtClean="0">
                <a:latin typeface="+mn-lt"/>
                <a:ea typeface="+mn-ea"/>
                <a:cs typeface="+mn-cs"/>
              </a:rPr>
              <a:t/>
            </a:r>
            <a:br>
              <a:rPr lang="ru-RU" kern="1200" dirty="0" smtClean="0">
                <a:latin typeface="+mn-lt"/>
                <a:ea typeface="+mn-ea"/>
                <a:cs typeface="+mn-cs"/>
              </a:rPr>
            </a:br>
            <a:r>
              <a:rPr lang="ru-RU" kern="1200" dirty="0" smtClean="0">
                <a:latin typeface="+mn-lt"/>
                <a:ea typeface="+mn-ea"/>
                <a:cs typeface="+mn-cs"/>
              </a:rPr>
              <a:t>13</a:t>
            </a:r>
            <a:r>
              <a:rPr lang="ru-RU" kern="1200" dirty="0">
                <a:latin typeface="+mn-lt"/>
                <a:ea typeface="+mn-ea"/>
                <a:cs typeface="+mn-cs"/>
              </a:rPr>
              <a:t>. Николай Лесков происходил из дворянского рода. Отец его был следователем, получившим потомственное дворянство за заслуги на государственной службе, да и мать тоже происходила из обедневшего московского дворянского рода. 14. У Николая Лескова было двое братьев и две сестры. </a:t>
            </a:r>
            <a:r>
              <a:rPr lang="ru-RU" kern="1200" dirty="0" smtClean="0">
                <a:latin typeface="+mn-lt"/>
                <a:ea typeface="+mn-ea"/>
                <a:cs typeface="+mn-cs"/>
              </a:rPr>
              <a:t/>
            </a:r>
            <a:br>
              <a:rPr lang="ru-RU" kern="1200" dirty="0" smtClean="0">
                <a:latin typeface="+mn-lt"/>
                <a:ea typeface="+mn-ea"/>
                <a:cs typeface="+mn-cs"/>
              </a:rPr>
            </a:br>
            <a:r>
              <a:rPr lang="ru-RU" kern="1200" dirty="0" smtClean="0">
                <a:latin typeface="+mn-lt"/>
                <a:ea typeface="+mn-ea"/>
                <a:cs typeface="+mn-cs"/>
              </a:rPr>
              <a:t>15</a:t>
            </a:r>
            <a:r>
              <a:rPr lang="ru-RU" kern="1200" dirty="0">
                <a:latin typeface="+mn-lt"/>
                <a:ea typeface="+mn-ea"/>
                <a:cs typeface="+mn-cs"/>
              </a:rPr>
              <a:t>. После учебы Лескову пришлось проживать в Киеве, где он и стал вольнослушателем гуманитарного факультета. Дядя Лескова был профессором медицины. </a:t>
            </a:r>
            <a:r>
              <a:rPr lang="ru-RU" kern="1200" dirty="0" smtClean="0">
                <a:latin typeface="+mn-lt"/>
                <a:ea typeface="+mn-ea"/>
                <a:cs typeface="+mn-cs"/>
              </a:rPr>
              <a:t/>
            </a:r>
            <a:br>
              <a:rPr lang="ru-RU" kern="1200" dirty="0" smtClean="0">
                <a:latin typeface="+mn-lt"/>
                <a:ea typeface="+mn-ea"/>
                <a:cs typeface="+mn-cs"/>
              </a:rPr>
            </a:br>
            <a:r>
              <a:rPr lang="ru-RU" kern="1200" dirty="0" smtClean="0">
                <a:latin typeface="+mn-lt"/>
                <a:ea typeface="+mn-ea"/>
                <a:cs typeface="+mn-cs"/>
              </a:rPr>
              <a:t>16</a:t>
            </a:r>
            <a:r>
              <a:rPr lang="ru-RU" kern="1200" dirty="0">
                <a:latin typeface="+mn-lt"/>
                <a:ea typeface="+mn-ea"/>
                <a:cs typeface="+mn-cs"/>
              </a:rPr>
              <a:t>. В юности Лескова с его семья много переезжала, и он часто общался с не самыми интеллигентными и грамотными представителями населения. Многие простонародные элементы речи впоследствии употреблялись им в творчестве. </a:t>
            </a:r>
            <a:r>
              <a:rPr lang="ru-RU" kern="1200" dirty="0" smtClean="0">
                <a:latin typeface="+mn-lt"/>
                <a:ea typeface="+mn-ea"/>
                <a:cs typeface="+mn-cs"/>
              </a:rPr>
              <a:t/>
            </a:r>
            <a:br>
              <a:rPr lang="ru-RU" kern="1200" dirty="0" smtClean="0">
                <a:latin typeface="+mn-lt"/>
                <a:ea typeface="+mn-ea"/>
                <a:cs typeface="+mn-cs"/>
              </a:rPr>
            </a:br>
            <a:r>
              <a:rPr lang="ru-RU" kern="1200" dirty="0" smtClean="0">
                <a:latin typeface="+mn-lt"/>
                <a:ea typeface="+mn-ea"/>
                <a:cs typeface="+mn-cs"/>
              </a:rPr>
              <a:t>17</a:t>
            </a:r>
            <a:r>
              <a:rPr lang="ru-RU" kern="1200" dirty="0">
                <a:latin typeface="+mn-lt"/>
                <a:ea typeface="+mn-ea"/>
                <a:cs typeface="+mn-cs"/>
              </a:rPr>
              <a:t>. Первые свои произведения Николай Лесков опубликовал, когда ему было 28 лет. Это были небольшие очерки и заметки, которые начали публиковать в некоторых газетах. Написал он их в те несколько лет, что жил вместе с семьёй в Пензе. </a:t>
            </a:r>
            <a:r>
              <a:rPr lang="ru-RU" kern="1200" dirty="0" smtClean="0">
                <a:latin typeface="+mn-lt"/>
                <a:ea typeface="+mn-ea"/>
                <a:cs typeface="+mn-cs"/>
              </a:rPr>
              <a:t/>
            </a:r>
            <a:br>
              <a:rPr lang="ru-RU" kern="1200" dirty="0" smtClean="0">
                <a:latin typeface="+mn-lt"/>
                <a:ea typeface="+mn-ea"/>
                <a:cs typeface="+mn-cs"/>
              </a:rPr>
            </a:br>
            <a:r>
              <a:rPr lang="ru-RU" kern="1200" dirty="0" smtClean="0">
                <a:latin typeface="+mn-lt"/>
                <a:ea typeface="+mn-ea"/>
                <a:cs typeface="+mn-cs"/>
              </a:rPr>
              <a:t>18</a:t>
            </a:r>
            <a:r>
              <a:rPr lang="ru-RU" kern="1200" dirty="0">
                <a:latin typeface="+mn-lt"/>
                <a:ea typeface="+mn-ea"/>
                <a:cs typeface="+mn-cs"/>
              </a:rPr>
              <a:t>. В начале 1862 года Лесков стал постоянным сотрудником газеты «Северная пчела». Там он и издавал свои передовые статьи.</a:t>
            </a:r>
            <a:br>
              <a:rPr lang="ru-RU" kern="1200" dirty="0">
                <a:latin typeface="+mn-lt"/>
                <a:ea typeface="+mn-ea"/>
                <a:cs typeface="+mn-cs"/>
              </a:rPr>
            </a:br>
            <a:r>
              <a:rPr lang="ru-RU" dirty="0"/>
              <a:t/>
            </a:r>
            <a:br>
              <a:rPr lang="ru-RU" dirty="0"/>
            </a:br>
            <a:endParaRPr lang="ru-RU" dirty="0"/>
          </a:p>
        </p:txBody>
      </p:sp>
    </p:spTree>
    <p:extLst>
      <p:ext uri="{BB962C8B-B14F-4D97-AF65-F5344CB8AC3E}">
        <p14:creationId xmlns:p14="http://schemas.microsoft.com/office/powerpoint/2010/main" val="3579008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9400" y="152400"/>
            <a:ext cx="5334000" cy="276999"/>
          </a:xfrm>
        </p:spPr>
        <p:txBody>
          <a:bodyPr/>
          <a:lstStyle/>
          <a:p>
            <a:r>
              <a:rPr lang="ru-RU" dirty="0" smtClean="0"/>
              <a:t>Библиографический список</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609601"/>
            <a:ext cx="2285999" cy="3141910"/>
          </a:xfrm>
          <a:prstGeom prst="rect">
            <a:avLst/>
          </a:prstGeom>
        </p:spPr>
      </p:pic>
      <p:sp>
        <p:nvSpPr>
          <p:cNvPr id="5" name="TextBox 4"/>
          <p:cNvSpPr txBox="1"/>
          <p:nvPr/>
        </p:nvSpPr>
        <p:spPr>
          <a:xfrm>
            <a:off x="2487491" y="627184"/>
            <a:ext cx="6427909" cy="3139321"/>
          </a:xfrm>
          <a:prstGeom prst="rect">
            <a:avLst/>
          </a:prstGeom>
          <a:noFill/>
        </p:spPr>
        <p:txBody>
          <a:bodyPr wrap="square" rtlCol="0">
            <a:spAutoFit/>
          </a:bodyPr>
          <a:lstStyle/>
          <a:p>
            <a:r>
              <a:rPr lang="ru-RU" b="1" i="1" dirty="0" smtClean="0"/>
              <a:t>Аннинский Л. </a:t>
            </a:r>
            <a:r>
              <a:rPr lang="ru-RU" b="1" i="1" dirty="0" err="1" smtClean="0"/>
              <a:t>Лесковское</a:t>
            </a:r>
            <a:r>
              <a:rPr lang="ru-RU" b="1" i="1" dirty="0" smtClean="0"/>
              <a:t> ожерелье </a:t>
            </a:r>
            <a:r>
              <a:rPr lang="en-US" b="1" i="1" dirty="0" smtClean="0"/>
              <a:t>[</a:t>
            </a:r>
            <a:r>
              <a:rPr lang="ru-RU" b="1" i="1" dirty="0" smtClean="0"/>
              <a:t>Электронный ресурс</a:t>
            </a:r>
            <a:r>
              <a:rPr lang="en-US" b="1" i="1" dirty="0" smtClean="0"/>
              <a:t>]</a:t>
            </a:r>
            <a:r>
              <a:rPr lang="ru-RU" b="1" i="1" dirty="0" smtClean="0"/>
              <a:t>. – Режим доступа:</a:t>
            </a:r>
            <a:r>
              <a:rPr lang="en-US" b="1" i="1" dirty="0" smtClean="0"/>
              <a:t>https://royallib.com/book/anninskiy_lev/leskovskoe_ogerele.html</a:t>
            </a:r>
            <a:endParaRPr lang="ru-RU" b="1" i="1" dirty="0" smtClean="0"/>
          </a:p>
          <a:p>
            <a:pPr algn="just"/>
            <a:r>
              <a:rPr lang="ru-RU" dirty="0" smtClean="0"/>
              <a:t>	Первое </a:t>
            </a:r>
            <a:r>
              <a:rPr lang="ru-RU" dirty="0" smtClean="0"/>
              <a:t>издание книги раскрывало судьбу раннего романа Н. С. Лескова, вызвавшего бурю в современной ему критике, и его прославленных произведений: «Левша» и «Леди Макбет </a:t>
            </a:r>
            <a:r>
              <a:rPr lang="ru-RU" dirty="0" err="1" smtClean="0"/>
              <a:t>Мценского</a:t>
            </a:r>
            <a:r>
              <a:rPr lang="ru-RU" dirty="0" smtClean="0"/>
              <a:t> уезда», «Запечатленный ангел» и «Тупейный художник». Первое издание было хорошо принято и читателями, и критикой. Второе издание дополнено двумя новыми главами о судьбе «Соборян» и «Железной воли». </a:t>
            </a:r>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831248"/>
            <a:ext cx="2285999"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90800" y="4185138"/>
            <a:ext cx="6427909" cy="1754326"/>
          </a:xfrm>
          <a:prstGeom prst="rect">
            <a:avLst/>
          </a:prstGeom>
        </p:spPr>
        <p:txBody>
          <a:bodyPr wrap="square">
            <a:spAutoFit/>
          </a:bodyPr>
          <a:lstStyle/>
          <a:p>
            <a:r>
              <a:rPr lang="ru-RU" b="1" i="1" dirty="0" smtClean="0"/>
              <a:t>Нагибин Ю. По пути в бессмертие </a:t>
            </a:r>
            <a:r>
              <a:rPr lang="en-US" b="1" i="1" dirty="0" smtClean="0"/>
              <a:t>[</a:t>
            </a:r>
            <a:r>
              <a:rPr lang="ru-RU" b="1" i="1" dirty="0" smtClean="0"/>
              <a:t>Электронный ресурс</a:t>
            </a:r>
            <a:r>
              <a:rPr lang="en-US" b="1" i="1" dirty="0" smtClean="0"/>
              <a:t>]</a:t>
            </a:r>
            <a:r>
              <a:rPr lang="ru-RU" b="1" i="1" dirty="0" smtClean="0"/>
              <a:t>. – Режим доступа: </a:t>
            </a:r>
            <a:r>
              <a:rPr lang="en-US" b="1" i="1" dirty="0" smtClean="0">
                <a:hlinkClick r:id="rId4"/>
              </a:rPr>
              <a:t>https://royallib.com/book/nagibin_yuriy/po_puti_v_bessmertie.html</a:t>
            </a:r>
            <a:endParaRPr lang="ru-RU" b="1" i="1" dirty="0" smtClean="0"/>
          </a:p>
          <a:p>
            <a:r>
              <a:rPr lang="ru-RU" dirty="0" smtClean="0"/>
              <a:t>Сборник блестящих рассказов, посвященных человеческим и литературным судьбам русских писателей.</a:t>
            </a:r>
          </a:p>
        </p:txBody>
      </p:sp>
    </p:spTree>
    <p:extLst>
      <p:ext uri="{BB962C8B-B14F-4D97-AF65-F5344CB8AC3E}">
        <p14:creationId xmlns:p14="http://schemas.microsoft.com/office/powerpoint/2010/main" val="25894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065" y="3961587"/>
            <a:ext cx="8448675" cy="2494915"/>
          </a:xfrm>
          <a:prstGeom prst="rect">
            <a:avLst/>
          </a:prstGeom>
        </p:spPr>
        <p:txBody>
          <a:bodyPr vert="horz" wrap="square" lIns="0" tIns="12700" rIns="0" bIns="0" rtlCol="0">
            <a:spAutoFit/>
          </a:bodyPr>
          <a:lstStyle/>
          <a:p>
            <a:pPr marL="12700" marR="5080" indent="431165" algn="just">
              <a:lnSpc>
                <a:spcPct val="100000"/>
              </a:lnSpc>
              <a:spcBef>
                <a:spcPts val="100"/>
              </a:spcBef>
            </a:pPr>
            <a:r>
              <a:rPr sz="1800" spc="-5" dirty="0">
                <a:latin typeface="Arial"/>
                <a:cs typeface="Arial"/>
              </a:rPr>
              <a:t>Лесков</a:t>
            </a:r>
            <a:r>
              <a:rPr sz="1800" dirty="0">
                <a:latin typeface="Arial"/>
                <a:cs typeface="Arial"/>
              </a:rPr>
              <a:t> </a:t>
            </a:r>
            <a:r>
              <a:rPr sz="1800" spc="-15" dirty="0">
                <a:latin typeface="Arial"/>
                <a:cs typeface="Arial"/>
              </a:rPr>
              <a:t>отличался</a:t>
            </a:r>
            <a:r>
              <a:rPr sz="1800" spc="-10" dirty="0">
                <a:latin typeface="Arial"/>
                <a:cs typeface="Arial"/>
              </a:rPr>
              <a:t> </a:t>
            </a:r>
            <a:r>
              <a:rPr sz="1800" spc="-5" dirty="0">
                <a:latin typeface="Arial"/>
                <a:cs typeface="Arial"/>
              </a:rPr>
              <a:t>обострённым</a:t>
            </a:r>
            <a:r>
              <a:rPr sz="1800" dirty="0">
                <a:latin typeface="Arial"/>
                <a:cs typeface="Arial"/>
              </a:rPr>
              <a:t> </a:t>
            </a:r>
            <a:r>
              <a:rPr sz="1800" spc="-5" dirty="0">
                <a:latin typeface="Arial"/>
                <a:cs typeface="Arial"/>
              </a:rPr>
              <a:t>интересом</a:t>
            </a:r>
            <a:r>
              <a:rPr sz="1800" dirty="0">
                <a:latin typeface="Arial"/>
                <a:cs typeface="Arial"/>
              </a:rPr>
              <a:t> к</a:t>
            </a:r>
            <a:r>
              <a:rPr sz="1800" spc="5" dirty="0">
                <a:latin typeface="Arial"/>
                <a:cs typeface="Arial"/>
              </a:rPr>
              <a:t> </a:t>
            </a:r>
            <a:r>
              <a:rPr sz="1800" spc="-5" dirty="0">
                <a:latin typeface="Arial"/>
                <a:cs typeface="Arial"/>
              </a:rPr>
              <a:t>национальной</a:t>
            </a:r>
            <a:r>
              <a:rPr sz="1800" dirty="0">
                <a:latin typeface="Arial"/>
                <a:cs typeface="Arial"/>
              </a:rPr>
              <a:t> </a:t>
            </a:r>
            <a:r>
              <a:rPr sz="1800" spc="-5" dirty="0">
                <a:latin typeface="Arial"/>
                <a:cs typeface="Arial"/>
              </a:rPr>
              <a:t>жизни.</a:t>
            </a:r>
            <a:r>
              <a:rPr sz="1800" dirty="0">
                <a:latin typeface="Arial"/>
                <a:cs typeface="Arial"/>
              </a:rPr>
              <a:t> Он </a:t>
            </a:r>
            <a:r>
              <a:rPr sz="1800" spc="5" dirty="0">
                <a:latin typeface="Arial"/>
                <a:cs typeface="Arial"/>
              </a:rPr>
              <a:t> </a:t>
            </a:r>
            <a:r>
              <a:rPr sz="1800" spc="-5" dirty="0">
                <a:latin typeface="Arial"/>
                <a:cs typeface="Arial"/>
              </a:rPr>
              <a:t>тонко </a:t>
            </a:r>
            <a:r>
              <a:rPr sz="1800" spc="-10" dirty="0">
                <a:latin typeface="Arial"/>
                <a:cs typeface="Arial"/>
              </a:rPr>
              <a:t>чувствовал </a:t>
            </a:r>
            <a:r>
              <a:rPr sz="1800" spc="-15" dirty="0">
                <a:latin typeface="Arial"/>
                <a:cs typeface="Arial"/>
              </a:rPr>
              <a:t>оттенки народного </a:t>
            </a:r>
            <a:r>
              <a:rPr sz="1800" spc="-5" dirty="0">
                <a:latin typeface="Arial"/>
                <a:cs typeface="Arial"/>
              </a:rPr>
              <a:t>миропонимания, глубоко знал </a:t>
            </a:r>
            <a:r>
              <a:rPr sz="1800" dirty="0">
                <a:latin typeface="Arial"/>
                <a:cs typeface="Arial"/>
              </a:rPr>
              <a:t>быт </a:t>
            </a:r>
            <a:r>
              <a:rPr sz="1800" spc="-15" dirty="0">
                <a:latin typeface="Arial"/>
                <a:cs typeface="Arial"/>
              </a:rPr>
              <a:t>всех </a:t>
            </a:r>
            <a:r>
              <a:rPr sz="1800" spc="-10" dirty="0">
                <a:latin typeface="Arial"/>
                <a:cs typeface="Arial"/>
              </a:rPr>
              <a:t> </a:t>
            </a:r>
            <a:r>
              <a:rPr sz="1800" dirty="0">
                <a:latin typeface="Arial"/>
                <a:cs typeface="Arial"/>
              </a:rPr>
              <a:t>сословий</a:t>
            </a:r>
            <a:r>
              <a:rPr sz="1800" spc="5" dirty="0">
                <a:latin typeface="Arial"/>
                <a:cs typeface="Arial"/>
              </a:rPr>
              <a:t> </a:t>
            </a:r>
            <a:r>
              <a:rPr sz="1800" spc="-5" dirty="0">
                <a:latin typeface="Arial"/>
                <a:cs typeface="Arial"/>
              </a:rPr>
              <a:t>современной</a:t>
            </a:r>
            <a:r>
              <a:rPr sz="1800" dirty="0">
                <a:latin typeface="Arial"/>
                <a:cs typeface="Arial"/>
              </a:rPr>
              <a:t> ему</a:t>
            </a:r>
            <a:r>
              <a:rPr sz="1800" spc="5" dirty="0">
                <a:latin typeface="Arial"/>
                <a:cs typeface="Arial"/>
              </a:rPr>
              <a:t> </a:t>
            </a:r>
            <a:r>
              <a:rPr sz="1800" spc="-20" dirty="0">
                <a:latin typeface="Arial"/>
                <a:cs typeface="Arial"/>
              </a:rPr>
              <a:t>России</a:t>
            </a:r>
            <a:r>
              <a:rPr sz="1800" spc="-15" dirty="0">
                <a:latin typeface="Arial"/>
                <a:cs typeface="Arial"/>
              </a:rPr>
              <a:t> </a:t>
            </a:r>
            <a:r>
              <a:rPr sz="1800" dirty="0">
                <a:latin typeface="Arial"/>
                <a:cs typeface="Arial"/>
              </a:rPr>
              <a:t>и</a:t>
            </a:r>
            <a:r>
              <a:rPr sz="1800" spc="5" dirty="0">
                <a:latin typeface="Arial"/>
                <a:cs typeface="Arial"/>
              </a:rPr>
              <a:t> </a:t>
            </a:r>
            <a:r>
              <a:rPr sz="1800" spc="-10" dirty="0">
                <a:latin typeface="Arial"/>
                <a:cs typeface="Arial"/>
              </a:rPr>
              <a:t>создал</a:t>
            </a:r>
            <a:r>
              <a:rPr sz="1800" spc="-5" dirty="0">
                <a:latin typeface="Arial"/>
                <a:cs typeface="Arial"/>
              </a:rPr>
              <a:t> </a:t>
            </a:r>
            <a:r>
              <a:rPr sz="1800" spc="-10" dirty="0">
                <a:latin typeface="Arial"/>
                <a:cs typeface="Arial"/>
              </a:rPr>
              <a:t>своеобразный,</a:t>
            </a:r>
            <a:r>
              <a:rPr sz="1800" spc="-5" dirty="0">
                <a:latin typeface="Arial"/>
                <a:cs typeface="Arial"/>
              </a:rPr>
              <a:t> </a:t>
            </a:r>
            <a:r>
              <a:rPr sz="1800" spc="-10" dirty="0">
                <a:latin typeface="Arial"/>
                <a:cs typeface="Arial"/>
              </a:rPr>
              <a:t>исполненный </a:t>
            </a:r>
            <a:r>
              <a:rPr sz="1800" spc="-5" dirty="0">
                <a:latin typeface="Arial"/>
                <a:cs typeface="Arial"/>
              </a:rPr>
              <a:t> </a:t>
            </a:r>
            <a:r>
              <a:rPr sz="1800" spc="-10" dirty="0">
                <a:latin typeface="Arial"/>
                <a:cs typeface="Arial"/>
              </a:rPr>
              <a:t>артистизма, неповторимый </a:t>
            </a:r>
            <a:r>
              <a:rPr sz="1800" dirty="0">
                <a:latin typeface="Arial"/>
                <a:cs typeface="Arial"/>
              </a:rPr>
              <a:t>– </a:t>
            </a:r>
            <a:r>
              <a:rPr sz="1800" spc="-5" dirty="0">
                <a:latin typeface="Arial"/>
                <a:cs typeface="Arial"/>
              </a:rPr>
              <a:t>лесковский </a:t>
            </a:r>
            <a:r>
              <a:rPr sz="1800" dirty="0">
                <a:latin typeface="Arial"/>
                <a:cs typeface="Arial"/>
              </a:rPr>
              <a:t>– способ </a:t>
            </a:r>
            <a:r>
              <a:rPr sz="1800" spc="-5" dirty="0">
                <a:latin typeface="Arial"/>
                <a:cs typeface="Arial"/>
              </a:rPr>
              <a:t>описания, особый </a:t>
            </a:r>
            <a:r>
              <a:rPr sz="1800" spc="-10" dirty="0">
                <a:latin typeface="Arial"/>
                <a:cs typeface="Arial"/>
              </a:rPr>
              <a:t>духовно- </a:t>
            </a:r>
            <a:r>
              <a:rPr sz="1800" spc="-5" dirty="0">
                <a:latin typeface="Arial"/>
                <a:cs typeface="Arial"/>
              </a:rPr>
              <a:t> аналитический</a:t>
            </a:r>
            <a:r>
              <a:rPr sz="1800" dirty="0">
                <a:latin typeface="Arial"/>
                <a:cs typeface="Arial"/>
              </a:rPr>
              <a:t> </a:t>
            </a:r>
            <a:r>
              <a:rPr sz="1800" spc="-25" dirty="0">
                <a:latin typeface="Arial"/>
                <a:cs typeface="Arial"/>
              </a:rPr>
              <a:t>подход</a:t>
            </a:r>
            <a:r>
              <a:rPr sz="1800" spc="-20" dirty="0">
                <a:latin typeface="Arial"/>
                <a:cs typeface="Arial"/>
              </a:rPr>
              <a:t> </a:t>
            </a:r>
            <a:r>
              <a:rPr sz="1800" dirty="0">
                <a:latin typeface="Arial"/>
                <a:cs typeface="Arial"/>
              </a:rPr>
              <a:t>к</a:t>
            </a:r>
            <a:r>
              <a:rPr sz="1800" spc="5" dirty="0">
                <a:latin typeface="Arial"/>
                <a:cs typeface="Arial"/>
              </a:rPr>
              <a:t> </a:t>
            </a:r>
            <a:r>
              <a:rPr sz="1800" spc="-20" dirty="0">
                <a:latin typeface="Arial"/>
                <a:cs typeface="Arial"/>
              </a:rPr>
              <a:t>изображаемому.</a:t>
            </a:r>
            <a:r>
              <a:rPr sz="1800" spc="-15" dirty="0">
                <a:latin typeface="Arial"/>
                <a:cs typeface="Arial"/>
              </a:rPr>
              <a:t> </a:t>
            </a:r>
            <a:r>
              <a:rPr sz="1800" dirty="0">
                <a:latin typeface="Arial"/>
                <a:cs typeface="Arial"/>
              </a:rPr>
              <a:t>В</a:t>
            </a:r>
            <a:r>
              <a:rPr sz="1800" spc="5" dirty="0">
                <a:latin typeface="Arial"/>
                <a:cs typeface="Arial"/>
              </a:rPr>
              <a:t> </a:t>
            </a:r>
            <a:r>
              <a:rPr sz="1800" spc="-5" dirty="0">
                <a:latin typeface="Arial"/>
                <a:cs typeface="Arial"/>
              </a:rPr>
              <a:t>лесковской</a:t>
            </a:r>
            <a:r>
              <a:rPr sz="1800" dirty="0">
                <a:latin typeface="Arial"/>
                <a:cs typeface="Arial"/>
              </a:rPr>
              <a:t> </a:t>
            </a:r>
            <a:r>
              <a:rPr sz="1800" spc="-15" dirty="0">
                <a:latin typeface="Arial"/>
                <a:cs typeface="Arial"/>
              </a:rPr>
              <a:t>прозе</a:t>
            </a:r>
            <a:r>
              <a:rPr sz="1800" spc="-10" dirty="0">
                <a:latin typeface="Arial"/>
                <a:cs typeface="Arial"/>
              </a:rPr>
              <a:t> отразились </a:t>
            </a:r>
            <a:r>
              <a:rPr sz="1800" spc="-5" dirty="0">
                <a:latin typeface="Arial"/>
                <a:cs typeface="Arial"/>
              </a:rPr>
              <a:t> традиции </a:t>
            </a:r>
            <a:r>
              <a:rPr sz="1800" spc="5" dirty="0">
                <a:latin typeface="Arial"/>
                <a:cs typeface="Arial"/>
              </a:rPr>
              <a:t>как </a:t>
            </a:r>
            <a:r>
              <a:rPr sz="1800" spc="-10" dirty="0">
                <a:latin typeface="Arial"/>
                <a:cs typeface="Arial"/>
              </a:rPr>
              <a:t>духовенства, </a:t>
            </a:r>
            <a:r>
              <a:rPr sz="1800" spc="-15" dirty="0">
                <a:latin typeface="Arial"/>
                <a:cs typeface="Arial"/>
              </a:rPr>
              <a:t>так </a:t>
            </a:r>
            <a:r>
              <a:rPr sz="1800" dirty="0">
                <a:latin typeface="Arial"/>
                <a:cs typeface="Arial"/>
              </a:rPr>
              <a:t>и </a:t>
            </a:r>
            <a:r>
              <a:rPr sz="1800" spc="-10" dirty="0">
                <a:latin typeface="Arial"/>
                <a:cs typeface="Arial"/>
              </a:rPr>
              <a:t>мещанства. Часто </a:t>
            </a:r>
            <a:r>
              <a:rPr sz="1800" spc="-15" dirty="0">
                <a:latin typeface="Arial"/>
                <a:cs typeface="Arial"/>
              </a:rPr>
              <a:t>работая </a:t>
            </a:r>
            <a:r>
              <a:rPr sz="1800" dirty="0">
                <a:latin typeface="Arial"/>
                <a:cs typeface="Arial"/>
              </a:rPr>
              <a:t>в </a:t>
            </a:r>
            <a:r>
              <a:rPr sz="1800" spc="-10" dirty="0">
                <a:latin typeface="Arial"/>
                <a:cs typeface="Arial"/>
              </a:rPr>
              <a:t>технике </a:t>
            </a:r>
            <a:r>
              <a:rPr sz="1800" spc="-5" dirty="0">
                <a:latin typeface="Arial"/>
                <a:cs typeface="Arial"/>
              </a:rPr>
              <a:t>сказа, </a:t>
            </a:r>
            <a:r>
              <a:rPr sz="1800" dirty="0">
                <a:latin typeface="Arial"/>
                <a:cs typeface="Arial"/>
              </a:rPr>
              <a:t> </a:t>
            </a:r>
            <a:r>
              <a:rPr sz="1800" spc="-10" dirty="0">
                <a:latin typeface="Arial"/>
                <a:cs typeface="Arial"/>
              </a:rPr>
              <a:t>придавал</a:t>
            </a:r>
            <a:r>
              <a:rPr sz="1800" spc="-5" dirty="0">
                <a:latin typeface="Arial"/>
                <a:cs typeface="Arial"/>
              </a:rPr>
              <a:t> </a:t>
            </a:r>
            <a:r>
              <a:rPr sz="1800" spc="-10" dirty="0">
                <a:latin typeface="Arial"/>
                <a:cs typeface="Arial"/>
              </a:rPr>
              <a:t>большое</a:t>
            </a:r>
            <a:r>
              <a:rPr sz="1800" spc="-5" dirty="0">
                <a:latin typeface="Arial"/>
                <a:cs typeface="Arial"/>
              </a:rPr>
              <a:t> </a:t>
            </a:r>
            <a:r>
              <a:rPr sz="1800" spc="-10" dirty="0">
                <a:latin typeface="Arial"/>
                <a:cs typeface="Arial"/>
              </a:rPr>
              <a:t>значение</a:t>
            </a:r>
            <a:r>
              <a:rPr sz="1800" spc="-5" dirty="0">
                <a:latin typeface="Arial"/>
                <a:cs typeface="Arial"/>
              </a:rPr>
              <a:t> нюансам</a:t>
            </a:r>
            <a:r>
              <a:rPr sz="1800" dirty="0">
                <a:latin typeface="Arial"/>
                <a:cs typeface="Arial"/>
              </a:rPr>
              <a:t> </a:t>
            </a:r>
            <a:r>
              <a:rPr sz="1800" spc="-5" dirty="0">
                <a:latin typeface="Arial"/>
                <a:cs typeface="Arial"/>
              </a:rPr>
              <a:t>интонации,</a:t>
            </a:r>
            <a:r>
              <a:rPr sz="1800" dirty="0">
                <a:latin typeface="Arial"/>
                <a:cs typeface="Arial"/>
              </a:rPr>
              <a:t> </a:t>
            </a:r>
            <a:r>
              <a:rPr sz="1800" spc="-10" dirty="0">
                <a:latin typeface="Arial"/>
                <a:cs typeface="Arial"/>
              </a:rPr>
              <a:t>установке</a:t>
            </a:r>
            <a:r>
              <a:rPr sz="1800" spc="-5" dirty="0">
                <a:latin typeface="Arial"/>
                <a:cs typeface="Arial"/>
              </a:rPr>
              <a:t> </a:t>
            </a:r>
            <a:r>
              <a:rPr sz="1800" dirty="0">
                <a:latin typeface="Arial"/>
                <a:cs typeface="Arial"/>
              </a:rPr>
              <a:t>на</a:t>
            </a:r>
            <a:r>
              <a:rPr sz="1800" spc="5" dirty="0">
                <a:latin typeface="Arial"/>
                <a:cs typeface="Arial"/>
              </a:rPr>
              <a:t> </a:t>
            </a:r>
            <a:r>
              <a:rPr sz="1800" spc="-5" dirty="0">
                <a:latin typeface="Arial"/>
                <a:cs typeface="Arial"/>
              </a:rPr>
              <a:t>неп- </a:t>
            </a:r>
            <a:r>
              <a:rPr sz="1800" dirty="0">
                <a:latin typeface="Arial"/>
                <a:cs typeface="Arial"/>
              </a:rPr>
              <a:t> </a:t>
            </a:r>
            <a:r>
              <a:rPr sz="1800" spc="-10" dirty="0">
                <a:latin typeface="Arial"/>
                <a:cs typeface="Arial"/>
              </a:rPr>
              <a:t>ридуманность</a:t>
            </a:r>
            <a:r>
              <a:rPr sz="1800" spc="-5" dirty="0">
                <a:latin typeface="Arial"/>
                <a:cs typeface="Arial"/>
              </a:rPr>
              <a:t> рассказанного.</a:t>
            </a:r>
            <a:r>
              <a:rPr sz="1800" dirty="0">
                <a:latin typeface="Arial"/>
                <a:cs typeface="Arial"/>
              </a:rPr>
              <a:t> В</a:t>
            </a:r>
            <a:r>
              <a:rPr sz="1800" spc="5" dirty="0">
                <a:latin typeface="Arial"/>
                <a:cs typeface="Arial"/>
              </a:rPr>
              <a:t> </a:t>
            </a:r>
            <a:r>
              <a:rPr sz="1800" spc="-10" dirty="0">
                <a:latin typeface="Arial"/>
                <a:cs typeface="Arial"/>
              </a:rPr>
              <a:t>своих</a:t>
            </a:r>
            <a:r>
              <a:rPr sz="1800" spc="-5" dirty="0">
                <a:latin typeface="Arial"/>
                <a:cs typeface="Arial"/>
              </a:rPr>
              <a:t> </a:t>
            </a:r>
            <a:r>
              <a:rPr sz="1800" spc="-10" dirty="0">
                <a:latin typeface="Arial"/>
                <a:cs typeface="Arial"/>
              </a:rPr>
              <a:t>произведениях</a:t>
            </a:r>
            <a:r>
              <a:rPr sz="1800" spc="-5" dirty="0">
                <a:latin typeface="Arial"/>
                <a:cs typeface="Arial"/>
              </a:rPr>
              <a:t> </a:t>
            </a:r>
            <a:r>
              <a:rPr sz="1800" spc="-10" dirty="0">
                <a:latin typeface="Arial"/>
                <a:cs typeface="Arial"/>
              </a:rPr>
              <a:t>создал</a:t>
            </a:r>
            <a:r>
              <a:rPr sz="1800" spc="-5" dirty="0">
                <a:latin typeface="Arial"/>
                <a:cs typeface="Arial"/>
              </a:rPr>
              <a:t> обширную </a:t>
            </a:r>
            <a:r>
              <a:rPr sz="1800" spc="-490" dirty="0">
                <a:latin typeface="Arial"/>
                <a:cs typeface="Arial"/>
              </a:rPr>
              <a:t> </a:t>
            </a:r>
            <a:r>
              <a:rPr sz="1800" spc="-10" dirty="0">
                <a:latin typeface="Arial"/>
                <a:cs typeface="Arial"/>
              </a:rPr>
              <a:t>галерею</a:t>
            </a:r>
            <a:r>
              <a:rPr sz="1800" dirty="0">
                <a:latin typeface="Arial"/>
                <a:cs typeface="Arial"/>
              </a:rPr>
              <a:t> </a:t>
            </a:r>
            <a:r>
              <a:rPr sz="1800" spc="-10" dirty="0">
                <a:latin typeface="Arial"/>
                <a:cs typeface="Arial"/>
              </a:rPr>
              <a:t>праведников</a:t>
            </a:r>
            <a:r>
              <a:rPr sz="1800" spc="10" dirty="0">
                <a:latin typeface="Arial"/>
                <a:cs typeface="Arial"/>
              </a:rPr>
              <a:t> </a:t>
            </a:r>
            <a:r>
              <a:rPr sz="1800" dirty="0">
                <a:latin typeface="Arial"/>
                <a:cs typeface="Arial"/>
              </a:rPr>
              <a:t>из</a:t>
            </a:r>
            <a:r>
              <a:rPr sz="1800" spc="-10" dirty="0">
                <a:latin typeface="Arial"/>
                <a:cs typeface="Arial"/>
              </a:rPr>
              <a:t> народа.</a:t>
            </a:r>
            <a:endParaRPr sz="1800">
              <a:latin typeface="Arial"/>
              <a:cs typeface="Arial"/>
            </a:endParaRPr>
          </a:p>
        </p:txBody>
      </p:sp>
      <p:pic>
        <p:nvPicPr>
          <p:cNvPr id="3" name="object 3"/>
          <p:cNvPicPr/>
          <p:nvPr/>
        </p:nvPicPr>
        <p:blipFill>
          <a:blip r:embed="rId2" cstate="print"/>
          <a:stretch>
            <a:fillRect/>
          </a:stretch>
        </p:blipFill>
        <p:spPr>
          <a:xfrm>
            <a:off x="323850" y="115951"/>
            <a:ext cx="2605151" cy="3371850"/>
          </a:xfrm>
          <a:prstGeom prst="rect">
            <a:avLst/>
          </a:prstGeom>
        </p:spPr>
      </p:pic>
      <p:sp>
        <p:nvSpPr>
          <p:cNvPr id="4" name="object 4"/>
          <p:cNvSpPr txBox="1">
            <a:spLocks noGrp="1"/>
          </p:cNvSpPr>
          <p:nvPr>
            <p:ph type="title"/>
          </p:nvPr>
        </p:nvSpPr>
        <p:spPr>
          <a:xfrm>
            <a:off x="3714369" y="322326"/>
            <a:ext cx="5173980" cy="299720"/>
          </a:xfrm>
          <a:prstGeom prst="rect">
            <a:avLst/>
          </a:prstGeom>
        </p:spPr>
        <p:txBody>
          <a:bodyPr vert="horz" wrap="square" lIns="0" tIns="12700" rIns="0" bIns="0" rtlCol="0">
            <a:spAutoFit/>
          </a:bodyPr>
          <a:lstStyle/>
          <a:p>
            <a:pPr marL="12700">
              <a:lnSpc>
                <a:spcPct val="100000"/>
              </a:lnSpc>
              <a:spcBef>
                <a:spcPts val="100"/>
              </a:spcBef>
            </a:pPr>
            <a:r>
              <a:rPr spc="-5" dirty="0"/>
              <a:t>Николай</a:t>
            </a:r>
            <a:r>
              <a:rPr spc="85" dirty="0"/>
              <a:t> </a:t>
            </a:r>
            <a:r>
              <a:rPr spc="-5" dirty="0"/>
              <a:t>Семёнович</a:t>
            </a:r>
            <a:r>
              <a:rPr spc="90" dirty="0"/>
              <a:t> </a:t>
            </a:r>
            <a:r>
              <a:rPr dirty="0"/>
              <a:t>Лесков</a:t>
            </a:r>
            <a:r>
              <a:rPr spc="95" dirty="0"/>
              <a:t> </a:t>
            </a:r>
            <a:r>
              <a:rPr dirty="0"/>
              <a:t>-</a:t>
            </a:r>
            <a:r>
              <a:rPr spc="100" dirty="0"/>
              <a:t> </a:t>
            </a:r>
            <a:r>
              <a:rPr spc="-15" dirty="0"/>
              <a:t>один</a:t>
            </a:r>
            <a:r>
              <a:rPr spc="85" dirty="0"/>
              <a:t> </a:t>
            </a:r>
            <a:r>
              <a:rPr dirty="0"/>
              <a:t>из</a:t>
            </a:r>
            <a:r>
              <a:rPr spc="95" dirty="0"/>
              <a:t> </a:t>
            </a:r>
            <a:r>
              <a:rPr spc="-10" dirty="0"/>
              <a:t>наиболее</a:t>
            </a:r>
          </a:p>
        </p:txBody>
      </p:sp>
      <p:sp>
        <p:nvSpPr>
          <p:cNvPr id="5" name="object 5"/>
          <p:cNvSpPr txBox="1"/>
          <p:nvPr/>
        </p:nvSpPr>
        <p:spPr>
          <a:xfrm>
            <a:off x="3282822" y="596646"/>
            <a:ext cx="5678805" cy="2993390"/>
          </a:xfrm>
          <a:prstGeom prst="rect">
            <a:avLst/>
          </a:prstGeom>
        </p:spPr>
        <p:txBody>
          <a:bodyPr vert="horz" wrap="square" lIns="0" tIns="12700" rIns="0" bIns="0" rtlCol="0">
            <a:spAutoFit/>
          </a:bodyPr>
          <a:lstStyle/>
          <a:p>
            <a:pPr marL="12700" marR="76200" algn="just">
              <a:lnSpc>
                <a:spcPct val="100000"/>
              </a:lnSpc>
              <a:spcBef>
                <a:spcPts val="100"/>
              </a:spcBef>
            </a:pPr>
            <a:r>
              <a:rPr sz="1800" dirty="0">
                <a:latin typeface="Arial"/>
                <a:cs typeface="Arial"/>
              </a:rPr>
              <a:t>самобытных</a:t>
            </a:r>
            <a:r>
              <a:rPr sz="1800" spc="5" dirty="0">
                <a:latin typeface="Arial"/>
                <a:cs typeface="Arial"/>
              </a:rPr>
              <a:t> </a:t>
            </a:r>
            <a:r>
              <a:rPr sz="1800" spc="-10" dirty="0">
                <a:latin typeface="Arial"/>
                <a:cs typeface="Arial"/>
              </a:rPr>
              <a:t>художников</a:t>
            </a:r>
            <a:r>
              <a:rPr sz="1800" spc="-5" dirty="0">
                <a:latin typeface="Arial"/>
                <a:cs typeface="Arial"/>
              </a:rPr>
              <a:t> слова,</a:t>
            </a:r>
            <a:r>
              <a:rPr sz="1800" dirty="0">
                <a:latin typeface="Arial"/>
                <a:cs typeface="Arial"/>
              </a:rPr>
              <a:t> </a:t>
            </a:r>
            <a:r>
              <a:rPr sz="1800" spc="-5" dirty="0">
                <a:latin typeface="Arial"/>
                <a:cs typeface="Arial"/>
              </a:rPr>
              <a:t>достойный</a:t>
            </a:r>
            <a:r>
              <a:rPr sz="1800" dirty="0">
                <a:latin typeface="Arial"/>
                <a:cs typeface="Arial"/>
              </a:rPr>
              <a:t> </a:t>
            </a:r>
            <a:r>
              <a:rPr sz="1800" spc="-5" dirty="0">
                <a:latin typeface="Arial"/>
                <a:cs typeface="Arial"/>
              </a:rPr>
              <a:t>по </a:t>
            </a:r>
            <a:r>
              <a:rPr sz="1800" dirty="0">
                <a:latin typeface="Arial"/>
                <a:cs typeface="Arial"/>
              </a:rPr>
              <a:t> словам </a:t>
            </a:r>
            <a:r>
              <a:rPr sz="1800" spc="-5" dirty="0">
                <a:latin typeface="Arial"/>
                <a:cs typeface="Arial"/>
              </a:rPr>
              <a:t>М. </a:t>
            </a:r>
            <a:r>
              <a:rPr sz="1800" spc="-20" dirty="0">
                <a:latin typeface="Arial"/>
                <a:cs typeface="Arial"/>
              </a:rPr>
              <a:t>Горького, </a:t>
            </a:r>
            <a:r>
              <a:rPr sz="1800" spc="-15" dirty="0">
                <a:latin typeface="Arial"/>
                <a:cs typeface="Arial"/>
              </a:rPr>
              <a:t>«встать </a:t>
            </a:r>
            <a:r>
              <a:rPr sz="1800" spc="-5" dirty="0">
                <a:latin typeface="Arial"/>
                <a:cs typeface="Arial"/>
              </a:rPr>
              <a:t>рядом </a:t>
            </a:r>
            <a:r>
              <a:rPr sz="1800" dirty="0">
                <a:latin typeface="Arial"/>
                <a:cs typeface="Arial"/>
              </a:rPr>
              <a:t>с </a:t>
            </a:r>
            <a:r>
              <a:rPr sz="1800" spc="-10" dirty="0">
                <a:latin typeface="Arial"/>
                <a:cs typeface="Arial"/>
              </a:rPr>
              <a:t>такими твор- </a:t>
            </a:r>
            <a:r>
              <a:rPr sz="1800" spc="-5" dirty="0">
                <a:latin typeface="Arial"/>
                <a:cs typeface="Arial"/>
              </a:rPr>
              <a:t> </a:t>
            </a:r>
            <a:r>
              <a:rPr sz="1800" dirty="0">
                <a:latin typeface="Arial"/>
                <a:cs typeface="Arial"/>
              </a:rPr>
              <a:t>цами</a:t>
            </a:r>
            <a:r>
              <a:rPr sz="1800" spc="500" dirty="0">
                <a:latin typeface="Arial"/>
                <a:cs typeface="Arial"/>
              </a:rPr>
              <a:t> </a:t>
            </a:r>
            <a:r>
              <a:rPr sz="1800" spc="-10" dirty="0">
                <a:latin typeface="Arial"/>
                <a:cs typeface="Arial"/>
              </a:rPr>
              <a:t>литературы</a:t>
            </a:r>
            <a:r>
              <a:rPr sz="1800" spc="480" dirty="0">
                <a:latin typeface="Arial"/>
                <a:cs typeface="Arial"/>
              </a:rPr>
              <a:t> </a:t>
            </a:r>
            <a:r>
              <a:rPr sz="1800" spc="-5" dirty="0">
                <a:latin typeface="Arial"/>
                <a:cs typeface="Arial"/>
              </a:rPr>
              <a:t>русской,</a:t>
            </a:r>
            <a:r>
              <a:rPr sz="1800" spc="490" dirty="0">
                <a:latin typeface="Arial"/>
                <a:cs typeface="Arial"/>
              </a:rPr>
              <a:t> </a:t>
            </a:r>
            <a:r>
              <a:rPr sz="1800" spc="5" dirty="0">
                <a:latin typeface="Arial"/>
                <a:cs typeface="Arial"/>
              </a:rPr>
              <a:t>каковы </a:t>
            </a:r>
            <a:r>
              <a:rPr sz="1800" spc="10" dirty="0">
                <a:latin typeface="Arial"/>
                <a:cs typeface="Arial"/>
              </a:rPr>
              <a:t> </a:t>
            </a:r>
            <a:r>
              <a:rPr sz="1800" spc="-5" dirty="0">
                <a:latin typeface="Arial"/>
                <a:cs typeface="Arial"/>
              </a:rPr>
              <a:t>Л.Н.</a:t>
            </a:r>
            <a:r>
              <a:rPr sz="1800" spc="490" dirty="0">
                <a:latin typeface="Arial"/>
                <a:cs typeface="Arial"/>
              </a:rPr>
              <a:t> </a:t>
            </a:r>
            <a:r>
              <a:rPr sz="1800" spc="-30" dirty="0">
                <a:latin typeface="Arial"/>
                <a:cs typeface="Arial"/>
              </a:rPr>
              <a:t>Толстой, </a:t>
            </a:r>
            <a:r>
              <a:rPr sz="1800" spc="-490" dirty="0">
                <a:latin typeface="Arial"/>
                <a:cs typeface="Arial"/>
              </a:rPr>
              <a:t> </a:t>
            </a:r>
            <a:r>
              <a:rPr sz="1800" spc="-5" dirty="0">
                <a:latin typeface="Arial"/>
                <a:cs typeface="Arial"/>
              </a:rPr>
              <a:t>Н.</a:t>
            </a:r>
            <a:r>
              <a:rPr sz="1800" dirty="0">
                <a:latin typeface="Arial"/>
                <a:cs typeface="Arial"/>
              </a:rPr>
              <a:t> </a:t>
            </a:r>
            <a:r>
              <a:rPr sz="1800" spc="-5" dirty="0">
                <a:latin typeface="Arial"/>
                <a:cs typeface="Arial"/>
              </a:rPr>
              <a:t>В. </a:t>
            </a:r>
            <a:r>
              <a:rPr sz="1800" spc="-30" dirty="0">
                <a:latin typeface="Arial"/>
                <a:cs typeface="Arial"/>
              </a:rPr>
              <a:t>Гоголь,</a:t>
            </a:r>
            <a:r>
              <a:rPr sz="1800" spc="-15" dirty="0">
                <a:latin typeface="Arial"/>
                <a:cs typeface="Arial"/>
              </a:rPr>
              <a:t> </a:t>
            </a:r>
            <a:r>
              <a:rPr sz="1800" spc="-5" dirty="0">
                <a:latin typeface="Arial"/>
                <a:cs typeface="Arial"/>
              </a:rPr>
              <a:t>И.С.</a:t>
            </a:r>
            <a:r>
              <a:rPr sz="1800" spc="5" dirty="0">
                <a:latin typeface="Arial"/>
                <a:cs typeface="Arial"/>
              </a:rPr>
              <a:t> </a:t>
            </a:r>
            <a:r>
              <a:rPr sz="1800" spc="-25" dirty="0">
                <a:latin typeface="Arial"/>
                <a:cs typeface="Arial"/>
              </a:rPr>
              <a:t>Тургенев».</a:t>
            </a:r>
            <a:endParaRPr sz="1800">
              <a:latin typeface="Arial"/>
              <a:cs typeface="Arial"/>
            </a:endParaRPr>
          </a:p>
          <a:p>
            <a:pPr marL="12700" marR="5080" indent="431165" algn="just">
              <a:lnSpc>
                <a:spcPct val="100000"/>
              </a:lnSpc>
              <a:spcBef>
                <a:spcPts val="1764"/>
              </a:spcBef>
            </a:pPr>
            <a:r>
              <a:rPr sz="1800" spc="-5" dirty="0">
                <a:latin typeface="Arial"/>
                <a:cs typeface="Arial"/>
              </a:rPr>
              <a:t>Русский</a:t>
            </a:r>
            <a:r>
              <a:rPr sz="1800" dirty="0">
                <a:latin typeface="Arial"/>
                <a:cs typeface="Arial"/>
              </a:rPr>
              <a:t> </a:t>
            </a:r>
            <a:r>
              <a:rPr sz="1800" spc="-15" dirty="0">
                <a:latin typeface="Arial"/>
                <a:cs typeface="Arial"/>
              </a:rPr>
              <a:t>писатель,</a:t>
            </a:r>
            <a:r>
              <a:rPr sz="1800" spc="-10" dirty="0">
                <a:latin typeface="Arial"/>
                <a:cs typeface="Arial"/>
              </a:rPr>
              <a:t> </a:t>
            </a:r>
            <a:r>
              <a:rPr sz="1800" spc="-30" dirty="0">
                <a:latin typeface="Arial"/>
                <a:cs typeface="Arial"/>
              </a:rPr>
              <a:t>публицист,</a:t>
            </a:r>
            <a:r>
              <a:rPr sz="1800" spc="-25" dirty="0">
                <a:latin typeface="Arial"/>
                <a:cs typeface="Arial"/>
              </a:rPr>
              <a:t> </a:t>
            </a:r>
            <a:r>
              <a:rPr sz="1800" spc="-10" dirty="0">
                <a:latin typeface="Arial"/>
                <a:cs typeface="Arial"/>
              </a:rPr>
              <a:t>литературный </a:t>
            </a:r>
            <a:r>
              <a:rPr sz="1800" spc="-5" dirty="0">
                <a:latin typeface="Arial"/>
                <a:cs typeface="Arial"/>
              </a:rPr>
              <a:t> критик.</a:t>
            </a:r>
            <a:r>
              <a:rPr sz="1800" dirty="0">
                <a:latin typeface="Arial"/>
                <a:cs typeface="Arial"/>
              </a:rPr>
              <a:t> </a:t>
            </a:r>
            <a:r>
              <a:rPr sz="1800" spc="-15" dirty="0">
                <a:latin typeface="Arial"/>
                <a:cs typeface="Arial"/>
              </a:rPr>
              <a:t>Долгое</a:t>
            </a:r>
            <a:r>
              <a:rPr sz="1800" spc="-10" dirty="0">
                <a:latin typeface="Arial"/>
                <a:cs typeface="Arial"/>
              </a:rPr>
              <a:t> </a:t>
            </a:r>
            <a:r>
              <a:rPr sz="1800" spc="-5" dirty="0">
                <a:latin typeface="Arial"/>
                <a:cs typeface="Arial"/>
              </a:rPr>
              <a:t>время</a:t>
            </a:r>
            <a:r>
              <a:rPr sz="1800" dirty="0">
                <a:latin typeface="Arial"/>
                <a:cs typeface="Arial"/>
              </a:rPr>
              <a:t> </a:t>
            </a:r>
            <a:r>
              <a:rPr sz="1800" spc="-10" dirty="0">
                <a:latin typeface="Arial"/>
                <a:cs typeface="Arial"/>
              </a:rPr>
              <a:t>публиковался</a:t>
            </a:r>
            <a:r>
              <a:rPr sz="1800" spc="-5" dirty="0">
                <a:latin typeface="Arial"/>
                <a:cs typeface="Arial"/>
              </a:rPr>
              <a:t> </a:t>
            </a:r>
            <a:r>
              <a:rPr sz="1800" spc="-15" dirty="0">
                <a:latin typeface="Arial"/>
                <a:cs typeface="Arial"/>
              </a:rPr>
              <a:t>под</a:t>
            </a:r>
            <a:r>
              <a:rPr sz="1800" spc="-10" dirty="0">
                <a:latin typeface="Arial"/>
                <a:cs typeface="Arial"/>
              </a:rPr>
              <a:t> </a:t>
            </a:r>
            <a:r>
              <a:rPr sz="1800" spc="-5" dirty="0">
                <a:latin typeface="Arial"/>
                <a:cs typeface="Arial"/>
              </a:rPr>
              <a:t>псев- </a:t>
            </a:r>
            <a:r>
              <a:rPr sz="1800" dirty="0">
                <a:latin typeface="Arial"/>
                <a:cs typeface="Arial"/>
              </a:rPr>
              <a:t> донимом </a:t>
            </a:r>
            <a:r>
              <a:rPr sz="1800" spc="-10" dirty="0">
                <a:latin typeface="Arial"/>
                <a:cs typeface="Arial"/>
              </a:rPr>
              <a:t>Стебницкий. </a:t>
            </a:r>
            <a:r>
              <a:rPr sz="1800" dirty="0">
                <a:latin typeface="Arial"/>
                <a:cs typeface="Arial"/>
              </a:rPr>
              <a:t>В </a:t>
            </a:r>
            <a:r>
              <a:rPr sz="1800" spc="-15" dirty="0">
                <a:latin typeface="Arial"/>
                <a:cs typeface="Arial"/>
              </a:rPr>
              <a:t>отличие </a:t>
            </a:r>
            <a:r>
              <a:rPr sz="1800" spc="-20" dirty="0">
                <a:latin typeface="Arial"/>
                <a:cs typeface="Arial"/>
              </a:rPr>
              <a:t>от </a:t>
            </a:r>
            <a:r>
              <a:rPr sz="1800" spc="-5" dirty="0">
                <a:latin typeface="Arial"/>
                <a:cs typeface="Arial"/>
              </a:rPr>
              <a:t>других </a:t>
            </a:r>
            <a:r>
              <a:rPr sz="1800" dirty="0">
                <a:latin typeface="Arial"/>
                <a:cs typeface="Arial"/>
              </a:rPr>
              <a:t>крупных </a:t>
            </a:r>
            <a:r>
              <a:rPr sz="1800" spc="5" dirty="0">
                <a:latin typeface="Arial"/>
                <a:cs typeface="Arial"/>
              </a:rPr>
              <a:t> </a:t>
            </a:r>
            <a:r>
              <a:rPr sz="1800" spc="-10" dirty="0">
                <a:latin typeface="Arial"/>
                <a:cs typeface="Arial"/>
              </a:rPr>
              <a:t>русских </a:t>
            </a:r>
            <a:r>
              <a:rPr sz="1800" spc="-15" dirty="0">
                <a:latin typeface="Arial"/>
                <a:cs typeface="Arial"/>
              </a:rPr>
              <a:t>писателей своего </a:t>
            </a:r>
            <a:r>
              <a:rPr sz="1800" spc="-5" dirty="0">
                <a:latin typeface="Arial"/>
                <a:cs typeface="Arial"/>
              </a:rPr>
              <a:t>времени, </a:t>
            </a:r>
            <a:r>
              <a:rPr sz="1800" dirty="0">
                <a:latin typeface="Arial"/>
                <a:cs typeface="Arial"/>
              </a:rPr>
              <a:t>не </a:t>
            </a:r>
            <a:r>
              <a:rPr sz="1800" spc="-5" dirty="0">
                <a:latin typeface="Arial"/>
                <a:cs typeface="Arial"/>
              </a:rPr>
              <a:t>принадлежал </a:t>
            </a:r>
            <a:r>
              <a:rPr sz="1800" dirty="0">
                <a:latin typeface="Arial"/>
                <a:cs typeface="Arial"/>
              </a:rPr>
              <a:t> к</a:t>
            </a:r>
            <a:r>
              <a:rPr sz="1800" spc="5" dirty="0">
                <a:latin typeface="Arial"/>
                <a:cs typeface="Arial"/>
              </a:rPr>
              <a:t> </a:t>
            </a:r>
            <a:r>
              <a:rPr sz="1800" spc="-10" dirty="0">
                <a:latin typeface="Arial"/>
                <a:cs typeface="Arial"/>
              </a:rPr>
              <a:t>столбовому</a:t>
            </a:r>
            <a:r>
              <a:rPr sz="1800" spc="-5" dirty="0">
                <a:latin typeface="Arial"/>
                <a:cs typeface="Arial"/>
              </a:rPr>
              <a:t> </a:t>
            </a:r>
            <a:r>
              <a:rPr sz="1800" spc="-25" dirty="0">
                <a:latin typeface="Arial"/>
                <a:cs typeface="Arial"/>
              </a:rPr>
              <a:t>дворянству,</a:t>
            </a:r>
            <a:r>
              <a:rPr sz="1800" spc="-20" dirty="0">
                <a:latin typeface="Arial"/>
                <a:cs typeface="Arial"/>
              </a:rPr>
              <a:t> </a:t>
            </a:r>
            <a:r>
              <a:rPr sz="1800" dirty="0">
                <a:latin typeface="Arial"/>
                <a:cs typeface="Arial"/>
              </a:rPr>
              <a:t>в</a:t>
            </a:r>
            <a:r>
              <a:rPr sz="1800" spc="5" dirty="0">
                <a:latin typeface="Arial"/>
                <a:cs typeface="Arial"/>
              </a:rPr>
              <a:t> </a:t>
            </a:r>
            <a:r>
              <a:rPr sz="1800" dirty="0">
                <a:latin typeface="Arial"/>
                <a:cs typeface="Arial"/>
              </a:rPr>
              <a:t>сфере</a:t>
            </a:r>
            <a:r>
              <a:rPr sz="1800" spc="5" dirty="0">
                <a:latin typeface="Arial"/>
                <a:cs typeface="Arial"/>
              </a:rPr>
              <a:t> </a:t>
            </a:r>
            <a:r>
              <a:rPr sz="1800" spc="-15" dirty="0">
                <a:latin typeface="Arial"/>
                <a:cs typeface="Arial"/>
              </a:rPr>
              <a:t>его</a:t>
            </a:r>
            <a:r>
              <a:rPr sz="1800" spc="-10" dirty="0">
                <a:latin typeface="Arial"/>
                <a:cs typeface="Arial"/>
              </a:rPr>
              <a:t> </a:t>
            </a:r>
            <a:r>
              <a:rPr sz="1800" spc="-5" dirty="0">
                <a:latin typeface="Arial"/>
                <a:cs typeface="Arial"/>
              </a:rPr>
              <a:t>интересов </a:t>
            </a:r>
            <a:r>
              <a:rPr sz="1800" dirty="0">
                <a:latin typeface="Arial"/>
                <a:cs typeface="Arial"/>
              </a:rPr>
              <a:t> </a:t>
            </a:r>
            <a:r>
              <a:rPr sz="1800" spc="-10" dirty="0">
                <a:latin typeface="Arial"/>
                <a:cs typeface="Arial"/>
              </a:rPr>
              <a:t>находились</a:t>
            </a:r>
            <a:r>
              <a:rPr sz="1800" spc="-35" dirty="0">
                <a:latin typeface="Arial"/>
                <a:cs typeface="Arial"/>
              </a:rPr>
              <a:t> </a:t>
            </a:r>
            <a:r>
              <a:rPr sz="1800" dirty="0">
                <a:latin typeface="Arial"/>
                <a:cs typeface="Arial"/>
              </a:rPr>
              <a:t>иные</a:t>
            </a:r>
            <a:r>
              <a:rPr sz="1800" spc="5" dirty="0">
                <a:latin typeface="Arial"/>
                <a:cs typeface="Arial"/>
              </a:rPr>
              <a:t> </a:t>
            </a:r>
            <a:r>
              <a:rPr sz="1800" dirty="0">
                <a:latin typeface="Arial"/>
                <a:cs typeface="Arial"/>
              </a:rPr>
              <a:t>сословия.</a:t>
            </a:r>
            <a:endParaRPr sz="1800">
              <a:latin typeface="Arial"/>
              <a:cs typeface="Arial"/>
            </a:endParaRPr>
          </a:p>
        </p:txBody>
      </p:sp>
      <p:sp>
        <p:nvSpPr>
          <p:cNvPr id="6" name="object 6"/>
          <p:cNvSpPr txBox="1"/>
          <p:nvPr/>
        </p:nvSpPr>
        <p:spPr>
          <a:xfrm>
            <a:off x="778255" y="3536060"/>
            <a:ext cx="19100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Николай</a:t>
            </a:r>
            <a:r>
              <a:rPr sz="1200" spc="-35" dirty="0">
                <a:latin typeface="Arial"/>
                <a:cs typeface="Arial"/>
              </a:rPr>
              <a:t> </a:t>
            </a:r>
            <a:r>
              <a:rPr sz="1200" dirty="0">
                <a:latin typeface="Arial"/>
                <a:cs typeface="Arial"/>
              </a:rPr>
              <a:t>Лесков</a:t>
            </a:r>
            <a:r>
              <a:rPr sz="1200" spc="-45" dirty="0">
                <a:latin typeface="Arial"/>
                <a:cs typeface="Arial"/>
              </a:rPr>
              <a:t> </a:t>
            </a:r>
            <a:r>
              <a:rPr sz="1200" dirty="0">
                <a:latin typeface="Arial"/>
                <a:cs typeface="Arial"/>
              </a:rPr>
              <a:t>(1860</a:t>
            </a:r>
            <a:r>
              <a:rPr sz="1200" spc="-50" dirty="0">
                <a:latin typeface="Arial"/>
                <a:cs typeface="Arial"/>
              </a:rPr>
              <a:t> </a:t>
            </a:r>
            <a:r>
              <a:rPr sz="1200" spc="-15" dirty="0">
                <a:latin typeface="Arial"/>
                <a:cs typeface="Arial"/>
              </a:rPr>
              <a:t>год)</a:t>
            </a:r>
            <a:endParaRPr sz="1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742" y="4955540"/>
            <a:ext cx="361822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гимназии.</a:t>
            </a:r>
            <a:r>
              <a:rPr sz="1800" spc="445" dirty="0">
                <a:latin typeface="Arial"/>
                <a:cs typeface="Arial"/>
              </a:rPr>
              <a:t> </a:t>
            </a:r>
            <a:r>
              <a:rPr sz="1800" spc="-5" dirty="0">
                <a:latin typeface="Arial"/>
                <a:cs typeface="Arial"/>
              </a:rPr>
              <a:t>Не</a:t>
            </a:r>
            <a:r>
              <a:rPr sz="1800" spc="450" dirty="0">
                <a:latin typeface="Arial"/>
                <a:cs typeface="Arial"/>
              </a:rPr>
              <a:t> </a:t>
            </a:r>
            <a:r>
              <a:rPr sz="1800" spc="-5" dirty="0">
                <a:latin typeface="Arial"/>
                <a:cs typeface="Arial"/>
              </a:rPr>
              <a:t>окончив</a:t>
            </a:r>
            <a:r>
              <a:rPr sz="1800" spc="459" dirty="0">
                <a:latin typeface="Arial"/>
                <a:cs typeface="Arial"/>
              </a:rPr>
              <a:t> </a:t>
            </a:r>
            <a:r>
              <a:rPr sz="1800" spc="-10" dirty="0">
                <a:latin typeface="Arial"/>
                <a:cs typeface="Arial"/>
              </a:rPr>
              <a:t>гимназии,</a:t>
            </a:r>
            <a:endParaRPr sz="1800">
              <a:latin typeface="Arial"/>
              <a:cs typeface="Arial"/>
            </a:endParaRPr>
          </a:p>
        </p:txBody>
      </p:sp>
      <p:sp>
        <p:nvSpPr>
          <p:cNvPr id="3" name="object 3"/>
          <p:cNvSpPr txBox="1"/>
          <p:nvPr/>
        </p:nvSpPr>
        <p:spPr>
          <a:xfrm>
            <a:off x="4239259" y="4955540"/>
            <a:ext cx="46494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поступил</a:t>
            </a:r>
            <a:r>
              <a:rPr sz="1800" spc="455" dirty="0">
                <a:latin typeface="Arial"/>
                <a:cs typeface="Arial"/>
              </a:rPr>
              <a:t> </a:t>
            </a:r>
            <a:r>
              <a:rPr sz="1800" dirty="0">
                <a:latin typeface="Arial"/>
                <a:cs typeface="Arial"/>
              </a:rPr>
              <a:t>на</a:t>
            </a:r>
            <a:r>
              <a:rPr sz="1800" spc="440" dirty="0">
                <a:latin typeface="Arial"/>
                <a:cs typeface="Arial"/>
              </a:rPr>
              <a:t> </a:t>
            </a:r>
            <a:r>
              <a:rPr sz="1800" spc="-10" dirty="0">
                <a:latin typeface="Arial"/>
                <a:cs typeface="Arial"/>
              </a:rPr>
              <a:t>службу</a:t>
            </a:r>
            <a:r>
              <a:rPr sz="1800" spc="445" dirty="0">
                <a:latin typeface="Arial"/>
                <a:cs typeface="Arial"/>
              </a:rPr>
              <a:t> </a:t>
            </a:r>
            <a:r>
              <a:rPr sz="1800" dirty="0">
                <a:latin typeface="Arial"/>
                <a:cs typeface="Arial"/>
              </a:rPr>
              <a:t>в</a:t>
            </a:r>
            <a:r>
              <a:rPr sz="1800" spc="455" dirty="0">
                <a:latin typeface="Arial"/>
                <a:cs typeface="Arial"/>
              </a:rPr>
              <a:t> </a:t>
            </a:r>
            <a:r>
              <a:rPr sz="1800" spc="-10" dirty="0">
                <a:latin typeface="Arial"/>
                <a:cs typeface="Arial"/>
              </a:rPr>
              <a:t>Орловскую</a:t>
            </a:r>
            <a:r>
              <a:rPr sz="1800" spc="459" dirty="0">
                <a:latin typeface="Arial"/>
                <a:cs typeface="Arial"/>
              </a:rPr>
              <a:t> </a:t>
            </a:r>
            <a:r>
              <a:rPr sz="1800" spc="-5" dirty="0">
                <a:latin typeface="Arial"/>
                <a:cs typeface="Arial"/>
              </a:rPr>
              <a:t>палату</a:t>
            </a:r>
            <a:endParaRPr sz="1800">
              <a:latin typeface="Arial"/>
              <a:cs typeface="Arial"/>
            </a:endParaRPr>
          </a:p>
        </p:txBody>
      </p:sp>
      <p:sp>
        <p:nvSpPr>
          <p:cNvPr id="4" name="object 4"/>
          <p:cNvSpPr txBox="1"/>
          <p:nvPr/>
        </p:nvSpPr>
        <p:spPr>
          <a:xfrm>
            <a:off x="402742" y="5229859"/>
            <a:ext cx="2475865" cy="299720"/>
          </a:xfrm>
          <a:prstGeom prst="rect">
            <a:avLst/>
          </a:prstGeom>
        </p:spPr>
        <p:txBody>
          <a:bodyPr vert="horz" wrap="square" lIns="0" tIns="12700" rIns="0" bIns="0" rtlCol="0">
            <a:spAutoFit/>
          </a:bodyPr>
          <a:lstStyle/>
          <a:p>
            <a:pPr marL="12700">
              <a:lnSpc>
                <a:spcPct val="100000"/>
              </a:lnSpc>
              <a:spcBef>
                <a:spcPts val="100"/>
              </a:spcBef>
              <a:tabLst>
                <a:tab pos="1377950" algn="l"/>
                <a:tab pos="2127885" algn="l"/>
              </a:tabLst>
            </a:pPr>
            <a:r>
              <a:rPr sz="1800" spc="-15" dirty="0">
                <a:latin typeface="Arial"/>
                <a:cs typeface="Arial"/>
              </a:rPr>
              <a:t>у</a:t>
            </a:r>
            <a:r>
              <a:rPr sz="1800" spc="-35" dirty="0">
                <a:latin typeface="Arial"/>
                <a:cs typeface="Arial"/>
              </a:rPr>
              <a:t>г</a:t>
            </a:r>
            <a:r>
              <a:rPr sz="1800" spc="-45" dirty="0">
                <a:latin typeface="Arial"/>
                <a:cs typeface="Arial"/>
              </a:rPr>
              <a:t>о</a:t>
            </a:r>
            <a:r>
              <a:rPr sz="1800" spc="25" dirty="0">
                <a:latin typeface="Arial"/>
                <a:cs typeface="Arial"/>
              </a:rPr>
              <a:t>л</a:t>
            </a:r>
            <a:r>
              <a:rPr sz="1800" spc="-5" dirty="0">
                <a:latin typeface="Arial"/>
                <a:cs typeface="Arial"/>
              </a:rPr>
              <a:t>овно</a:t>
            </a:r>
            <a:r>
              <a:rPr sz="1800" spc="-25" dirty="0">
                <a:latin typeface="Arial"/>
                <a:cs typeface="Arial"/>
              </a:rPr>
              <a:t>г</a:t>
            </a:r>
            <a:r>
              <a:rPr sz="1800" dirty="0">
                <a:latin typeface="Arial"/>
                <a:cs typeface="Arial"/>
              </a:rPr>
              <a:t>о	с</a:t>
            </a:r>
            <a:r>
              <a:rPr sz="1800" spc="-85" dirty="0">
                <a:latin typeface="Arial"/>
                <a:cs typeface="Arial"/>
              </a:rPr>
              <a:t>у</a:t>
            </a:r>
            <a:r>
              <a:rPr sz="1800" spc="15" dirty="0">
                <a:latin typeface="Arial"/>
                <a:cs typeface="Arial"/>
              </a:rPr>
              <a:t>д</a:t>
            </a:r>
            <a:r>
              <a:rPr sz="1800" spc="-5" dirty="0">
                <a:latin typeface="Arial"/>
                <a:cs typeface="Arial"/>
              </a:rPr>
              <a:t>а</a:t>
            </a:r>
            <a:r>
              <a:rPr sz="1800" dirty="0">
                <a:latin typeface="Arial"/>
                <a:cs typeface="Arial"/>
              </a:rPr>
              <a:t>,	</a:t>
            </a:r>
            <a:r>
              <a:rPr sz="1800" spc="-85" dirty="0">
                <a:latin typeface="Arial"/>
                <a:cs typeface="Arial"/>
              </a:rPr>
              <a:t>г</a:t>
            </a:r>
            <a:r>
              <a:rPr sz="1800" dirty="0">
                <a:latin typeface="Arial"/>
                <a:cs typeface="Arial"/>
              </a:rPr>
              <a:t>де</a:t>
            </a:r>
            <a:endParaRPr sz="1800">
              <a:latin typeface="Arial"/>
              <a:cs typeface="Arial"/>
            </a:endParaRPr>
          </a:p>
        </p:txBody>
      </p:sp>
      <p:sp>
        <p:nvSpPr>
          <p:cNvPr id="5" name="object 5"/>
          <p:cNvSpPr txBox="1"/>
          <p:nvPr/>
        </p:nvSpPr>
        <p:spPr>
          <a:xfrm>
            <a:off x="402742" y="5504179"/>
            <a:ext cx="7193280" cy="299720"/>
          </a:xfrm>
          <a:prstGeom prst="rect">
            <a:avLst/>
          </a:prstGeom>
        </p:spPr>
        <p:txBody>
          <a:bodyPr vert="horz" wrap="square" lIns="0" tIns="12700" rIns="0" bIns="0" rtlCol="0">
            <a:spAutoFit/>
          </a:bodyPr>
          <a:lstStyle/>
          <a:p>
            <a:pPr marL="12700">
              <a:lnSpc>
                <a:spcPct val="100000"/>
              </a:lnSpc>
              <a:spcBef>
                <a:spcPts val="100"/>
              </a:spcBef>
              <a:tabLst>
                <a:tab pos="1710689" algn="l"/>
                <a:tab pos="3054985" algn="l"/>
                <a:tab pos="3364229" algn="l"/>
                <a:tab pos="4028440" algn="l"/>
                <a:tab pos="4635500" algn="l"/>
                <a:tab pos="5020945" algn="l"/>
                <a:tab pos="5406390" algn="l"/>
                <a:tab pos="6307455" algn="l"/>
              </a:tabLst>
            </a:pPr>
            <a:r>
              <a:rPr sz="1800" spc="35" dirty="0">
                <a:latin typeface="Arial"/>
                <a:cs typeface="Arial"/>
              </a:rPr>
              <a:t>к</a:t>
            </a:r>
            <a:r>
              <a:rPr sz="1800" spc="-5" dirty="0">
                <a:latin typeface="Arial"/>
                <a:cs typeface="Arial"/>
              </a:rPr>
              <a:t>ан</a:t>
            </a:r>
            <a:r>
              <a:rPr sz="1800" spc="-30" dirty="0">
                <a:latin typeface="Arial"/>
                <a:cs typeface="Arial"/>
              </a:rPr>
              <a:t>ц</a:t>
            </a:r>
            <a:r>
              <a:rPr sz="1800" spc="-70" dirty="0">
                <a:latin typeface="Arial"/>
                <a:cs typeface="Arial"/>
              </a:rPr>
              <a:t>е</a:t>
            </a:r>
            <a:r>
              <a:rPr sz="1800" dirty="0">
                <a:latin typeface="Arial"/>
                <a:cs typeface="Arial"/>
              </a:rPr>
              <a:t>ля</a:t>
            </a:r>
            <a:r>
              <a:rPr sz="1800" spc="-10" dirty="0">
                <a:latin typeface="Arial"/>
                <a:cs typeface="Arial"/>
              </a:rPr>
              <a:t>р</a:t>
            </a:r>
            <a:r>
              <a:rPr sz="1800" dirty="0">
                <a:latin typeface="Arial"/>
                <a:cs typeface="Arial"/>
              </a:rPr>
              <a:t>с</a:t>
            </a:r>
            <a:r>
              <a:rPr sz="1800" spc="25" dirty="0">
                <a:latin typeface="Arial"/>
                <a:cs typeface="Arial"/>
              </a:rPr>
              <a:t>к</a:t>
            </a:r>
            <a:r>
              <a:rPr sz="1800" spc="-5" dirty="0">
                <a:latin typeface="Arial"/>
                <a:cs typeface="Arial"/>
              </a:rPr>
              <a:t>о</a:t>
            </a:r>
            <a:r>
              <a:rPr sz="1800" spc="-40" dirty="0">
                <a:latin typeface="Arial"/>
                <a:cs typeface="Arial"/>
              </a:rPr>
              <a:t>г</a:t>
            </a:r>
            <a:r>
              <a:rPr sz="1800" dirty="0">
                <a:latin typeface="Arial"/>
                <a:cs typeface="Arial"/>
              </a:rPr>
              <a:t>о	с</a:t>
            </a:r>
            <a:r>
              <a:rPr sz="1800" spc="5" dirty="0">
                <a:latin typeface="Arial"/>
                <a:cs typeface="Arial"/>
              </a:rPr>
              <a:t>л</a:t>
            </a:r>
            <a:r>
              <a:rPr sz="1800" dirty="0">
                <a:latin typeface="Arial"/>
                <a:cs typeface="Arial"/>
              </a:rPr>
              <a:t>ужи</a:t>
            </a:r>
            <a:r>
              <a:rPr sz="1800" spc="-25" dirty="0">
                <a:latin typeface="Arial"/>
                <a:cs typeface="Arial"/>
              </a:rPr>
              <a:t>т</a:t>
            </a:r>
            <a:r>
              <a:rPr sz="1800" spc="-70" dirty="0">
                <a:latin typeface="Arial"/>
                <a:cs typeface="Arial"/>
              </a:rPr>
              <a:t>е</a:t>
            </a:r>
            <a:r>
              <a:rPr sz="1800" dirty="0">
                <a:latin typeface="Arial"/>
                <a:cs typeface="Arial"/>
              </a:rPr>
              <a:t>ля.	В	</a:t>
            </a:r>
            <a:r>
              <a:rPr sz="1800" spc="-10" dirty="0">
                <a:latin typeface="Arial"/>
                <a:cs typeface="Arial"/>
              </a:rPr>
              <a:t>184</a:t>
            </a:r>
            <a:r>
              <a:rPr sz="1800" spc="-5" dirty="0">
                <a:latin typeface="Arial"/>
                <a:cs typeface="Arial"/>
              </a:rPr>
              <a:t>8</a:t>
            </a:r>
            <a:r>
              <a:rPr sz="1800" dirty="0">
                <a:latin typeface="Arial"/>
                <a:cs typeface="Arial"/>
              </a:rPr>
              <a:t>	</a:t>
            </a:r>
            <a:r>
              <a:rPr sz="1800" spc="-35" dirty="0">
                <a:latin typeface="Arial"/>
                <a:cs typeface="Arial"/>
              </a:rPr>
              <a:t>г</a:t>
            </a:r>
            <a:r>
              <a:rPr sz="1800" spc="-45" dirty="0">
                <a:latin typeface="Arial"/>
                <a:cs typeface="Arial"/>
              </a:rPr>
              <a:t>о</a:t>
            </a:r>
            <a:r>
              <a:rPr sz="1800" spc="15" dirty="0">
                <a:latin typeface="Arial"/>
                <a:cs typeface="Arial"/>
              </a:rPr>
              <a:t>д</a:t>
            </a:r>
            <a:r>
              <a:rPr sz="1800" dirty="0">
                <a:latin typeface="Arial"/>
                <a:cs typeface="Arial"/>
              </a:rPr>
              <a:t>у	</a:t>
            </a:r>
            <a:r>
              <a:rPr sz="1800" spc="-5" dirty="0">
                <a:latin typeface="Arial"/>
                <a:cs typeface="Arial"/>
              </a:rPr>
              <a:t>Н</a:t>
            </a:r>
            <a:r>
              <a:rPr sz="1800" dirty="0">
                <a:latin typeface="Arial"/>
                <a:cs typeface="Arial"/>
              </a:rPr>
              <a:t>.	</a:t>
            </a:r>
            <a:r>
              <a:rPr sz="1800" spc="-5" dirty="0">
                <a:latin typeface="Arial"/>
                <a:cs typeface="Arial"/>
              </a:rPr>
              <a:t>С</a:t>
            </a:r>
            <a:r>
              <a:rPr sz="1800" dirty="0">
                <a:latin typeface="Arial"/>
                <a:cs typeface="Arial"/>
              </a:rPr>
              <a:t>.	Л</a:t>
            </a:r>
            <a:r>
              <a:rPr sz="1800" spc="-5" dirty="0">
                <a:latin typeface="Arial"/>
                <a:cs typeface="Arial"/>
              </a:rPr>
              <a:t>ес</a:t>
            </a:r>
            <a:r>
              <a:rPr sz="1800" spc="20" dirty="0">
                <a:latin typeface="Arial"/>
                <a:cs typeface="Arial"/>
              </a:rPr>
              <a:t>к</a:t>
            </a:r>
            <a:r>
              <a:rPr sz="1800" spc="-5" dirty="0">
                <a:latin typeface="Arial"/>
                <a:cs typeface="Arial"/>
              </a:rPr>
              <a:t>о</a:t>
            </a:r>
            <a:r>
              <a:rPr sz="1800" dirty="0">
                <a:latin typeface="Arial"/>
                <a:cs typeface="Arial"/>
              </a:rPr>
              <a:t>в	п</a:t>
            </a:r>
            <a:r>
              <a:rPr sz="1800" spc="-45" dirty="0">
                <a:latin typeface="Arial"/>
                <a:cs typeface="Arial"/>
              </a:rPr>
              <a:t>о</a:t>
            </a:r>
            <a:r>
              <a:rPr sz="1800" spc="15" dirty="0">
                <a:latin typeface="Arial"/>
                <a:cs typeface="Arial"/>
              </a:rPr>
              <a:t>л</a:t>
            </a:r>
            <a:r>
              <a:rPr sz="1800" spc="-25" dirty="0">
                <a:latin typeface="Arial"/>
                <a:cs typeface="Arial"/>
              </a:rPr>
              <a:t>у</a:t>
            </a:r>
            <a:r>
              <a:rPr sz="1800" dirty="0">
                <a:latin typeface="Arial"/>
                <a:cs typeface="Arial"/>
              </a:rPr>
              <a:t>чил</a:t>
            </a:r>
            <a:endParaRPr sz="1800">
              <a:latin typeface="Arial"/>
              <a:cs typeface="Arial"/>
            </a:endParaRPr>
          </a:p>
        </p:txBody>
      </p:sp>
      <p:sp>
        <p:nvSpPr>
          <p:cNvPr id="6" name="object 6"/>
          <p:cNvSpPr txBox="1"/>
          <p:nvPr/>
        </p:nvSpPr>
        <p:spPr>
          <a:xfrm>
            <a:off x="3057905" y="5229859"/>
            <a:ext cx="5829300" cy="574040"/>
          </a:xfrm>
          <a:prstGeom prst="rect">
            <a:avLst/>
          </a:prstGeom>
        </p:spPr>
        <p:txBody>
          <a:bodyPr vert="horz" wrap="square" lIns="0" tIns="12700" rIns="0" bIns="0" rtlCol="0">
            <a:spAutoFit/>
          </a:bodyPr>
          <a:lstStyle/>
          <a:p>
            <a:pPr marR="5080" algn="r">
              <a:lnSpc>
                <a:spcPct val="100000"/>
              </a:lnSpc>
              <a:spcBef>
                <a:spcPts val="100"/>
              </a:spcBef>
              <a:tabLst>
                <a:tab pos="466090" algn="l"/>
                <a:tab pos="1177925" algn="l"/>
                <a:tab pos="1847214" algn="l"/>
                <a:tab pos="2921635" algn="l"/>
                <a:tab pos="3459479" algn="l"/>
                <a:tab pos="4211320" algn="l"/>
                <a:tab pos="4669790" algn="l"/>
              </a:tabLst>
            </a:pPr>
            <a:r>
              <a:rPr sz="1800" dirty="0">
                <a:latin typeface="Arial"/>
                <a:cs typeface="Arial"/>
              </a:rPr>
              <a:t>до	</a:t>
            </a:r>
            <a:r>
              <a:rPr sz="1800" spc="-5" dirty="0">
                <a:latin typeface="Arial"/>
                <a:cs typeface="Arial"/>
              </a:rPr>
              <a:t>1839	</a:t>
            </a:r>
            <a:r>
              <a:rPr sz="1800" spc="-20" dirty="0">
                <a:latin typeface="Arial"/>
                <a:cs typeface="Arial"/>
              </a:rPr>
              <a:t>года	</a:t>
            </a:r>
            <a:r>
              <a:rPr sz="1800" spc="-15" dirty="0">
                <a:latin typeface="Arial"/>
                <a:cs typeface="Arial"/>
              </a:rPr>
              <a:t>работал	его	отец,	</a:t>
            </a:r>
            <a:r>
              <a:rPr sz="1800" dirty="0">
                <a:latin typeface="Arial"/>
                <a:cs typeface="Arial"/>
              </a:rPr>
              <a:t>на	</a:t>
            </a:r>
            <a:r>
              <a:rPr sz="1800" spc="-10" dirty="0">
                <a:latin typeface="Arial"/>
                <a:cs typeface="Arial"/>
              </a:rPr>
              <a:t>должность</a:t>
            </a:r>
            <a:endParaRPr sz="1800">
              <a:latin typeface="Arial"/>
              <a:cs typeface="Arial"/>
            </a:endParaRPr>
          </a:p>
          <a:p>
            <a:pPr marR="5080" algn="r">
              <a:lnSpc>
                <a:spcPct val="100000"/>
              </a:lnSpc>
            </a:pPr>
            <a:r>
              <a:rPr sz="1800" spc="-10" dirty="0">
                <a:latin typeface="Arial"/>
                <a:cs typeface="Arial"/>
              </a:rPr>
              <a:t>должность</a:t>
            </a:r>
            <a:endParaRPr sz="1800">
              <a:latin typeface="Arial"/>
              <a:cs typeface="Arial"/>
            </a:endParaRPr>
          </a:p>
        </p:txBody>
      </p:sp>
      <p:sp>
        <p:nvSpPr>
          <p:cNvPr id="7" name="object 7"/>
          <p:cNvSpPr txBox="1"/>
          <p:nvPr/>
        </p:nvSpPr>
        <p:spPr>
          <a:xfrm>
            <a:off x="402742" y="5778500"/>
            <a:ext cx="8484870" cy="848994"/>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Arial"/>
                <a:cs typeface="Arial"/>
              </a:rPr>
              <a:t>помощника </a:t>
            </a:r>
            <a:r>
              <a:rPr sz="1800" spc="-5" dirty="0">
                <a:latin typeface="Arial"/>
                <a:cs typeface="Arial"/>
              </a:rPr>
              <a:t>столоначальника </a:t>
            </a:r>
            <a:r>
              <a:rPr sz="1800" spc="-10" dirty="0">
                <a:latin typeface="Arial"/>
                <a:cs typeface="Arial"/>
              </a:rPr>
              <a:t>Орловской палаты </a:t>
            </a:r>
            <a:r>
              <a:rPr sz="1800" spc="-15" dirty="0">
                <a:latin typeface="Arial"/>
                <a:cs typeface="Arial"/>
              </a:rPr>
              <a:t>уголовного суда. </a:t>
            </a:r>
            <a:r>
              <a:rPr sz="1800" dirty="0">
                <a:latin typeface="Arial"/>
                <a:cs typeface="Arial"/>
              </a:rPr>
              <a:t>В </a:t>
            </a:r>
            <a:r>
              <a:rPr sz="1800" spc="-5" dirty="0">
                <a:latin typeface="Arial"/>
                <a:cs typeface="Arial"/>
              </a:rPr>
              <a:t>1849 </a:t>
            </a:r>
            <a:r>
              <a:rPr sz="1800" spc="-20" dirty="0">
                <a:latin typeface="Arial"/>
                <a:cs typeface="Arial"/>
              </a:rPr>
              <a:t>году </a:t>
            </a:r>
            <a:r>
              <a:rPr sz="1800" spc="-15" dirty="0">
                <a:latin typeface="Arial"/>
                <a:cs typeface="Arial"/>
              </a:rPr>
              <a:t> </a:t>
            </a:r>
            <a:r>
              <a:rPr sz="1800" spc="-5" dirty="0">
                <a:latin typeface="Arial"/>
                <a:cs typeface="Arial"/>
              </a:rPr>
              <a:t>был </a:t>
            </a:r>
            <a:r>
              <a:rPr sz="1800" spc="-10" dirty="0">
                <a:latin typeface="Arial"/>
                <a:cs typeface="Arial"/>
              </a:rPr>
              <a:t>переведён </a:t>
            </a:r>
            <a:r>
              <a:rPr sz="1800" dirty="0">
                <a:latin typeface="Arial"/>
                <a:cs typeface="Arial"/>
              </a:rPr>
              <a:t>в </a:t>
            </a:r>
            <a:r>
              <a:rPr sz="1800" spc="-5" dirty="0">
                <a:latin typeface="Arial"/>
                <a:cs typeface="Arial"/>
              </a:rPr>
              <a:t>Киев </a:t>
            </a:r>
            <a:r>
              <a:rPr sz="1800" dirty="0">
                <a:latin typeface="Arial"/>
                <a:cs typeface="Arial"/>
              </a:rPr>
              <a:t>и </a:t>
            </a:r>
            <a:r>
              <a:rPr sz="1800" spc="-5" dirty="0">
                <a:latin typeface="Arial"/>
                <a:cs typeface="Arial"/>
              </a:rPr>
              <a:t>вскоре </a:t>
            </a:r>
            <a:r>
              <a:rPr sz="1800" spc="-15" dirty="0">
                <a:latin typeface="Arial"/>
                <a:cs typeface="Arial"/>
              </a:rPr>
              <a:t>определен </a:t>
            </a:r>
            <a:r>
              <a:rPr sz="1800" spc="-10" dirty="0">
                <a:latin typeface="Arial"/>
                <a:cs typeface="Arial"/>
              </a:rPr>
              <a:t>столоначальником </a:t>
            </a:r>
            <a:r>
              <a:rPr sz="1800" spc="-5" dirty="0">
                <a:latin typeface="Arial"/>
                <a:cs typeface="Arial"/>
              </a:rPr>
              <a:t>Киевской </a:t>
            </a:r>
            <a:r>
              <a:rPr sz="1800" spc="5" dirty="0">
                <a:latin typeface="Arial"/>
                <a:cs typeface="Arial"/>
              </a:rPr>
              <a:t>ка- </a:t>
            </a:r>
            <a:r>
              <a:rPr sz="1800" spc="10" dirty="0">
                <a:latin typeface="Arial"/>
                <a:cs typeface="Arial"/>
              </a:rPr>
              <a:t> </a:t>
            </a:r>
            <a:r>
              <a:rPr sz="1800" spc="-5" dirty="0">
                <a:latin typeface="Arial"/>
                <a:cs typeface="Arial"/>
              </a:rPr>
              <a:t>зённой</a:t>
            </a:r>
            <a:r>
              <a:rPr sz="1800" dirty="0">
                <a:latin typeface="Arial"/>
                <a:cs typeface="Arial"/>
              </a:rPr>
              <a:t> </a:t>
            </a:r>
            <a:r>
              <a:rPr sz="1800" spc="-10" dirty="0">
                <a:latin typeface="Arial"/>
                <a:cs typeface="Arial"/>
              </a:rPr>
              <a:t>палаты.</a:t>
            </a:r>
            <a:r>
              <a:rPr sz="1800" spc="5" dirty="0">
                <a:latin typeface="Arial"/>
                <a:cs typeface="Arial"/>
              </a:rPr>
              <a:t> </a:t>
            </a:r>
            <a:r>
              <a:rPr sz="1800" dirty="0">
                <a:latin typeface="Arial"/>
                <a:cs typeface="Arial"/>
              </a:rPr>
              <a:t>В</a:t>
            </a:r>
            <a:r>
              <a:rPr sz="1800" spc="-10" dirty="0">
                <a:latin typeface="Arial"/>
                <a:cs typeface="Arial"/>
              </a:rPr>
              <a:t> июле</a:t>
            </a:r>
            <a:r>
              <a:rPr sz="1800" spc="-25" dirty="0">
                <a:latin typeface="Arial"/>
                <a:cs typeface="Arial"/>
              </a:rPr>
              <a:t> </a:t>
            </a:r>
            <a:r>
              <a:rPr sz="1800" spc="-5" dirty="0">
                <a:latin typeface="Arial"/>
                <a:cs typeface="Arial"/>
              </a:rPr>
              <a:t>1856</a:t>
            </a:r>
            <a:r>
              <a:rPr sz="1800" spc="10" dirty="0">
                <a:latin typeface="Arial"/>
                <a:cs typeface="Arial"/>
              </a:rPr>
              <a:t> </a:t>
            </a:r>
            <a:r>
              <a:rPr sz="1800" spc="-20" dirty="0">
                <a:latin typeface="Arial"/>
                <a:cs typeface="Arial"/>
              </a:rPr>
              <a:t>года</a:t>
            </a:r>
            <a:r>
              <a:rPr sz="1800" dirty="0">
                <a:latin typeface="Arial"/>
                <a:cs typeface="Arial"/>
              </a:rPr>
              <a:t> </a:t>
            </a:r>
            <a:r>
              <a:rPr sz="1800" spc="-10" dirty="0">
                <a:latin typeface="Arial"/>
                <a:cs typeface="Arial"/>
              </a:rPr>
              <a:t>произведён</a:t>
            </a:r>
            <a:r>
              <a:rPr sz="1800" dirty="0">
                <a:latin typeface="Arial"/>
                <a:cs typeface="Arial"/>
              </a:rPr>
              <a:t> в</a:t>
            </a:r>
            <a:r>
              <a:rPr sz="1800" spc="5" dirty="0">
                <a:latin typeface="Arial"/>
                <a:cs typeface="Arial"/>
              </a:rPr>
              <a:t> </a:t>
            </a:r>
            <a:r>
              <a:rPr sz="1800" spc="-5" dirty="0">
                <a:latin typeface="Arial"/>
                <a:cs typeface="Arial"/>
              </a:rPr>
              <a:t>губернские</a:t>
            </a:r>
            <a:r>
              <a:rPr sz="1800" spc="30" dirty="0">
                <a:latin typeface="Arial"/>
                <a:cs typeface="Arial"/>
              </a:rPr>
              <a:t> </a:t>
            </a:r>
            <a:r>
              <a:rPr sz="1800" spc="-15" dirty="0">
                <a:latin typeface="Arial"/>
                <a:cs typeface="Arial"/>
              </a:rPr>
              <a:t>секретари.</a:t>
            </a:r>
            <a:endParaRPr sz="1800">
              <a:latin typeface="Arial"/>
              <a:cs typeface="Arial"/>
            </a:endParaRPr>
          </a:p>
        </p:txBody>
      </p:sp>
      <p:pic>
        <p:nvPicPr>
          <p:cNvPr id="8" name="object 8"/>
          <p:cNvPicPr/>
          <p:nvPr/>
        </p:nvPicPr>
        <p:blipFill>
          <a:blip r:embed="rId2" cstate="print"/>
          <a:stretch>
            <a:fillRect/>
          </a:stretch>
        </p:blipFill>
        <p:spPr>
          <a:xfrm>
            <a:off x="316991" y="117347"/>
            <a:ext cx="2599944" cy="4032504"/>
          </a:xfrm>
          <a:prstGeom prst="rect">
            <a:avLst/>
          </a:prstGeom>
        </p:spPr>
      </p:pic>
      <p:sp>
        <p:nvSpPr>
          <p:cNvPr id="9" name="object 9"/>
          <p:cNvSpPr txBox="1">
            <a:spLocks noGrp="1"/>
          </p:cNvSpPr>
          <p:nvPr>
            <p:ph type="title"/>
          </p:nvPr>
        </p:nvSpPr>
        <p:spPr>
          <a:prstGeom prst="rect">
            <a:avLst/>
          </a:prstGeom>
        </p:spPr>
        <p:txBody>
          <a:bodyPr vert="horz" wrap="square" lIns="0" tIns="114554" rIns="0" bIns="0" rtlCol="0">
            <a:spAutoFit/>
          </a:bodyPr>
          <a:lstStyle/>
          <a:p>
            <a:pPr marL="3252470">
              <a:lnSpc>
                <a:spcPct val="100000"/>
              </a:lnSpc>
              <a:spcBef>
                <a:spcPts val="100"/>
              </a:spcBef>
              <a:tabLst>
                <a:tab pos="4467225" algn="l"/>
                <a:tab pos="5974715" algn="l"/>
                <a:tab pos="7028180" algn="l"/>
                <a:tab pos="8217534" algn="l"/>
              </a:tabLst>
            </a:pPr>
            <a:r>
              <a:rPr spc="-5" dirty="0"/>
              <a:t>Ни</a:t>
            </a:r>
            <a:r>
              <a:rPr spc="20" dirty="0"/>
              <a:t>к</a:t>
            </a:r>
            <a:r>
              <a:rPr spc="-55" dirty="0"/>
              <a:t>о</a:t>
            </a:r>
            <a:r>
              <a:rPr dirty="0"/>
              <a:t>л</a:t>
            </a:r>
            <a:r>
              <a:rPr spc="-5" dirty="0"/>
              <a:t>а</a:t>
            </a:r>
            <a:r>
              <a:rPr dirty="0"/>
              <a:t>й	</a:t>
            </a:r>
            <a:r>
              <a:rPr spc="-5" dirty="0"/>
              <a:t>С</a:t>
            </a:r>
            <a:r>
              <a:rPr spc="-10" dirty="0"/>
              <a:t>е</a:t>
            </a:r>
            <a:r>
              <a:rPr dirty="0"/>
              <a:t>м</a:t>
            </a:r>
            <a:r>
              <a:rPr spc="-10" dirty="0"/>
              <a:t>ё</a:t>
            </a:r>
            <a:r>
              <a:rPr spc="-5" dirty="0"/>
              <a:t>нови</a:t>
            </a:r>
            <a:r>
              <a:rPr dirty="0"/>
              <a:t>ч	</a:t>
            </a:r>
            <a:r>
              <a:rPr spc="-5" dirty="0"/>
              <a:t>Лес</a:t>
            </a:r>
            <a:r>
              <a:rPr spc="25" dirty="0"/>
              <a:t>к</a:t>
            </a:r>
            <a:r>
              <a:rPr spc="-5" dirty="0"/>
              <a:t>о</a:t>
            </a:r>
            <a:r>
              <a:rPr dirty="0"/>
              <a:t>в	</a:t>
            </a:r>
            <a:r>
              <a:rPr spc="-5" dirty="0"/>
              <a:t>р</a:t>
            </a:r>
            <a:r>
              <a:rPr spc="-50" dirty="0"/>
              <a:t>о</a:t>
            </a:r>
            <a:r>
              <a:rPr dirty="0"/>
              <a:t>д</a:t>
            </a:r>
            <a:r>
              <a:rPr spc="-15" dirty="0"/>
              <a:t>и</a:t>
            </a:r>
            <a:r>
              <a:rPr dirty="0"/>
              <a:t>л</a:t>
            </a:r>
            <a:r>
              <a:rPr spc="-15" dirty="0"/>
              <a:t>с</a:t>
            </a:r>
            <a:r>
              <a:rPr dirty="0"/>
              <a:t>я	16</a:t>
            </a:r>
          </a:p>
        </p:txBody>
      </p:sp>
      <p:sp>
        <p:nvSpPr>
          <p:cNvPr id="10" name="object 10"/>
          <p:cNvSpPr txBox="1"/>
          <p:nvPr/>
        </p:nvSpPr>
        <p:spPr>
          <a:xfrm>
            <a:off x="3138297" y="518921"/>
            <a:ext cx="5678170" cy="848994"/>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Arial"/>
                <a:cs typeface="Arial"/>
              </a:rPr>
              <a:t>февраля </a:t>
            </a:r>
            <a:r>
              <a:rPr sz="1800" dirty="0">
                <a:latin typeface="Arial"/>
                <a:cs typeface="Arial"/>
              </a:rPr>
              <a:t>(по </a:t>
            </a:r>
            <a:r>
              <a:rPr sz="1800" spc="-5" dirty="0">
                <a:latin typeface="Arial"/>
                <a:cs typeface="Arial"/>
              </a:rPr>
              <a:t>старому </a:t>
            </a:r>
            <a:r>
              <a:rPr sz="1800" dirty="0">
                <a:latin typeface="Arial"/>
                <a:cs typeface="Arial"/>
              </a:rPr>
              <a:t>стилю - </a:t>
            </a:r>
            <a:r>
              <a:rPr sz="1800" spc="-5" dirty="0">
                <a:latin typeface="Arial"/>
                <a:cs typeface="Arial"/>
              </a:rPr>
              <a:t>4 февраля)</a:t>
            </a:r>
            <a:r>
              <a:rPr sz="1800" spc="490" dirty="0">
                <a:latin typeface="Arial"/>
                <a:cs typeface="Arial"/>
              </a:rPr>
              <a:t> </a:t>
            </a:r>
            <a:r>
              <a:rPr sz="1800" spc="-5" dirty="0">
                <a:latin typeface="Arial"/>
                <a:cs typeface="Arial"/>
              </a:rPr>
              <a:t>1831 </a:t>
            </a:r>
            <a:r>
              <a:rPr sz="1800" spc="-20" dirty="0">
                <a:latin typeface="Arial"/>
                <a:cs typeface="Arial"/>
              </a:rPr>
              <a:t>года </a:t>
            </a:r>
            <a:r>
              <a:rPr sz="1800" spc="-15" dirty="0">
                <a:latin typeface="Arial"/>
                <a:cs typeface="Arial"/>
              </a:rPr>
              <a:t> </a:t>
            </a:r>
            <a:r>
              <a:rPr sz="1800" dirty="0">
                <a:latin typeface="Arial"/>
                <a:cs typeface="Arial"/>
              </a:rPr>
              <a:t>в</a:t>
            </a:r>
            <a:r>
              <a:rPr sz="1800" spc="5" dirty="0">
                <a:latin typeface="Arial"/>
                <a:cs typeface="Arial"/>
              </a:rPr>
              <a:t> </a:t>
            </a:r>
            <a:r>
              <a:rPr sz="1800" spc="-20" dirty="0">
                <a:latin typeface="Arial"/>
                <a:cs typeface="Arial"/>
              </a:rPr>
              <a:t>селе</a:t>
            </a:r>
            <a:r>
              <a:rPr sz="1800" spc="-15" dirty="0">
                <a:latin typeface="Arial"/>
                <a:cs typeface="Arial"/>
              </a:rPr>
              <a:t> </a:t>
            </a:r>
            <a:r>
              <a:rPr sz="1800" spc="-30" dirty="0">
                <a:latin typeface="Arial"/>
                <a:cs typeface="Arial"/>
              </a:rPr>
              <a:t>Горохово</a:t>
            </a:r>
            <a:r>
              <a:rPr sz="1800" spc="-25" dirty="0">
                <a:latin typeface="Arial"/>
                <a:cs typeface="Arial"/>
              </a:rPr>
              <a:t> </a:t>
            </a:r>
            <a:r>
              <a:rPr sz="1800" spc="-10" dirty="0">
                <a:latin typeface="Arial"/>
                <a:cs typeface="Arial"/>
              </a:rPr>
              <a:t>Орловского</a:t>
            </a:r>
            <a:r>
              <a:rPr sz="1800" spc="-5" dirty="0">
                <a:latin typeface="Arial"/>
                <a:cs typeface="Arial"/>
              </a:rPr>
              <a:t> </a:t>
            </a:r>
            <a:r>
              <a:rPr sz="1800" spc="-25" dirty="0">
                <a:latin typeface="Arial"/>
                <a:cs typeface="Arial"/>
              </a:rPr>
              <a:t>уезда</a:t>
            </a:r>
            <a:r>
              <a:rPr sz="1800" spc="-20" dirty="0">
                <a:latin typeface="Arial"/>
                <a:cs typeface="Arial"/>
              </a:rPr>
              <a:t> </a:t>
            </a:r>
            <a:r>
              <a:rPr sz="1800" dirty="0">
                <a:latin typeface="Arial"/>
                <a:cs typeface="Arial"/>
              </a:rPr>
              <a:t>(ныне</a:t>
            </a:r>
            <a:r>
              <a:rPr sz="1800" spc="5" dirty="0">
                <a:latin typeface="Arial"/>
                <a:cs typeface="Arial"/>
              </a:rPr>
              <a:t> </a:t>
            </a:r>
            <a:r>
              <a:rPr sz="1800" dirty="0">
                <a:latin typeface="Arial"/>
                <a:cs typeface="Arial"/>
              </a:rPr>
              <a:t>–</a:t>
            </a:r>
            <a:r>
              <a:rPr sz="1800" spc="5" dirty="0">
                <a:latin typeface="Arial"/>
                <a:cs typeface="Arial"/>
              </a:rPr>
              <a:t> </a:t>
            </a:r>
            <a:r>
              <a:rPr sz="1800" spc="-10" dirty="0">
                <a:latin typeface="Arial"/>
                <a:cs typeface="Arial"/>
              </a:rPr>
              <a:t>село </a:t>
            </a:r>
            <a:r>
              <a:rPr sz="1800" spc="-5" dirty="0">
                <a:latin typeface="Arial"/>
                <a:cs typeface="Arial"/>
              </a:rPr>
              <a:t> </a:t>
            </a:r>
            <a:r>
              <a:rPr sz="1800" spc="-10" dirty="0">
                <a:latin typeface="Arial"/>
                <a:cs typeface="Arial"/>
              </a:rPr>
              <a:t>Старое</a:t>
            </a:r>
            <a:r>
              <a:rPr sz="1800" spc="265" dirty="0">
                <a:latin typeface="Arial"/>
                <a:cs typeface="Arial"/>
              </a:rPr>
              <a:t> </a:t>
            </a:r>
            <a:r>
              <a:rPr sz="1800" spc="-25" dirty="0">
                <a:latin typeface="Arial"/>
                <a:cs typeface="Arial"/>
              </a:rPr>
              <a:t>Горохово</a:t>
            </a:r>
            <a:r>
              <a:rPr sz="1800" spc="275" dirty="0">
                <a:latin typeface="Arial"/>
                <a:cs typeface="Arial"/>
              </a:rPr>
              <a:t> </a:t>
            </a:r>
            <a:r>
              <a:rPr sz="1800" spc="-10" dirty="0">
                <a:latin typeface="Arial"/>
                <a:cs typeface="Arial"/>
              </a:rPr>
              <a:t>Свердловского</a:t>
            </a:r>
            <a:r>
              <a:rPr sz="1800" spc="265" dirty="0">
                <a:latin typeface="Arial"/>
                <a:cs typeface="Arial"/>
              </a:rPr>
              <a:t> </a:t>
            </a:r>
            <a:r>
              <a:rPr sz="1800" spc="-5" dirty="0">
                <a:latin typeface="Arial"/>
                <a:cs typeface="Arial"/>
              </a:rPr>
              <a:t>района</a:t>
            </a:r>
            <a:r>
              <a:rPr sz="1800" spc="270" dirty="0">
                <a:latin typeface="Arial"/>
                <a:cs typeface="Arial"/>
              </a:rPr>
              <a:t> </a:t>
            </a:r>
            <a:r>
              <a:rPr sz="1800" spc="-10" dirty="0">
                <a:latin typeface="Arial"/>
                <a:cs typeface="Arial"/>
              </a:rPr>
              <a:t>Орловской</a:t>
            </a:r>
            <a:endParaRPr sz="1800">
              <a:latin typeface="Arial"/>
              <a:cs typeface="Arial"/>
            </a:endParaRPr>
          </a:p>
        </p:txBody>
      </p:sp>
      <p:sp>
        <p:nvSpPr>
          <p:cNvPr id="11" name="object 11"/>
          <p:cNvSpPr txBox="1"/>
          <p:nvPr/>
        </p:nvSpPr>
        <p:spPr>
          <a:xfrm>
            <a:off x="3138297" y="1342135"/>
            <a:ext cx="5679440" cy="574040"/>
          </a:xfrm>
          <a:prstGeom prst="rect">
            <a:avLst/>
          </a:prstGeom>
        </p:spPr>
        <p:txBody>
          <a:bodyPr vert="horz" wrap="square" lIns="0" tIns="12700" rIns="0" bIns="0" rtlCol="0">
            <a:spAutoFit/>
          </a:bodyPr>
          <a:lstStyle/>
          <a:p>
            <a:pPr marR="5080" algn="r">
              <a:lnSpc>
                <a:spcPct val="100000"/>
              </a:lnSpc>
              <a:spcBef>
                <a:spcPts val="100"/>
              </a:spcBef>
              <a:tabLst>
                <a:tab pos="1268095" algn="l"/>
                <a:tab pos="2078989" algn="l"/>
                <a:tab pos="3382010" algn="l"/>
                <a:tab pos="4357370" algn="l"/>
              </a:tabLst>
            </a:pPr>
            <a:r>
              <a:rPr sz="1800" spc="-5" dirty="0">
                <a:latin typeface="Arial"/>
                <a:cs typeface="Arial"/>
              </a:rPr>
              <a:t>о</a:t>
            </a:r>
            <a:r>
              <a:rPr sz="1800" spc="-90" dirty="0">
                <a:latin typeface="Arial"/>
                <a:cs typeface="Arial"/>
              </a:rPr>
              <a:t>б</a:t>
            </a:r>
            <a:r>
              <a:rPr sz="1800" dirty="0">
                <a:latin typeface="Arial"/>
                <a:cs typeface="Arial"/>
              </a:rPr>
              <a:t>л</a:t>
            </a:r>
            <a:r>
              <a:rPr sz="1800" spc="-5" dirty="0">
                <a:latin typeface="Arial"/>
                <a:cs typeface="Arial"/>
              </a:rPr>
              <a:t>асти</a:t>
            </a:r>
            <a:r>
              <a:rPr sz="1800" spc="5" dirty="0">
                <a:latin typeface="Arial"/>
                <a:cs typeface="Arial"/>
              </a:rPr>
              <a:t>)</a:t>
            </a:r>
            <a:r>
              <a:rPr sz="1800" dirty="0">
                <a:latin typeface="Arial"/>
                <a:cs typeface="Arial"/>
              </a:rPr>
              <a:t>.	О</a:t>
            </a:r>
            <a:r>
              <a:rPr sz="1800" spc="-30" dirty="0">
                <a:latin typeface="Arial"/>
                <a:cs typeface="Arial"/>
              </a:rPr>
              <a:t>т</a:t>
            </a:r>
            <a:r>
              <a:rPr sz="1800" spc="-5" dirty="0">
                <a:latin typeface="Arial"/>
                <a:cs typeface="Arial"/>
              </a:rPr>
              <a:t>е</a:t>
            </a:r>
            <a:r>
              <a:rPr sz="1800" dirty="0">
                <a:latin typeface="Arial"/>
                <a:cs typeface="Arial"/>
              </a:rPr>
              <a:t>ц	пис</a:t>
            </a:r>
            <a:r>
              <a:rPr sz="1800" spc="-45" dirty="0">
                <a:latin typeface="Arial"/>
                <a:cs typeface="Arial"/>
              </a:rPr>
              <a:t>а</a:t>
            </a:r>
            <a:r>
              <a:rPr sz="1800" spc="-20" dirty="0">
                <a:latin typeface="Arial"/>
                <a:cs typeface="Arial"/>
              </a:rPr>
              <a:t>т</a:t>
            </a:r>
            <a:r>
              <a:rPr sz="1800" spc="-70" dirty="0">
                <a:latin typeface="Arial"/>
                <a:cs typeface="Arial"/>
              </a:rPr>
              <a:t>е</a:t>
            </a:r>
            <a:r>
              <a:rPr sz="1800" dirty="0">
                <a:latin typeface="Arial"/>
                <a:cs typeface="Arial"/>
              </a:rPr>
              <a:t>л</a:t>
            </a:r>
            <a:r>
              <a:rPr sz="1800" spc="-20" dirty="0">
                <a:latin typeface="Arial"/>
                <a:cs typeface="Arial"/>
              </a:rPr>
              <a:t>я</a:t>
            </a:r>
            <a:r>
              <a:rPr sz="1800" dirty="0">
                <a:latin typeface="Arial"/>
                <a:cs typeface="Arial"/>
              </a:rPr>
              <a:t>,	</a:t>
            </a:r>
            <a:r>
              <a:rPr sz="1800" spc="-5" dirty="0">
                <a:latin typeface="Arial"/>
                <a:cs typeface="Arial"/>
              </a:rPr>
              <a:t>С</a:t>
            </a:r>
            <a:r>
              <a:rPr sz="1800" spc="-10" dirty="0">
                <a:latin typeface="Arial"/>
                <a:cs typeface="Arial"/>
              </a:rPr>
              <a:t>е</a:t>
            </a:r>
            <a:r>
              <a:rPr sz="1800" dirty="0">
                <a:latin typeface="Arial"/>
                <a:cs typeface="Arial"/>
              </a:rPr>
              <a:t>м</a:t>
            </a:r>
            <a:r>
              <a:rPr sz="1800" spc="-10" dirty="0">
                <a:latin typeface="Arial"/>
                <a:cs typeface="Arial"/>
              </a:rPr>
              <a:t>ё</a:t>
            </a:r>
            <a:r>
              <a:rPr sz="1800" dirty="0">
                <a:latin typeface="Arial"/>
                <a:cs typeface="Arial"/>
              </a:rPr>
              <a:t>н	Дмитриевич</a:t>
            </a:r>
            <a:endParaRPr sz="1800">
              <a:latin typeface="Arial"/>
              <a:cs typeface="Arial"/>
            </a:endParaRPr>
          </a:p>
          <a:p>
            <a:pPr marR="8255" algn="r">
              <a:lnSpc>
                <a:spcPct val="100000"/>
              </a:lnSpc>
              <a:tabLst>
                <a:tab pos="940435" algn="l"/>
              </a:tabLst>
            </a:pPr>
            <a:r>
              <a:rPr sz="1800" spc="-10" dirty="0">
                <a:latin typeface="Arial"/>
                <a:cs typeface="Arial"/>
              </a:rPr>
              <a:t>Порвав	</a:t>
            </a:r>
            <a:r>
              <a:rPr sz="1800" dirty="0">
                <a:latin typeface="Arial"/>
                <a:cs typeface="Arial"/>
              </a:rPr>
              <a:t>с</a:t>
            </a:r>
            <a:endParaRPr sz="1800">
              <a:latin typeface="Arial"/>
              <a:cs typeface="Arial"/>
            </a:endParaRPr>
          </a:p>
        </p:txBody>
      </p:sp>
      <p:sp>
        <p:nvSpPr>
          <p:cNvPr id="12" name="object 12"/>
          <p:cNvSpPr txBox="1"/>
          <p:nvPr/>
        </p:nvSpPr>
        <p:spPr>
          <a:xfrm>
            <a:off x="3138297" y="1616455"/>
            <a:ext cx="5676265" cy="574040"/>
          </a:xfrm>
          <a:prstGeom prst="rect">
            <a:avLst/>
          </a:prstGeom>
        </p:spPr>
        <p:txBody>
          <a:bodyPr vert="horz" wrap="square" lIns="0" tIns="12700" rIns="0" bIns="0" rtlCol="0">
            <a:spAutoFit/>
          </a:bodyPr>
          <a:lstStyle/>
          <a:p>
            <a:pPr marL="12700">
              <a:lnSpc>
                <a:spcPct val="100000"/>
              </a:lnSpc>
              <a:spcBef>
                <a:spcPts val="100"/>
              </a:spcBef>
              <a:tabLst>
                <a:tab pos="974090" algn="l"/>
                <a:tab pos="2041525" algn="l"/>
                <a:tab pos="2428240" algn="l"/>
                <a:tab pos="3573145" algn="l"/>
              </a:tabLst>
            </a:pPr>
            <a:r>
              <a:rPr sz="1800" dirty="0">
                <a:latin typeface="Arial"/>
                <a:cs typeface="Arial"/>
              </a:rPr>
              <a:t>Лесков,	</a:t>
            </a:r>
            <a:r>
              <a:rPr sz="1800" spc="-10" dirty="0">
                <a:latin typeface="Arial"/>
                <a:cs typeface="Arial"/>
              </a:rPr>
              <a:t>выходец	</a:t>
            </a:r>
            <a:r>
              <a:rPr sz="1800" dirty="0">
                <a:latin typeface="Arial"/>
                <a:cs typeface="Arial"/>
              </a:rPr>
              <a:t>из	</a:t>
            </a:r>
            <a:r>
              <a:rPr sz="1800" spc="-10" dirty="0">
                <a:latin typeface="Arial"/>
                <a:cs typeface="Arial"/>
              </a:rPr>
              <a:t>духовной	среды.</a:t>
            </a:r>
            <a:endParaRPr sz="1800">
              <a:latin typeface="Arial"/>
              <a:cs typeface="Arial"/>
            </a:endParaRPr>
          </a:p>
          <a:p>
            <a:pPr marL="12700">
              <a:lnSpc>
                <a:spcPct val="100000"/>
              </a:lnSpc>
              <a:tabLst>
                <a:tab pos="1250315" algn="l"/>
                <a:tab pos="2312670" algn="l"/>
                <a:tab pos="2814320" algn="l"/>
                <a:tab pos="4033520" algn="l"/>
                <a:tab pos="4535170" algn="l"/>
                <a:tab pos="5541010" algn="l"/>
              </a:tabLst>
            </a:pPr>
            <a:r>
              <a:rPr sz="1800" dirty="0">
                <a:latin typeface="Arial"/>
                <a:cs typeface="Arial"/>
              </a:rPr>
              <a:t>д</a:t>
            </a:r>
            <a:r>
              <a:rPr sz="1800" spc="-15" dirty="0">
                <a:latin typeface="Arial"/>
                <a:cs typeface="Arial"/>
              </a:rPr>
              <a:t>у</a:t>
            </a:r>
            <a:r>
              <a:rPr sz="1800" spc="-25" dirty="0">
                <a:latin typeface="Arial"/>
                <a:cs typeface="Arial"/>
              </a:rPr>
              <a:t>х</a:t>
            </a:r>
            <a:r>
              <a:rPr sz="1800" spc="-5" dirty="0">
                <a:latin typeface="Arial"/>
                <a:cs typeface="Arial"/>
              </a:rPr>
              <a:t>о</a:t>
            </a:r>
            <a:r>
              <a:rPr sz="1800" spc="5" dirty="0">
                <a:latin typeface="Arial"/>
                <a:cs typeface="Arial"/>
              </a:rPr>
              <a:t>в</a:t>
            </a:r>
            <a:r>
              <a:rPr sz="1800" spc="-5" dirty="0">
                <a:latin typeface="Arial"/>
                <a:cs typeface="Arial"/>
              </a:rPr>
              <a:t>но</a:t>
            </a:r>
            <a:r>
              <a:rPr sz="1800" dirty="0">
                <a:latin typeface="Arial"/>
                <a:cs typeface="Arial"/>
              </a:rPr>
              <a:t>й	ср</a:t>
            </a:r>
            <a:r>
              <a:rPr sz="1800" spc="-45" dirty="0">
                <a:latin typeface="Arial"/>
                <a:cs typeface="Arial"/>
              </a:rPr>
              <a:t>е</a:t>
            </a:r>
            <a:r>
              <a:rPr sz="1800" dirty="0">
                <a:latin typeface="Arial"/>
                <a:cs typeface="Arial"/>
              </a:rPr>
              <a:t>д</a:t>
            </a:r>
            <a:r>
              <a:rPr sz="1800" spc="-5" dirty="0">
                <a:latin typeface="Arial"/>
                <a:cs typeface="Arial"/>
              </a:rPr>
              <a:t>ой</a:t>
            </a:r>
            <a:r>
              <a:rPr sz="1800" dirty="0">
                <a:latin typeface="Arial"/>
                <a:cs typeface="Arial"/>
              </a:rPr>
              <a:t>,	</a:t>
            </a:r>
            <a:r>
              <a:rPr sz="1800" spc="-10" dirty="0">
                <a:latin typeface="Arial"/>
                <a:cs typeface="Arial"/>
              </a:rPr>
              <a:t>о</a:t>
            </a:r>
            <a:r>
              <a:rPr sz="1800" dirty="0">
                <a:latin typeface="Arial"/>
                <a:cs typeface="Arial"/>
              </a:rPr>
              <a:t>н	п</a:t>
            </a:r>
            <a:r>
              <a:rPr sz="1800" spc="-10" dirty="0">
                <a:latin typeface="Arial"/>
                <a:cs typeface="Arial"/>
              </a:rPr>
              <a:t>о</a:t>
            </a:r>
            <a:r>
              <a:rPr sz="1800" dirty="0">
                <a:latin typeface="Arial"/>
                <a:cs typeface="Arial"/>
              </a:rPr>
              <a:t>с</a:t>
            </a:r>
            <a:r>
              <a:rPr sz="1800" spc="35" dirty="0">
                <a:latin typeface="Arial"/>
                <a:cs typeface="Arial"/>
              </a:rPr>
              <a:t>т</a:t>
            </a:r>
            <a:r>
              <a:rPr sz="1800" spc="-25" dirty="0">
                <a:latin typeface="Arial"/>
                <a:cs typeface="Arial"/>
              </a:rPr>
              <a:t>у</a:t>
            </a:r>
            <a:r>
              <a:rPr sz="1800" dirty="0">
                <a:latin typeface="Arial"/>
                <a:cs typeface="Arial"/>
              </a:rPr>
              <a:t>пил	на	с</a:t>
            </a:r>
            <a:r>
              <a:rPr sz="1800" spc="5" dirty="0">
                <a:latin typeface="Arial"/>
                <a:cs typeface="Arial"/>
              </a:rPr>
              <a:t>л</a:t>
            </a:r>
            <a:r>
              <a:rPr sz="1800" dirty="0">
                <a:latin typeface="Arial"/>
                <a:cs typeface="Arial"/>
              </a:rPr>
              <a:t>у</a:t>
            </a:r>
            <a:r>
              <a:rPr sz="1800" spc="15" dirty="0">
                <a:latin typeface="Arial"/>
                <a:cs typeface="Arial"/>
              </a:rPr>
              <a:t>ж</a:t>
            </a:r>
            <a:r>
              <a:rPr sz="1800" spc="-40" dirty="0">
                <a:latin typeface="Arial"/>
                <a:cs typeface="Arial"/>
              </a:rPr>
              <a:t>б</a:t>
            </a:r>
            <a:r>
              <a:rPr sz="1800" dirty="0">
                <a:latin typeface="Arial"/>
                <a:cs typeface="Arial"/>
              </a:rPr>
              <a:t>у	в</a:t>
            </a:r>
            <a:endParaRPr sz="1800">
              <a:latin typeface="Arial"/>
              <a:cs typeface="Arial"/>
            </a:endParaRPr>
          </a:p>
        </p:txBody>
      </p:sp>
      <p:sp>
        <p:nvSpPr>
          <p:cNvPr id="13" name="object 13"/>
          <p:cNvSpPr txBox="1"/>
          <p:nvPr/>
        </p:nvSpPr>
        <p:spPr>
          <a:xfrm>
            <a:off x="3138297" y="2165096"/>
            <a:ext cx="5680710" cy="574675"/>
          </a:xfrm>
          <a:prstGeom prst="rect">
            <a:avLst/>
          </a:prstGeom>
        </p:spPr>
        <p:txBody>
          <a:bodyPr vert="horz" wrap="square" lIns="0" tIns="12700" rIns="0" bIns="0" rtlCol="0">
            <a:spAutoFit/>
          </a:bodyPr>
          <a:lstStyle/>
          <a:p>
            <a:pPr marL="12700">
              <a:lnSpc>
                <a:spcPct val="100000"/>
              </a:lnSpc>
              <a:spcBef>
                <a:spcPts val="100"/>
              </a:spcBef>
              <a:tabLst>
                <a:tab pos="1338580" algn="l"/>
                <a:tab pos="2594610" algn="l"/>
                <a:tab pos="3507740" algn="l"/>
                <a:tab pos="3984625" algn="l"/>
                <a:tab pos="5405755" algn="l"/>
              </a:tabLst>
            </a:pPr>
            <a:r>
              <a:rPr sz="1800" dirty="0">
                <a:latin typeface="Arial"/>
                <a:cs typeface="Arial"/>
              </a:rPr>
              <a:t>О</a:t>
            </a:r>
            <a:r>
              <a:rPr sz="1800" spc="-65" dirty="0">
                <a:latin typeface="Arial"/>
                <a:cs typeface="Arial"/>
              </a:rPr>
              <a:t>р</a:t>
            </a:r>
            <a:r>
              <a:rPr sz="1800" spc="25" dirty="0">
                <a:latin typeface="Arial"/>
                <a:cs typeface="Arial"/>
              </a:rPr>
              <a:t>л</a:t>
            </a:r>
            <a:r>
              <a:rPr sz="1800" spc="-5" dirty="0">
                <a:latin typeface="Arial"/>
                <a:cs typeface="Arial"/>
              </a:rPr>
              <a:t>о</a:t>
            </a:r>
            <a:r>
              <a:rPr sz="1800" spc="-30" dirty="0">
                <a:latin typeface="Arial"/>
                <a:cs typeface="Arial"/>
              </a:rPr>
              <a:t>в</a:t>
            </a:r>
            <a:r>
              <a:rPr sz="1800" dirty="0">
                <a:latin typeface="Arial"/>
                <a:cs typeface="Arial"/>
              </a:rPr>
              <a:t>с</a:t>
            </a:r>
            <a:r>
              <a:rPr sz="1800" spc="25" dirty="0">
                <a:latin typeface="Arial"/>
                <a:cs typeface="Arial"/>
              </a:rPr>
              <a:t>к</a:t>
            </a:r>
            <a:r>
              <a:rPr sz="1800" spc="-25" dirty="0">
                <a:latin typeface="Arial"/>
                <a:cs typeface="Arial"/>
              </a:rPr>
              <a:t>у</a:t>
            </a:r>
            <a:r>
              <a:rPr sz="1800" dirty="0">
                <a:latin typeface="Arial"/>
                <a:cs typeface="Arial"/>
              </a:rPr>
              <a:t>ю	</a:t>
            </a:r>
            <a:r>
              <a:rPr sz="1800" spc="-15" dirty="0">
                <a:latin typeface="Arial"/>
                <a:cs typeface="Arial"/>
              </a:rPr>
              <a:t>у</a:t>
            </a:r>
            <a:r>
              <a:rPr sz="1800" spc="-25" dirty="0">
                <a:latin typeface="Arial"/>
                <a:cs typeface="Arial"/>
              </a:rPr>
              <a:t>г</a:t>
            </a:r>
            <a:r>
              <a:rPr sz="1800" spc="-45" dirty="0">
                <a:latin typeface="Arial"/>
                <a:cs typeface="Arial"/>
              </a:rPr>
              <a:t>о</a:t>
            </a:r>
            <a:r>
              <a:rPr sz="1800" spc="25" dirty="0">
                <a:latin typeface="Arial"/>
                <a:cs typeface="Arial"/>
              </a:rPr>
              <a:t>л</a:t>
            </a:r>
            <a:r>
              <a:rPr sz="1800" spc="-5" dirty="0">
                <a:latin typeface="Arial"/>
                <a:cs typeface="Arial"/>
              </a:rPr>
              <a:t>ов</a:t>
            </a:r>
            <a:r>
              <a:rPr sz="1800" spc="10" dirty="0">
                <a:latin typeface="Arial"/>
                <a:cs typeface="Arial"/>
              </a:rPr>
              <a:t>н</a:t>
            </a:r>
            <a:r>
              <a:rPr sz="1800" spc="-25" dirty="0">
                <a:latin typeface="Arial"/>
                <a:cs typeface="Arial"/>
              </a:rPr>
              <a:t>у</a:t>
            </a:r>
            <a:r>
              <a:rPr sz="1800" dirty="0">
                <a:latin typeface="Arial"/>
                <a:cs typeface="Arial"/>
              </a:rPr>
              <a:t>ю	п</a:t>
            </a:r>
            <a:r>
              <a:rPr sz="1800" spc="-10" dirty="0">
                <a:latin typeface="Arial"/>
                <a:cs typeface="Arial"/>
              </a:rPr>
              <a:t>а</a:t>
            </a:r>
            <a:r>
              <a:rPr sz="1800" spc="15" dirty="0">
                <a:latin typeface="Arial"/>
                <a:cs typeface="Arial"/>
              </a:rPr>
              <a:t>л</a:t>
            </a:r>
            <a:r>
              <a:rPr sz="1800" spc="-45" dirty="0">
                <a:latin typeface="Arial"/>
                <a:cs typeface="Arial"/>
              </a:rPr>
              <a:t>а</a:t>
            </a:r>
            <a:r>
              <a:rPr sz="1800" spc="25" dirty="0">
                <a:latin typeface="Arial"/>
                <a:cs typeface="Arial"/>
              </a:rPr>
              <a:t>т</a:t>
            </a:r>
            <a:r>
              <a:rPr sz="1800" spc="-204" dirty="0">
                <a:latin typeface="Arial"/>
                <a:cs typeface="Arial"/>
              </a:rPr>
              <a:t>у</a:t>
            </a:r>
            <a:r>
              <a:rPr sz="1800" dirty="0">
                <a:latin typeface="Arial"/>
                <a:cs typeface="Arial"/>
              </a:rPr>
              <a:t>,	</a:t>
            </a:r>
            <a:r>
              <a:rPr sz="1800" spc="-85" dirty="0">
                <a:latin typeface="Arial"/>
                <a:cs typeface="Arial"/>
              </a:rPr>
              <a:t>г</a:t>
            </a:r>
            <a:r>
              <a:rPr sz="1800" dirty="0">
                <a:latin typeface="Arial"/>
                <a:cs typeface="Arial"/>
              </a:rPr>
              <a:t>де	д</a:t>
            </a:r>
            <a:r>
              <a:rPr sz="1800" spc="-5" dirty="0">
                <a:latin typeface="Arial"/>
                <a:cs typeface="Arial"/>
              </a:rPr>
              <a:t>осл</a:t>
            </a:r>
            <a:r>
              <a:rPr sz="1800" spc="10" dirty="0">
                <a:latin typeface="Arial"/>
                <a:cs typeface="Arial"/>
              </a:rPr>
              <a:t>у</a:t>
            </a:r>
            <a:r>
              <a:rPr sz="1800" dirty="0">
                <a:latin typeface="Arial"/>
                <a:cs typeface="Arial"/>
              </a:rPr>
              <a:t>жился	</a:t>
            </a:r>
            <a:r>
              <a:rPr sz="1800" spc="5" dirty="0">
                <a:latin typeface="Arial"/>
                <a:cs typeface="Arial"/>
              </a:rPr>
              <a:t>до</a:t>
            </a:r>
            <a:endParaRPr sz="1800">
              <a:latin typeface="Arial"/>
              <a:cs typeface="Arial"/>
            </a:endParaRPr>
          </a:p>
          <a:p>
            <a:pPr marL="12700">
              <a:lnSpc>
                <a:spcPct val="100000"/>
              </a:lnSpc>
              <a:tabLst>
                <a:tab pos="892175" algn="l"/>
                <a:tab pos="2140585" algn="l"/>
                <a:tab pos="2959100" algn="l"/>
                <a:tab pos="3405504" algn="l"/>
                <a:tab pos="5204460" algn="l"/>
              </a:tabLst>
            </a:pPr>
            <a:r>
              <a:rPr sz="1800" spc="-5" dirty="0">
                <a:latin typeface="Arial"/>
                <a:cs typeface="Arial"/>
              </a:rPr>
              <a:t>чинов,	дававших	</a:t>
            </a:r>
            <a:r>
              <a:rPr sz="1800" spc="-10" dirty="0">
                <a:latin typeface="Arial"/>
                <a:cs typeface="Arial"/>
              </a:rPr>
              <a:t>право	</a:t>
            </a:r>
            <a:r>
              <a:rPr sz="1800" dirty="0">
                <a:latin typeface="Arial"/>
                <a:cs typeface="Arial"/>
              </a:rPr>
              <a:t>на	</a:t>
            </a:r>
            <a:r>
              <a:rPr sz="1800" spc="-10" dirty="0">
                <a:latin typeface="Arial"/>
                <a:cs typeface="Arial"/>
              </a:rPr>
              <a:t>потомственное	</a:t>
            </a:r>
            <a:r>
              <a:rPr sz="1800" spc="-5" dirty="0">
                <a:latin typeface="Arial"/>
                <a:cs typeface="Arial"/>
              </a:rPr>
              <a:t>дво-</a:t>
            </a:r>
            <a:endParaRPr sz="1800">
              <a:latin typeface="Arial"/>
              <a:cs typeface="Arial"/>
            </a:endParaRPr>
          </a:p>
        </p:txBody>
      </p:sp>
      <p:sp>
        <p:nvSpPr>
          <p:cNvPr id="14" name="object 14"/>
          <p:cNvSpPr txBox="1"/>
          <p:nvPr/>
        </p:nvSpPr>
        <p:spPr>
          <a:xfrm>
            <a:off x="2565654" y="2713990"/>
            <a:ext cx="6322060" cy="2266950"/>
          </a:xfrm>
          <a:prstGeom prst="rect">
            <a:avLst/>
          </a:prstGeom>
        </p:spPr>
        <p:txBody>
          <a:bodyPr vert="horz" wrap="square" lIns="0" tIns="12700" rIns="0" bIns="0" rtlCol="0">
            <a:spAutoFit/>
          </a:bodyPr>
          <a:lstStyle/>
          <a:p>
            <a:pPr marL="584835" marR="77470" algn="just">
              <a:lnSpc>
                <a:spcPct val="100000"/>
              </a:lnSpc>
              <a:spcBef>
                <a:spcPts val="100"/>
              </a:spcBef>
            </a:pPr>
            <a:r>
              <a:rPr sz="1800" spc="-10" dirty="0">
                <a:latin typeface="Arial"/>
                <a:cs typeface="Arial"/>
              </a:rPr>
              <a:t>рянство. Мать </a:t>
            </a:r>
            <a:r>
              <a:rPr sz="1800" spc="-20" dirty="0">
                <a:latin typeface="Arial"/>
                <a:cs typeface="Arial"/>
              </a:rPr>
              <a:t>писателя </a:t>
            </a:r>
            <a:r>
              <a:rPr sz="1800" dirty="0">
                <a:latin typeface="Arial"/>
                <a:cs typeface="Arial"/>
              </a:rPr>
              <a:t>- </a:t>
            </a:r>
            <a:r>
              <a:rPr sz="1800" spc="-5" dirty="0">
                <a:latin typeface="Arial"/>
                <a:cs typeface="Arial"/>
              </a:rPr>
              <a:t>Мария </a:t>
            </a:r>
            <a:r>
              <a:rPr sz="1800" spc="-10" dirty="0">
                <a:latin typeface="Arial"/>
                <a:cs typeface="Arial"/>
              </a:rPr>
              <a:t>Петровна </a:t>
            </a:r>
            <a:r>
              <a:rPr sz="1800" dirty="0">
                <a:latin typeface="Arial"/>
                <a:cs typeface="Arial"/>
              </a:rPr>
              <a:t>Лескова </a:t>
            </a:r>
            <a:r>
              <a:rPr sz="1800" spc="5" dirty="0">
                <a:latin typeface="Arial"/>
                <a:cs typeface="Arial"/>
              </a:rPr>
              <a:t> </a:t>
            </a:r>
            <a:r>
              <a:rPr sz="1800" dirty="0">
                <a:latin typeface="Arial"/>
                <a:cs typeface="Arial"/>
              </a:rPr>
              <a:t>была</a:t>
            </a:r>
            <a:r>
              <a:rPr sz="1800" spc="-20" dirty="0">
                <a:latin typeface="Arial"/>
                <a:cs typeface="Arial"/>
              </a:rPr>
              <a:t> </a:t>
            </a:r>
            <a:r>
              <a:rPr sz="1800" spc="-10" dirty="0">
                <a:latin typeface="Arial"/>
                <a:cs typeface="Arial"/>
              </a:rPr>
              <a:t>дочерью</a:t>
            </a:r>
            <a:r>
              <a:rPr sz="1800" spc="5" dirty="0">
                <a:latin typeface="Arial"/>
                <a:cs typeface="Arial"/>
              </a:rPr>
              <a:t> </a:t>
            </a:r>
            <a:r>
              <a:rPr sz="1800" spc="-15" dirty="0">
                <a:latin typeface="Arial"/>
                <a:cs typeface="Arial"/>
              </a:rPr>
              <a:t>обедневшего</a:t>
            </a:r>
            <a:r>
              <a:rPr sz="1800" spc="10" dirty="0">
                <a:latin typeface="Arial"/>
                <a:cs typeface="Arial"/>
              </a:rPr>
              <a:t> </a:t>
            </a:r>
            <a:r>
              <a:rPr sz="1800" spc="-5" dirty="0">
                <a:latin typeface="Arial"/>
                <a:cs typeface="Arial"/>
              </a:rPr>
              <a:t>московского</a:t>
            </a:r>
            <a:r>
              <a:rPr sz="1800" spc="5" dirty="0">
                <a:latin typeface="Arial"/>
                <a:cs typeface="Arial"/>
              </a:rPr>
              <a:t> </a:t>
            </a:r>
            <a:r>
              <a:rPr sz="1800" spc="-10" dirty="0">
                <a:latin typeface="Arial"/>
                <a:cs typeface="Arial"/>
              </a:rPr>
              <a:t>дворянина.</a:t>
            </a:r>
            <a:endParaRPr sz="1800">
              <a:latin typeface="Arial"/>
              <a:cs typeface="Arial"/>
            </a:endParaRPr>
          </a:p>
          <a:p>
            <a:pPr marL="584835" marR="5080" indent="431165" algn="just">
              <a:lnSpc>
                <a:spcPct val="100000"/>
              </a:lnSpc>
              <a:spcBef>
                <a:spcPts val="965"/>
              </a:spcBef>
            </a:pPr>
            <a:r>
              <a:rPr sz="1800" spc="-15" dirty="0">
                <a:latin typeface="Arial"/>
                <a:cs typeface="Arial"/>
              </a:rPr>
              <a:t>Раннее </a:t>
            </a:r>
            <a:r>
              <a:rPr sz="1800" spc="-20" dirty="0">
                <a:latin typeface="Arial"/>
                <a:cs typeface="Arial"/>
              </a:rPr>
              <a:t>детство </a:t>
            </a:r>
            <a:r>
              <a:rPr sz="1800" spc="-5" dirty="0">
                <a:latin typeface="Arial"/>
                <a:cs typeface="Arial"/>
              </a:rPr>
              <a:t>Н. С. Лескова </a:t>
            </a:r>
            <a:r>
              <a:rPr sz="1800" dirty="0">
                <a:latin typeface="Arial"/>
                <a:cs typeface="Arial"/>
              </a:rPr>
              <a:t>прошло в </a:t>
            </a:r>
            <a:r>
              <a:rPr sz="1800" spc="-15" dirty="0">
                <a:latin typeface="Arial"/>
                <a:cs typeface="Arial"/>
              </a:rPr>
              <a:t>Орле. </a:t>
            </a:r>
            <a:r>
              <a:rPr sz="1800" spc="-10" dirty="0">
                <a:latin typeface="Arial"/>
                <a:cs typeface="Arial"/>
              </a:rPr>
              <a:t> </a:t>
            </a:r>
            <a:r>
              <a:rPr sz="1800" dirty="0">
                <a:latin typeface="Arial"/>
                <a:cs typeface="Arial"/>
              </a:rPr>
              <a:t>После </a:t>
            </a:r>
            <a:r>
              <a:rPr sz="1800" spc="-5" dirty="0">
                <a:latin typeface="Arial"/>
                <a:cs typeface="Arial"/>
              </a:rPr>
              <a:t>1839 </a:t>
            </a:r>
            <a:r>
              <a:rPr sz="1800" spc="-15" dirty="0">
                <a:latin typeface="Arial"/>
                <a:cs typeface="Arial"/>
              </a:rPr>
              <a:t>года, когда </a:t>
            </a:r>
            <a:r>
              <a:rPr sz="1800" spc="-20" dirty="0">
                <a:latin typeface="Arial"/>
                <a:cs typeface="Arial"/>
              </a:rPr>
              <a:t>отец </a:t>
            </a:r>
            <a:r>
              <a:rPr sz="1800" spc="-15" dirty="0">
                <a:latin typeface="Arial"/>
                <a:cs typeface="Arial"/>
              </a:rPr>
              <a:t>покинул </a:t>
            </a:r>
            <a:r>
              <a:rPr sz="1800" spc="-30" dirty="0">
                <a:latin typeface="Arial"/>
                <a:cs typeface="Arial"/>
              </a:rPr>
              <a:t>службу, </a:t>
            </a:r>
            <a:r>
              <a:rPr sz="1800" spc="-5" dirty="0">
                <a:latin typeface="Arial"/>
                <a:cs typeface="Arial"/>
              </a:rPr>
              <a:t>семья </a:t>
            </a:r>
            <a:r>
              <a:rPr sz="1800" dirty="0">
                <a:latin typeface="Arial"/>
                <a:cs typeface="Arial"/>
              </a:rPr>
              <a:t> Лесковых</a:t>
            </a:r>
            <a:r>
              <a:rPr sz="1800" spc="465" dirty="0">
                <a:latin typeface="Arial"/>
                <a:cs typeface="Arial"/>
              </a:rPr>
              <a:t> </a:t>
            </a:r>
            <a:r>
              <a:rPr sz="1800" spc="-10" dirty="0">
                <a:latin typeface="Arial"/>
                <a:cs typeface="Arial"/>
              </a:rPr>
              <a:t>переехала</a:t>
            </a:r>
            <a:r>
              <a:rPr sz="1800" spc="470" dirty="0">
                <a:latin typeface="Arial"/>
                <a:cs typeface="Arial"/>
              </a:rPr>
              <a:t> </a:t>
            </a:r>
            <a:r>
              <a:rPr sz="1800" dirty="0">
                <a:latin typeface="Arial"/>
                <a:cs typeface="Arial"/>
              </a:rPr>
              <a:t>в</a:t>
            </a:r>
            <a:r>
              <a:rPr sz="1800" spc="475" dirty="0">
                <a:latin typeface="Arial"/>
                <a:cs typeface="Arial"/>
              </a:rPr>
              <a:t> </a:t>
            </a:r>
            <a:r>
              <a:rPr sz="1800" spc="-15" dirty="0">
                <a:latin typeface="Arial"/>
                <a:cs typeface="Arial"/>
              </a:rPr>
              <a:t>село  </a:t>
            </a:r>
            <a:r>
              <a:rPr sz="1800" dirty="0">
                <a:latin typeface="Arial"/>
                <a:cs typeface="Arial"/>
              </a:rPr>
              <a:t>Панино</a:t>
            </a:r>
            <a:r>
              <a:rPr sz="1800" spc="470" dirty="0">
                <a:latin typeface="Arial"/>
                <a:cs typeface="Arial"/>
              </a:rPr>
              <a:t> </a:t>
            </a:r>
            <a:r>
              <a:rPr sz="1800" dirty="0">
                <a:latin typeface="Arial"/>
                <a:cs typeface="Arial"/>
              </a:rPr>
              <a:t>(Панин</a:t>
            </a:r>
            <a:r>
              <a:rPr sz="1800" spc="475" dirty="0">
                <a:latin typeface="Arial"/>
                <a:cs typeface="Arial"/>
              </a:rPr>
              <a:t> </a:t>
            </a:r>
            <a:r>
              <a:rPr sz="1800" spc="-10" dirty="0">
                <a:latin typeface="Arial"/>
                <a:cs typeface="Arial"/>
              </a:rPr>
              <a:t>хутор) </a:t>
            </a:r>
            <a:r>
              <a:rPr sz="1800" spc="-490" dirty="0">
                <a:latin typeface="Arial"/>
                <a:cs typeface="Arial"/>
              </a:rPr>
              <a:t> </a:t>
            </a:r>
            <a:r>
              <a:rPr sz="1800" spc="-10" dirty="0">
                <a:latin typeface="Arial"/>
                <a:cs typeface="Arial"/>
              </a:rPr>
              <a:t>неподалёку</a:t>
            </a:r>
            <a:r>
              <a:rPr sz="1800" spc="5" dirty="0">
                <a:latin typeface="Arial"/>
                <a:cs typeface="Arial"/>
              </a:rPr>
              <a:t> </a:t>
            </a:r>
            <a:r>
              <a:rPr sz="1800" spc="-25" dirty="0">
                <a:latin typeface="Arial"/>
                <a:cs typeface="Arial"/>
              </a:rPr>
              <a:t>от</a:t>
            </a:r>
            <a:r>
              <a:rPr sz="1800" spc="-5" dirty="0">
                <a:latin typeface="Arial"/>
                <a:cs typeface="Arial"/>
              </a:rPr>
              <a:t> </a:t>
            </a:r>
            <a:r>
              <a:rPr sz="1800" spc="-20" dirty="0">
                <a:latin typeface="Arial"/>
                <a:cs typeface="Arial"/>
              </a:rPr>
              <a:t>города</a:t>
            </a:r>
            <a:r>
              <a:rPr sz="1800" dirty="0">
                <a:latin typeface="Arial"/>
                <a:cs typeface="Arial"/>
              </a:rPr>
              <a:t> </a:t>
            </a:r>
            <a:r>
              <a:rPr sz="1800" spc="-5" dirty="0">
                <a:latin typeface="Arial"/>
                <a:cs typeface="Arial"/>
              </a:rPr>
              <a:t>Кромы.</a:t>
            </a:r>
            <a:endParaRPr sz="1800">
              <a:latin typeface="Arial"/>
              <a:cs typeface="Arial"/>
            </a:endParaRPr>
          </a:p>
          <a:p>
            <a:pPr marL="12700">
              <a:lnSpc>
                <a:spcPct val="100000"/>
              </a:lnSpc>
              <a:spcBef>
                <a:spcPts val="1560"/>
              </a:spcBef>
            </a:pPr>
            <a:r>
              <a:rPr sz="1800" dirty="0">
                <a:latin typeface="Arial"/>
                <a:cs typeface="Arial"/>
              </a:rPr>
              <a:t>Лесков</a:t>
            </a:r>
            <a:r>
              <a:rPr sz="1800" spc="480" dirty="0">
                <a:latin typeface="Arial"/>
                <a:cs typeface="Arial"/>
              </a:rPr>
              <a:t> </a:t>
            </a:r>
            <a:r>
              <a:rPr sz="1800" dirty="0">
                <a:latin typeface="Arial"/>
                <a:cs typeface="Arial"/>
              </a:rPr>
              <a:t>поступил</a:t>
            </a:r>
            <a:r>
              <a:rPr sz="1800" spc="490" dirty="0">
                <a:latin typeface="Arial"/>
                <a:cs typeface="Arial"/>
              </a:rPr>
              <a:t> </a:t>
            </a:r>
            <a:r>
              <a:rPr sz="1800" dirty="0">
                <a:latin typeface="Arial"/>
                <a:cs typeface="Arial"/>
              </a:rPr>
              <a:t>в</a:t>
            </a:r>
            <a:r>
              <a:rPr sz="1800" spc="475" dirty="0">
                <a:latin typeface="Arial"/>
                <a:cs typeface="Arial"/>
              </a:rPr>
              <a:t> </a:t>
            </a:r>
            <a:r>
              <a:rPr sz="1800" spc="-5" dirty="0">
                <a:latin typeface="Arial"/>
                <a:cs typeface="Arial"/>
              </a:rPr>
              <a:t>первый</a:t>
            </a:r>
            <a:r>
              <a:rPr sz="1800" spc="475" dirty="0">
                <a:latin typeface="Arial"/>
                <a:cs typeface="Arial"/>
              </a:rPr>
              <a:t> </a:t>
            </a:r>
            <a:r>
              <a:rPr sz="1800" dirty="0">
                <a:latin typeface="Arial"/>
                <a:cs typeface="Arial"/>
              </a:rPr>
              <a:t>класс</a:t>
            </a:r>
            <a:r>
              <a:rPr sz="1800" spc="470" dirty="0">
                <a:latin typeface="Arial"/>
                <a:cs typeface="Arial"/>
              </a:rPr>
              <a:t> </a:t>
            </a:r>
            <a:r>
              <a:rPr sz="1800" spc="-10" dirty="0">
                <a:latin typeface="Arial"/>
                <a:cs typeface="Arial"/>
              </a:rPr>
              <a:t>Орловской</a:t>
            </a:r>
            <a:r>
              <a:rPr sz="1800" spc="475" dirty="0">
                <a:latin typeface="Arial"/>
                <a:cs typeface="Arial"/>
              </a:rPr>
              <a:t> </a:t>
            </a:r>
            <a:r>
              <a:rPr sz="1800" spc="-5" dirty="0">
                <a:latin typeface="Arial"/>
                <a:cs typeface="Arial"/>
              </a:rPr>
              <a:t>губернской</a:t>
            </a:r>
            <a:endParaRPr sz="1800">
              <a:latin typeface="Arial"/>
              <a:cs typeface="Arial"/>
            </a:endParaRPr>
          </a:p>
        </p:txBody>
      </p:sp>
      <p:sp>
        <p:nvSpPr>
          <p:cNvPr id="15" name="object 15"/>
          <p:cNvSpPr txBox="1"/>
          <p:nvPr/>
        </p:nvSpPr>
        <p:spPr>
          <a:xfrm>
            <a:off x="662127" y="4190238"/>
            <a:ext cx="1910080" cy="790575"/>
          </a:xfrm>
          <a:prstGeom prst="rect">
            <a:avLst/>
          </a:prstGeom>
        </p:spPr>
        <p:txBody>
          <a:bodyPr vert="horz" wrap="square" lIns="0" tIns="12700" rIns="0" bIns="0" rtlCol="0">
            <a:spAutoFit/>
          </a:bodyPr>
          <a:lstStyle/>
          <a:p>
            <a:pPr algn="ctr">
              <a:lnSpc>
                <a:spcPct val="100000"/>
              </a:lnSpc>
              <a:spcBef>
                <a:spcPts val="100"/>
              </a:spcBef>
            </a:pPr>
            <a:r>
              <a:rPr sz="1200" spc="-5" dirty="0">
                <a:latin typeface="Arial"/>
                <a:cs typeface="Arial"/>
              </a:rPr>
              <a:t>Николай</a:t>
            </a:r>
            <a:r>
              <a:rPr sz="1200" spc="-35" dirty="0">
                <a:latin typeface="Arial"/>
                <a:cs typeface="Arial"/>
              </a:rPr>
              <a:t> </a:t>
            </a:r>
            <a:r>
              <a:rPr sz="1200" dirty="0">
                <a:latin typeface="Arial"/>
                <a:cs typeface="Arial"/>
              </a:rPr>
              <a:t>Лесков</a:t>
            </a:r>
            <a:r>
              <a:rPr sz="1200" spc="-40" dirty="0">
                <a:latin typeface="Arial"/>
                <a:cs typeface="Arial"/>
              </a:rPr>
              <a:t> </a:t>
            </a:r>
            <a:r>
              <a:rPr sz="1200" dirty="0">
                <a:latin typeface="Arial"/>
                <a:cs typeface="Arial"/>
              </a:rPr>
              <a:t>(1860</a:t>
            </a:r>
            <a:r>
              <a:rPr sz="1200" spc="-50" dirty="0">
                <a:latin typeface="Arial"/>
                <a:cs typeface="Arial"/>
              </a:rPr>
              <a:t> </a:t>
            </a:r>
            <a:r>
              <a:rPr sz="1200" spc="-15" dirty="0">
                <a:latin typeface="Arial"/>
                <a:cs typeface="Arial"/>
              </a:rPr>
              <a:t>год)</a:t>
            </a:r>
            <a:endParaRPr sz="1200">
              <a:latin typeface="Arial"/>
              <a:cs typeface="Arial"/>
            </a:endParaRPr>
          </a:p>
          <a:p>
            <a:pPr>
              <a:lnSpc>
                <a:spcPct val="100000"/>
              </a:lnSpc>
            </a:pPr>
            <a:endParaRPr sz="1300">
              <a:latin typeface="Arial"/>
              <a:cs typeface="Arial"/>
            </a:endParaRPr>
          </a:p>
          <a:p>
            <a:pPr marR="49530" algn="ctr">
              <a:lnSpc>
                <a:spcPct val="100000"/>
              </a:lnSpc>
              <a:spcBef>
                <a:spcPts val="930"/>
              </a:spcBef>
              <a:tabLst>
                <a:tab pos="401955" algn="l"/>
              </a:tabLst>
            </a:pPr>
            <a:r>
              <a:rPr sz="1800" dirty="0">
                <a:latin typeface="Arial"/>
                <a:cs typeface="Arial"/>
              </a:rPr>
              <a:t>В	</a:t>
            </a:r>
            <a:r>
              <a:rPr sz="1800" spc="-5" dirty="0">
                <a:latin typeface="Arial"/>
                <a:cs typeface="Arial"/>
              </a:rPr>
              <a:t>1841</a:t>
            </a:r>
            <a:r>
              <a:rPr sz="1800" spc="420" dirty="0">
                <a:latin typeface="Arial"/>
                <a:cs typeface="Arial"/>
              </a:rPr>
              <a:t> </a:t>
            </a:r>
            <a:r>
              <a:rPr sz="1800" spc="-20" dirty="0">
                <a:latin typeface="Arial"/>
                <a:cs typeface="Arial"/>
              </a:rPr>
              <a:t>году</a:t>
            </a:r>
            <a:endParaRPr sz="1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834034" y="3782948"/>
            <a:ext cx="3277870" cy="299720"/>
          </a:xfrm>
          <a:prstGeom prst="rect">
            <a:avLst/>
          </a:prstGeom>
        </p:spPr>
        <p:txBody>
          <a:bodyPr vert="horz" wrap="square" lIns="0" tIns="12700" rIns="0" bIns="0" rtlCol="0">
            <a:spAutoFit/>
          </a:bodyPr>
          <a:lstStyle/>
          <a:p>
            <a:pPr marL="12700">
              <a:lnSpc>
                <a:spcPct val="100000"/>
              </a:lnSpc>
              <a:spcBef>
                <a:spcPts val="100"/>
              </a:spcBef>
              <a:tabLst>
                <a:tab pos="1716405" algn="l"/>
                <a:tab pos="2806700" algn="l"/>
              </a:tabLst>
            </a:pPr>
            <a:r>
              <a:rPr sz="1800" dirty="0">
                <a:latin typeface="Arial"/>
                <a:cs typeface="Arial"/>
              </a:rPr>
              <a:t>Пис</a:t>
            </a:r>
            <a:r>
              <a:rPr sz="1800" spc="-40" dirty="0">
                <a:latin typeface="Arial"/>
                <a:cs typeface="Arial"/>
              </a:rPr>
              <a:t>а</a:t>
            </a:r>
            <a:r>
              <a:rPr sz="1800" spc="-20" dirty="0">
                <a:latin typeface="Arial"/>
                <a:cs typeface="Arial"/>
              </a:rPr>
              <a:t>т</a:t>
            </a:r>
            <a:r>
              <a:rPr sz="1800" spc="-70" dirty="0">
                <a:latin typeface="Arial"/>
                <a:cs typeface="Arial"/>
              </a:rPr>
              <a:t>е</a:t>
            </a:r>
            <a:r>
              <a:rPr sz="1800" dirty="0">
                <a:latin typeface="Arial"/>
                <a:cs typeface="Arial"/>
              </a:rPr>
              <a:t>льс</a:t>
            </a:r>
            <a:r>
              <a:rPr sz="1800" spc="35" dirty="0">
                <a:latin typeface="Arial"/>
                <a:cs typeface="Arial"/>
              </a:rPr>
              <a:t>к</a:t>
            </a:r>
            <a:r>
              <a:rPr sz="1800" spc="-5" dirty="0">
                <a:latin typeface="Arial"/>
                <a:cs typeface="Arial"/>
              </a:rPr>
              <a:t>а</a:t>
            </a:r>
            <a:r>
              <a:rPr sz="1800" dirty="0">
                <a:latin typeface="Arial"/>
                <a:cs typeface="Arial"/>
              </a:rPr>
              <a:t>я	</a:t>
            </a:r>
            <a:r>
              <a:rPr sz="1800" spc="35" dirty="0">
                <a:latin typeface="Arial"/>
                <a:cs typeface="Arial"/>
              </a:rPr>
              <a:t>к</a:t>
            </a:r>
            <a:r>
              <a:rPr sz="1800" spc="-5" dirty="0">
                <a:latin typeface="Arial"/>
                <a:cs typeface="Arial"/>
              </a:rPr>
              <a:t>а</a:t>
            </a:r>
            <a:r>
              <a:rPr sz="1800" spc="-10" dirty="0">
                <a:latin typeface="Arial"/>
                <a:cs typeface="Arial"/>
              </a:rPr>
              <a:t>р</a:t>
            </a:r>
            <a:r>
              <a:rPr sz="1800" dirty="0">
                <a:latin typeface="Arial"/>
                <a:cs typeface="Arial"/>
              </a:rPr>
              <a:t>ьера	</a:t>
            </a:r>
            <a:r>
              <a:rPr sz="1800" spc="-5" dirty="0">
                <a:latin typeface="Arial"/>
                <a:cs typeface="Arial"/>
              </a:rPr>
              <a:t>Н</a:t>
            </a:r>
            <a:r>
              <a:rPr sz="1800" spc="15" dirty="0">
                <a:latin typeface="Arial"/>
                <a:cs typeface="Arial"/>
              </a:rPr>
              <a:t>.</a:t>
            </a:r>
            <a:r>
              <a:rPr sz="1800" spc="-5" dirty="0">
                <a:latin typeface="Arial"/>
                <a:cs typeface="Arial"/>
              </a:rPr>
              <a:t>С</a:t>
            </a:r>
            <a:r>
              <a:rPr sz="1800" dirty="0">
                <a:latin typeface="Arial"/>
                <a:cs typeface="Arial"/>
              </a:rPr>
              <a:t>.</a:t>
            </a:r>
          </a:p>
        </p:txBody>
      </p:sp>
      <p:sp>
        <p:nvSpPr>
          <p:cNvPr id="16" name="object 16"/>
          <p:cNvSpPr txBox="1"/>
          <p:nvPr/>
        </p:nvSpPr>
        <p:spPr>
          <a:xfrm>
            <a:off x="4318508" y="3782948"/>
            <a:ext cx="8947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Л</a:t>
            </a:r>
            <a:r>
              <a:rPr sz="1800" spc="-10" dirty="0">
                <a:latin typeface="Arial"/>
                <a:cs typeface="Arial"/>
              </a:rPr>
              <a:t>е</a:t>
            </a:r>
            <a:r>
              <a:rPr sz="1800" dirty="0">
                <a:latin typeface="Arial"/>
                <a:cs typeface="Arial"/>
              </a:rPr>
              <a:t>с</a:t>
            </a:r>
            <a:r>
              <a:rPr sz="1800" spc="25" dirty="0">
                <a:latin typeface="Arial"/>
                <a:cs typeface="Arial"/>
              </a:rPr>
              <a:t>к</a:t>
            </a:r>
            <a:r>
              <a:rPr sz="1800" spc="5" dirty="0">
                <a:latin typeface="Arial"/>
                <a:cs typeface="Arial"/>
              </a:rPr>
              <a:t>о</a:t>
            </a:r>
            <a:r>
              <a:rPr sz="1800" spc="-10" dirty="0">
                <a:latin typeface="Arial"/>
                <a:cs typeface="Arial"/>
              </a:rPr>
              <a:t>в</a:t>
            </a:r>
            <a:r>
              <a:rPr sz="1800" dirty="0">
                <a:latin typeface="Arial"/>
                <a:cs typeface="Arial"/>
              </a:rPr>
              <a:t>а</a:t>
            </a:r>
            <a:endParaRPr sz="1800">
              <a:latin typeface="Arial"/>
              <a:cs typeface="Arial"/>
            </a:endParaRPr>
          </a:p>
        </p:txBody>
      </p:sp>
      <p:sp>
        <p:nvSpPr>
          <p:cNvPr id="17" name="object 17"/>
          <p:cNvSpPr txBox="1"/>
          <p:nvPr/>
        </p:nvSpPr>
        <p:spPr>
          <a:xfrm>
            <a:off x="402742" y="4057269"/>
            <a:ext cx="3395345" cy="299720"/>
          </a:xfrm>
          <a:prstGeom prst="rect">
            <a:avLst/>
          </a:prstGeom>
        </p:spPr>
        <p:txBody>
          <a:bodyPr vert="horz" wrap="square" lIns="0" tIns="12700" rIns="0" bIns="0" rtlCol="0">
            <a:spAutoFit/>
          </a:bodyPr>
          <a:lstStyle/>
          <a:p>
            <a:pPr marL="12700">
              <a:lnSpc>
                <a:spcPct val="100000"/>
              </a:lnSpc>
              <a:spcBef>
                <a:spcPts val="100"/>
              </a:spcBef>
              <a:tabLst>
                <a:tab pos="1175385" algn="l"/>
                <a:tab pos="1472565" algn="l"/>
                <a:tab pos="2153920" algn="l"/>
                <a:tab pos="2818130" algn="l"/>
              </a:tabLst>
            </a:pPr>
            <a:r>
              <a:rPr sz="1800" spc="-5" dirty="0">
                <a:latin typeface="Arial"/>
                <a:cs typeface="Arial"/>
              </a:rPr>
              <a:t>н</a:t>
            </a:r>
            <a:r>
              <a:rPr sz="1800" spc="-40" dirty="0">
                <a:latin typeface="Arial"/>
                <a:cs typeface="Arial"/>
              </a:rPr>
              <a:t>а</a:t>
            </a:r>
            <a:r>
              <a:rPr sz="1800" dirty="0">
                <a:latin typeface="Arial"/>
                <a:cs typeface="Arial"/>
              </a:rPr>
              <a:t>ч</a:t>
            </a:r>
            <a:r>
              <a:rPr sz="1800" spc="-10" dirty="0">
                <a:latin typeface="Arial"/>
                <a:cs typeface="Arial"/>
              </a:rPr>
              <a:t>а</a:t>
            </a:r>
            <a:r>
              <a:rPr sz="1800" dirty="0">
                <a:latin typeface="Arial"/>
                <a:cs typeface="Arial"/>
              </a:rPr>
              <a:t>л</a:t>
            </a:r>
            <a:r>
              <a:rPr sz="1800" spc="-5" dirty="0">
                <a:latin typeface="Arial"/>
                <a:cs typeface="Arial"/>
              </a:rPr>
              <a:t>ас</a:t>
            </a:r>
            <a:r>
              <a:rPr sz="1800" dirty="0">
                <a:latin typeface="Arial"/>
                <a:cs typeface="Arial"/>
              </a:rPr>
              <a:t>ь	в	</a:t>
            </a:r>
            <a:r>
              <a:rPr sz="1800" spc="-10" dirty="0">
                <a:latin typeface="Arial"/>
                <a:cs typeface="Arial"/>
              </a:rPr>
              <a:t>186</a:t>
            </a:r>
            <a:r>
              <a:rPr sz="1800" spc="-5" dirty="0">
                <a:latin typeface="Arial"/>
                <a:cs typeface="Arial"/>
              </a:rPr>
              <a:t>3</a:t>
            </a:r>
            <a:r>
              <a:rPr sz="1800" dirty="0">
                <a:latin typeface="Arial"/>
                <a:cs typeface="Arial"/>
              </a:rPr>
              <a:t>	</a:t>
            </a:r>
            <a:r>
              <a:rPr sz="1800" spc="-35" dirty="0">
                <a:latin typeface="Arial"/>
                <a:cs typeface="Arial"/>
              </a:rPr>
              <a:t>г</a:t>
            </a:r>
            <a:r>
              <a:rPr sz="1800" spc="-45" dirty="0">
                <a:latin typeface="Arial"/>
                <a:cs typeface="Arial"/>
              </a:rPr>
              <a:t>о</a:t>
            </a:r>
            <a:r>
              <a:rPr sz="1800" spc="15" dirty="0">
                <a:latin typeface="Arial"/>
                <a:cs typeface="Arial"/>
              </a:rPr>
              <a:t>д</a:t>
            </a:r>
            <a:r>
              <a:rPr sz="1800" spc="-204" dirty="0">
                <a:latin typeface="Arial"/>
                <a:cs typeface="Arial"/>
              </a:rPr>
              <a:t>у</a:t>
            </a:r>
            <a:r>
              <a:rPr sz="1800" dirty="0">
                <a:latin typeface="Arial"/>
                <a:cs typeface="Arial"/>
              </a:rPr>
              <a:t>,	</a:t>
            </a:r>
            <a:r>
              <a:rPr sz="1800" spc="25" dirty="0">
                <a:latin typeface="Arial"/>
                <a:cs typeface="Arial"/>
              </a:rPr>
              <a:t>к</a:t>
            </a:r>
            <a:r>
              <a:rPr sz="1800" spc="-5" dirty="0">
                <a:latin typeface="Arial"/>
                <a:cs typeface="Arial"/>
              </a:rPr>
              <a:t>о</a:t>
            </a:r>
            <a:r>
              <a:rPr sz="1800" spc="-90" dirty="0">
                <a:latin typeface="Arial"/>
                <a:cs typeface="Arial"/>
              </a:rPr>
              <a:t>г</a:t>
            </a:r>
            <a:r>
              <a:rPr sz="1800" dirty="0">
                <a:latin typeface="Arial"/>
                <a:cs typeface="Arial"/>
              </a:rPr>
              <a:t>да</a:t>
            </a:r>
          </a:p>
        </p:txBody>
      </p:sp>
      <p:sp>
        <p:nvSpPr>
          <p:cNvPr id="18" name="object 18"/>
          <p:cNvSpPr txBox="1"/>
          <p:nvPr/>
        </p:nvSpPr>
        <p:spPr>
          <a:xfrm>
            <a:off x="3948176" y="4057269"/>
            <a:ext cx="75755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вышли</a:t>
            </a:r>
            <a:endParaRPr sz="1800">
              <a:latin typeface="Arial"/>
              <a:cs typeface="Arial"/>
            </a:endParaRPr>
          </a:p>
        </p:txBody>
      </p:sp>
      <p:sp>
        <p:nvSpPr>
          <p:cNvPr id="19" name="object 19"/>
          <p:cNvSpPr txBox="1"/>
          <p:nvPr/>
        </p:nvSpPr>
        <p:spPr>
          <a:xfrm>
            <a:off x="4854955" y="4057269"/>
            <a:ext cx="35877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е</a:t>
            </a:r>
            <a:r>
              <a:rPr sz="1800" spc="-40" dirty="0">
                <a:latin typeface="Arial"/>
                <a:cs typeface="Arial"/>
              </a:rPr>
              <a:t>г</a:t>
            </a:r>
            <a:r>
              <a:rPr sz="1800" dirty="0">
                <a:latin typeface="Arial"/>
                <a:cs typeface="Arial"/>
              </a:rPr>
              <a:t>о</a:t>
            </a:r>
            <a:endParaRPr sz="1800">
              <a:latin typeface="Arial"/>
              <a:cs typeface="Arial"/>
            </a:endParaRPr>
          </a:p>
        </p:txBody>
      </p:sp>
      <p:sp>
        <p:nvSpPr>
          <p:cNvPr id="20" name="object 20"/>
          <p:cNvSpPr txBox="1"/>
          <p:nvPr/>
        </p:nvSpPr>
        <p:spPr>
          <a:xfrm>
            <a:off x="402742" y="4331589"/>
            <a:ext cx="3656329" cy="299720"/>
          </a:xfrm>
          <a:prstGeom prst="rect">
            <a:avLst/>
          </a:prstGeom>
        </p:spPr>
        <p:txBody>
          <a:bodyPr vert="horz" wrap="square" lIns="0" tIns="12700" rIns="0" bIns="0" rtlCol="0">
            <a:spAutoFit/>
          </a:bodyPr>
          <a:lstStyle/>
          <a:p>
            <a:pPr marL="12700">
              <a:lnSpc>
                <a:spcPct val="100000"/>
              </a:lnSpc>
              <a:spcBef>
                <a:spcPts val="100"/>
              </a:spcBef>
              <a:tabLst>
                <a:tab pos="981710" algn="l"/>
                <a:tab pos="2005964" algn="l"/>
                <a:tab pos="3006090" algn="l"/>
              </a:tabLst>
            </a:pPr>
            <a:r>
              <a:rPr sz="1800" spc="-5" dirty="0">
                <a:latin typeface="Arial"/>
                <a:cs typeface="Arial"/>
              </a:rPr>
              <a:t>первые	повести	«Житие	</a:t>
            </a:r>
            <a:r>
              <a:rPr sz="1800" spc="-15" dirty="0">
                <a:latin typeface="Arial"/>
                <a:cs typeface="Arial"/>
              </a:rPr>
              <a:t>одной</a:t>
            </a:r>
            <a:endParaRPr sz="1800" dirty="0">
              <a:latin typeface="Arial"/>
              <a:cs typeface="Arial"/>
            </a:endParaRPr>
          </a:p>
        </p:txBody>
      </p:sp>
      <p:sp>
        <p:nvSpPr>
          <p:cNvPr id="21" name="object 21"/>
          <p:cNvSpPr txBox="1"/>
          <p:nvPr/>
        </p:nvSpPr>
        <p:spPr>
          <a:xfrm>
            <a:off x="4210303" y="4331589"/>
            <a:ext cx="701675"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Arial"/>
                <a:cs typeface="Arial"/>
              </a:rPr>
              <a:t>б</a:t>
            </a:r>
            <a:r>
              <a:rPr sz="1800" spc="-5" dirty="0">
                <a:latin typeface="Arial"/>
                <a:cs typeface="Arial"/>
              </a:rPr>
              <a:t>абы»</a:t>
            </a:r>
            <a:endParaRPr sz="1800">
              <a:latin typeface="Arial"/>
              <a:cs typeface="Arial"/>
            </a:endParaRPr>
          </a:p>
        </p:txBody>
      </p:sp>
      <p:sp>
        <p:nvSpPr>
          <p:cNvPr id="22" name="object 22"/>
          <p:cNvSpPr txBox="1"/>
          <p:nvPr/>
        </p:nvSpPr>
        <p:spPr>
          <a:xfrm>
            <a:off x="5062473" y="4331589"/>
            <a:ext cx="1536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и</a:t>
            </a:r>
            <a:endParaRPr sz="1800">
              <a:latin typeface="Arial"/>
              <a:cs typeface="Arial"/>
            </a:endParaRPr>
          </a:p>
        </p:txBody>
      </p:sp>
      <p:sp>
        <p:nvSpPr>
          <p:cNvPr id="23" name="object 23"/>
          <p:cNvSpPr txBox="1"/>
          <p:nvPr/>
        </p:nvSpPr>
        <p:spPr>
          <a:xfrm>
            <a:off x="402742" y="4605985"/>
            <a:ext cx="4245610" cy="300355"/>
          </a:xfrm>
          <a:prstGeom prst="rect">
            <a:avLst/>
          </a:prstGeom>
        </p:spPr>
        <p:txBody>
          <a:bodyPr vert="horz" wrap="square" lIns="0" tIns="12700" rIns="0" bIns="0" rtlCol="0">
            <a:spAutoFit/>
          </a:bodyPr>
          <a:lstStyle/>
          <a:p>
            <a:pPr marL="12700">
              <a:lnSpc>
                <a:spcPct val="100000"/>
              </a:lnSpc>
              <a:spcBef>
                <a:spcPts val="100"/>
              </a:spcBef>
              <a:tabLst>
                <a:tab pos="1452880" algn="l"/>
                <a:tab pos="1780539" algn="l"/>
                <a:tab pos="2862580" algn="l"/>
              </a:tabLst>
            </a:pPr>
            <a:r>
              <a:rPr sz="1800" spc="-10" dirty="0">
                <a:latin typeface="Arial"/>
                <a:cs typeface="Arial"/>
              </a:rPr>
              <a:t>«Овцебык».	</a:t>
            </a:r>
            <a:r>
              <a:rPr sz="1800" dirty="0">
                <a:latin typeface="Arial"/>
                <a:cs typeface="Arial"/>
              </a:rPr>
              <a:t>В	</a:t>
            </a:r>
            <a:r>
              <a:rPr sz="1800" spc="-5" dirty="0">
                <a:latin typeface="Arial"/>
                <a:cs typeface="Arial"/>
              </a:rPr>
              <a:t>журнале	</a:t>
            </a:r>
            <a:r>
              <a:rPr sz="1800" spc="-15" dirty="0">
                <a:latin typeface="Arial"/>
                <a:cs typeface="Arial"/>
              </a:rPr>
              <a:t>«Библиотека</a:t>
            </a:r>
            <a:endParaRPr sz="1800">
              <a:latin typeface="Arial"/>
              <a:cs typeface="Arial"/>
            </a:endParaRPr>
          </a:p>
        </p:txBody>
      </p:sp>
      <p:sp>
        <p:nvSpPr>
          <p:cNvPr id="24" name="object 24"/>
          <p:cNvSpPr txBox="1"/>
          <p:nvPr/>
        </p:nvSpPr>
        <p:spPr>
          <a:xfrm>
            <a:off x="4798567" y="4605985"/>
            <a:ext cx="41529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д</a:t>
            </a:r>
            <a:r>
              <a:rPr sz="1800" spc="-5" dirty="0">
                <a:latin typeface="Arial"/>
                <a:cs typeface="Arial"/>
              </a:rPr>
              <a:t>ля</a:t>
            </a:r>
            <a:endParaRPr sz="1800">
              <a:latin typeface="Arial"/>
              <a:cs typeface="Arial"/>
            </a:endParaRPr>
          </a:p>
        </p:txBody>
      </p:sp>
      <p:sp>
        <p:nvSpPr>
          <p:cNvPr id="25" name="object 25"/>
          <p:cNvSpPr txBox="1"/>
          <p:nvPr/>
        </p:nvSpPr>
        <p:spPr>
          <a:xfrm>
            <a:off x="402742" y="4880609"/>
            <a:ext cx="4810760" cy="57404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чтения»</a:t>
            </a:r>
            <a:r>
              <a:rPr sz="1800" spc="430" dirty="0">
                <a:latin typeface="Arial"/>
                <a:cs typeface="Arial"/>
              </a:rPr>
              <a:t> </a:t>
            </a:r>
            <a:r>
              <a:rPr sz="1800" dirty="0">
                <a:latin typeface="Arial"/>
                <a:cs typeface="Arial"/>
              </a:rPr>
              <a:t>в</a:t>
            </a:r>
            <a:r>
              <a:rPr sz="1800" spc="445" dirty="0">
                <a:latin typeface="Arial"/>
                <a:cs typeface="Arial"/>
              </a:rPr>
              <a:t> </a:t>
            </a:r>
            <a:r>
              <a:rPr sz="1800" spc="-5" dirty="0">
                <a:latin typeface="Arial"/>
                <a:cs typeface="Arial"/>
              </a:rPr>
              <a:t>1864</a:t>
            </a:r>
            <a:r>
              <a:rPr sz="1800" spc="434" dirty="0">
                <a:latin typeface="Arial"/>
                <a:cs typeface="Arial"/>
              </a:rPr>
              <a:t> </a:t>
            </a:r>
            <a:r>
              <a:rPr sz="1800" spc="-110" dirty="0">
                <a:latin typeface="Arial"/>
                <a:cs typeface="Arial"/>
              </a:rPr>
              <a:t>г.</a:t>
            </a:r>
            <a:r>
              <a:rPr sz="1800" spc="440" dirty="0">
                <a:latin typeface="Arial"/>
                <a:cs typeface="Arial"/>
              </a:rPr>
              <a:t> </a:t>
            </a:r>
            <a:r>
              <a:rPr sz="1800" spc="-15" dirty="0">
                <a:latin typeface="Arial"/>
                <a:cs typeface="Arial"/>
              </a:rPr>
              <a:t>начал</a:t>
            </a:r>
            <a:r>
              <a:rPr sz="1800" spc="445" dirty="0">
                <a:latin typeface="Arial"/>
                <a:cs typeface="Arial"/>
              </a:rPr>
              <a:t> </a:t>
            </a:r>
            <a:r>
              <a:rPr sz="1800" spc="-20" dirty="0">
                <a:latin typeface="Arial"/>
                <a:cs typeface="Arial"/>
              </a:rPr>
              <a:t>печататься</a:t>
            </a:r>
            <a:r>
              <a:rPr sz="1800" spc="440" dirty="0">
                <a:latin typeface="Arial"/>
                <a:cs typeface="Arial"/>
              </a:rPr>
              <a:t> </a:t>
            </a:r>
            <a:r>
              <a:rPr sz="1800" spc="-5" dirty="0">
                <a:latin typeface="Arial"/>
                <a:cs typeface="Arial"/>
              </a:rPr>
              <a:t>роман</a:t>
            </a:r>
            <a:endParaRPr sz="1800">
              <a:latin typeface="Arial"/>
              <a:cs typeface="Arial"/>
            </a:endParaRPr>
          </a:p>
          <a:p>
            <a:pPr marL="12700">
              <a:lnSpc>
                <a:spcPct val="100000"/>
              </a:lnSpc>
              <a:tabLst>
                <a:tab pos="1341755" algn="l"/>
              </a:tabLst>
            </a:pPr>
            <a:r>
              <a:rPr sz="1800" spc="-10" dirty="0">
                <a:latin typeface="Arial"/>
                <a:cs typeface="Arial"/>
              </a:rPr>
              <a:t>«Некуда»,	сатирически</a:t>
            </a:r>
            <a:r>
              <a:rPr sz="1800" spc="140" dirty="0">
                <a:latin typeface="Arial"/>
                <a:cs typeface="Arial"/>
              </a:rPr>
              <a:t> </a:t>
            </a:r>
            <a:r>
              <a:rPr sz="1800" spc="-10" dirty="0">
                <a:latin typeface="Arial"/>
                <a:cs typeface="Arial"/>
              </a:rPr>
              <a:t>изображавший</a:t>
            </a:r>
            <a:r>
              <a:rPr sz="1800" spc="140" dirty="0">
                <a:latin typeface="Arial"/>
                <a:cs typeface="Arial"/>
              </a:rPr>
              <a:t> </a:t>
            </a:r>
            <a:r>
              <a:rPr sz="1800" dirty="0">
                <a:latin typeface="Arial"/>
                <a:cs typeface="Arial"/>
              </a:rPr>
              <a:t>быт</a:t>
            </a:r>
            <a:endParaRPr sz="1800">
              <a:latin typeface="Arial"/>
              <a:cs typeface="Arial"/>
            </a:endParaRPr>
          </a:p>
        </p:txBody>
      </p:sp>
      <p:sp>
        <p:nvSpPr>
          <p:cNvPr id="26" name="object 26"/>
          <p:cNvSpPr txBox="1"/>
          <p:nvPr/>
        </p:nvSpPr>
        <p:spPr>
          <a:xfrm>
            <a:off x="402742" y="5429199"/>
            <a:ext cx="4810125" cy="574040"/>
          </a:xfrm>
          <a:prstGeom prst="rect">
            <a:avLst/>
          </a:prstGeom>
        </p:spPr>
        <p:txBody>
          <a:bodyPr vert="horz" wrap="square" lIns="0" tIns="12700" rIns="0" bIns="0" rtlCol="0">
            <a:spAutoFit/>
          </a:bodyPr>
          <a:lstStyle/>
          <a:p>
            <a:pPr marL="12700" marR="5080">
              <a:lnSpc>
                <a:spcPct val="100000"/>
              </a:lnSpc>
              <a:spcBef>
                <a:spcPts val="100"/>
              </a:spcBef>
              <a:tabLst>
                <a:tab pos="1983105" algn="l"/>
                <a:tab pos="2284730" algn="l"/>
                <a:tab pos="3181350" algn="l"/>
                <a:tab pos="3897629" algn="l"/>
                <a:tab pos="4342765" algn="l"/>
              </a:tabLst>
            </a:pPr>
            <a:r>
              <a:rPr sz="1800" spc="-5" dirty="0">
                <a:latin typeface="Arial"/>
                <a:cs typeface="Arial"/>
              </a:rPr>
              <a:t>ни</a:t>
            </a:r>
            <a:r>
              <a:rPr sz="1800" spc="5" dirty="0">
                <a:latin typeface="Arial"/>
                <a:cs typeface="Arial"/>
              </a:rPr>
              <a:t>г</a:t>
            </a:r>
            <a:r>
              <a:rPr sz="1800" dirty="0">
                <a:latin typeface="Arial"/>
                <a:cs typeface="Arial"/>
              </a:rPr>
              <a:t>илис</a:t>
            </a:r>
            <a:r>
              <a:rPr sz="1800" spc="-15" dirty="0">
                <a:latin typeface="Arial"/>
                <a:cs typeface="Arial"/>
              </a:rPr>
              <a:t>т</a:t>
            </a:r>
            <a:r>
              <a:rPr sz="1800" dirty="0">
                <a:latin typeface="Arial"/>
                <a:cs typeface="Arial"/>
              </a:rPr>
              <a:t>ичес</a:t>
            </a:r>
            <a:r>
              <a:rPr sz="1800" spc="5" dirty="0">
                <a:latin typeface="Arial"/>
                <a:cs typeface="Arial"/>
              </a:rPr>
              <a:t>к</a:t>
            </a:r>
            <a:r>
              <a:rPr sz="1800" spc="-5" dirty="0">
                <a:latin typeface="Arial"/>
                <a:cs typeface="Arial"/>
              </a:rPr>
              <a:t>о</a:t>
            </a:r>
            <a:r>
              <a:rPr sz="1800" dirty="0">
                <a:latin typeface="Arial"/>
                <a:cs typeface="Arial"/>
              </a:rPr>
              <a:t>й	</a:t>
            </a:r>
            <a:r>
              <a:rPr sz="1800" spc="25" dirty="0">
                <a:latin typeface="Arial"/>
                <a:cs typeface="Arial"/>
              </a:rPr>
              <a:t>к</a:t>
            </a:r>
            <a:r>
              <a:rPr sz="1800" spc="-5" dirty="0">
                <a:latin typeface="Arial"/>
                <a:cs typeface="Arial"/>
              </a:rPr>
              <a:t>о</a:t>
            </a:r>
            <a:r>
              <a:rPr sz="1800" spc="-10" dirty="0">
                <a:latin typeface="Arial"/>
                <a:cs typeface="Arial"/>
              </a:rPr>
              <a:t>м</a:t>
            </a:r>
            <a:r>
              <a:rPr sz="1800" spc="20" dirty="0">
                <a:latin typeface="Arial"/>
                <a:cs typeface="Arial"/>
              </a:rPr>
              <a:t>м</a:t>
            </a:r>
            <a:r>
              <a:rPr sz="1800" spc="-15" dirty="0">
                <a:latin typeface="Arial"/>
                <a:cs typeface="Arial"/>
              </a:rPr>
              <a:t>у</a:t>
            </a:r>
            <a:r>
              <a:rPr sz="1800" spc="-5" dirty="0">
                <a:latin typeface="Arial"/>
                <a:cs typeface="Arial"/>
              </a:rPr>
              <a:t>ны</a:t>
            </a:r>
            <a:r>
              <a:rPr sz="1800" dirty="0">
                <a:latin typeface="Arial"/>
                <a:cs typeface="Arial"/>
              </a:rPr>
              <a:t>,	</a:t>
            </a:r>
            <a:r>
              <a:rPr sz="1800" spc="25" dirty="0">
                <a:latin typeface="Arial"/>
                <a:cs typeface="Arial"/>
              </a:rPr>
              <a:t>к</a:t>
            </a:r>
            <a:r>
              <a:rPr sz="1800" spc="-45" dirty="0">
                <a:latin typeface="Arial"/>
                <a:cs typeface="Arial"/>
              </a:rPr>
              <a:t>о</a:t>
            </a:r>
            <a:r>
              <a:rPr sz="1800" spc="-20" dirty="0">
                <a:latin typeface="Arial"/>
                <a:cs typeface="Arial"/>
              </a:rPr>
              <a:t>т</a:t>
            </a:r>
            <a:r>
              <a:rPr sz="1800" spc="-5" dirty="0">
                <a:latin typeface="Arial"/>
                <a:cs typeface="Arial"/>
              </a:rPr>
              <a:t>о</a:t>
            </a:r>
            <a:r>
              <a:rPr sz="1800" spc="-10" dirty="0">
                <a:latin typeface="Arial"/>
                <a:cs typeface="Arial"/>
              </a:rPr>
              <a:t>р</a:t>
            </a:r>
            <a:r>
              <a:rPr sz="1800" spc="-5" dirty="0">
                <a:latin typeface="Arial"/>
                <a:cs typeface="Arial"/>
              </a:rPr>
              <a:t>о</a:t>
            </a:r>
            <a:r>
              <a:rPr sz="1800" spc="25" dirty="0">
                <a:latin typeface="Arial"/>
                <a:cs typeface="Arial"/>
              </a:rPr>
              <a:t>м</a:t>
            </a:r>
            <a:r>
              <a:rPr sz="1800" dirty="0">
                <a:latin typeface="Arial"/>
                <a:cs typeface="Arial"/>
              </a:rPr>
              <a:t>у	</a:t>
            </a:r>
            <a:r>
              <a:rPr sz="1800" spc="5" dirty="0">
                <a:latin typeface="Arial"/>
                <a:cs typeface="Arial"/>
              </a:rPr>
              <a:t>п</a:t>
            </a:r>
            <a:r>
              <a:rPr sz="1800" spc="-5" dirty="0">
                <a:latin typeface="Arial"/>
                <a:cs typeface="Arial"/>
              </a:rPr>
              <a:t>р</a:t>
            </a:r>
            <a:r>
              <a:rPr sz="1800" spc="-10" dirty="0">
                <a:latin typeface="Arial"/>
                <a:cs typeface="Arial"/>
              </a:rPr>
              <a:t>о</a:t>
            </a:r>
            <a:r>
              <a:rPr sz="1800" dirty="0">
                <a:latin typeface="Arial"/>
                <a:cs typeface="Arial"/>
              </a:rPr>
              <a:t>-  ти</a:t>
            </a:r>
            <a:r>
              <a:rPr sz="1800" spc="-25" dirty="0">
                <a:latin typeface="Arial"/>
                <a:cs typeface="Arial"/>
              </a:rPr>
              <a:t>в</a:t>
            </a:r>
            <a:r>
              <a:rPr sz="1800" spc="-5" dirty="0">
                <a:latin typeface="Arial"/>
                <a:cs typeface="Arial"/>
              </a:rPr>
              <a:t>о</a:t>
            </a:r>
            <a:r>
              <a:rPr sz="1800" spc="-10" dirty="0">
                <a:latin typeface="Arial"/>
                <a:cs typeface="Arial"/>
              </a:rPr>
              <a:t>п</a:t>
            </a:r>
            <a:r>
              <a:rPr sz="1800" spc="-5" dirty="0">
                <a:latin typeface="Arial"/>
                <a:cs typeface="Arial"/>
              </a:rPr>
              <a:t>ос</a:t>
            </a:r>
            <a:r>
              <a:rPr sz="1800" spc="-30" dirty="0">
                <a:latin typeface="Arial"/>
                <a:cs typeface="Arial"/>
              </a:rPr>
              <a:t>т</a:t>
            </a:r>
            <a:r>
              <a:rPr sz="1800" spc="-5" dirty="0">
                <a:latin typeface="Arial"/>
                <a:cs typeface="Arial"/>
              </a:rPr>
              <a:t>а</a:t>
            </a:r>
            <a:r>
              <a:rPr sz="1800" spc="-40" dirty="0">
                <a:latin typeface="Arial"/>
                <a:cs typeface="Arial"/>
              </a:rPr>
              <a:t>в</a:t>
            </a:r>
            <a:r>
              <a:rPr sz="1800" dirty="0">
                <a:latin typeface="Arial"/>
                <a:cs typeface="Arial"/>
              </a:rPr>
              <a:t>лялись		т</a:t>
            </a:r>
            <a:r>
              <a:rPr sz="1800" spc="-15" dirty="0">
                <a:latin typeface="Arial"/>
                <a:cs typeface="Arial"/>
              </a:rPr>
              <a:t>р</a:t>
            </a:r>
            <a:r>
              <a:rPr sz="1800" spc="-85" dirty="0">
                <a:latin typeface="Arial"/>
                <a:cs typeface="Arial"/>
              </a:rPr>
              <a:t>у</a:t>
            </a:r>
            <a:r>
              <a:rPr sz="1800" dirty="0">
                <a:latin typeface="Arial"/>
                <a:cs typeface="Arial"/>
              </a:rPr>
              <a:t>д</a:t>
            </a:r>
            <a:r>
              <a:rPr sz="1800" spc="-45" dirty="0">
                <a:latin typeface="Arial"/>
                <a:cs typeface="Arial"/>
              </a:rPr>
              <a:t>о</a:t>
            </a:r>
            <a:r>
              <a:rPr sz="1800" dirty="0">
                <a:latin typeface="Arial"/>
                <a:cs typeface="Arial"/>
              </a:rPr>
              <a:t>лю</a:t>
            </a:r>
            <a:r>
              <a:rPr sz="1800" spc="-15" dirty="0">
                <a:latin typeface="Arial"/>
                <a:cs typeface="Arial"/>
              </a:rPr>
              <a:t>б</a:t>
            </a:r>
            <a:r>
              <a:rPr sz="1800" dirty="0">
                <a:latin typeface="Arial"/>
                <a:cs typeface="Arial"/>
              </a:rPr>
              <a:t>ие	</a:t>
            </a:r>
            <a:r>
              <a:rPr sz="1800" spc="-20" dirty="0">
                <a:latin typeface="Arial"/>
                <a:cs typeface="Arial"/>
              </a:rPr>
              <a:t>р</a:t>
            </a:r>
            <a:r>
              <a:rPr sz="1800" spc="-50" dirty="0">
                <a:latin typeface="Arial"/>
                <a:cs typeface="Arial"/>
              </a:rPr>
              <a:t>у</a:t>
            </a:r>
            <a:r>
              <a:rPr sz="1800" dirty="0">
                <a:latin typeface="Arial"/>
                <a:cs typeface="Arial"/>
              </a:rPr>
              <a:t>сс</a:t>
            </a:r>
            <a:r>
              <a:rPr sz="1800" spc="25" dirty="0">
                <a:latin typeface="Arial"/>
                <a:cs typeface="Arial"/>
              </a:rPr>
              <a:t>к</a:t>
            </a:r>
            <a:r>
              <a:rPr sz="1800" spc="-5" dirty="0">
                <a:latin typeface="Arial"/>
                <a:cs typeface="Arial"/>
              </a:rPr>
              <a:t>о</a:t>
            </a:r>
            <a:r>
              <a:rPr sz="1800" spc="-30" dirty="0">
                <a:latin typeface="Arial"/>
                <a:cs typeface="Arial"/>
              </a:rPr>
              <a:t>г</a:t>
            </a:r>
            <a:r>
              <a:rPr sz="1800" dirty="0">
                <a:latin typeface="Arial"/>
                <a:cs typeface="Arial"/>
              </a:rPr>
              <a:t>о</a:t>
            </a:r>
            <a:endParaRPr sz="1800">
              <a:latin typeface="Arial"/>
              <a:cs typeface="Arial"/>
            </a:endParaRPr>
          </a:p>
        </p:txBody>
      </p:sp>
      <p:sp>
        <p:nvSpPr>
          <p:cNvPr id="27" name="object 27"/>
          <p:cNvSpPr txBox="1"/>
          <p:nvPr/>
        </p:nvSpPr>
        <p:spPr>
          <a:xfrm>
            <a:off x="402742" y="5978144"/>
            <a:ext cx="4812030" cy="574040"/>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Arial"/>
                <a:cs typeface="Arial"/>
              </a:rPr>
              <a:t>народа</a:t>
            </a:r>
            <a:r>
              <a:rPr sz="1800" spc="155" dirty="0">
                <a:latin typeface="Arial"/>
                <a:cs typeface="Arial"/>
              </a:rPr>
              <a:t> </a:t>
            </a:r>
            <a:r>
              <a:rPr sz="1800" dirty="0">
                <a:latin typeface="Arial"/>
                <a:cs typeface="Arial"/>
              </a:rPr>
              <a:t>и</a:t>
            </a:r>
            <a:r>
              <a:rPr sz="1800" spc="160" dirty="0">
                <a:latin typeface="Arial"/>
                <a:cs typeface="Arial"/>
              </a:rPr>
              <a:t> </a:t>
            </a:r>
            <a:r>
              <a:rPr sz="1800" spc="-5" dirty="0">
                <a:latin typeface="Arial"/>
                <a:cs typeface="Arial"/>
              </a:rPr>
              <a:t>христианские</a:t>
            </a:r>
            <a:r>
              <a:rPr sz="1800" spc="170" dirty="0">
                <a:latin typeface="Arial"/>
                <a:cs typeface="Arial"/>
              </a:rPr>
              <a:t> </a:t>
            </a:r>
            <a:r>
              <a:rPr sz="1800" spc="-5" dirty="0">
                <a:latin typeface="Arial"/>
                <a:cs typeface="Arial"/>
              </a:rPr>
              <a:t>семейные</a:t>
            </a:r>
            <a:r>
              <a:rPr sz="1800" spc="160" dirty="0">
                <a:latin typeface="Arial"/>
                <a:cs typeface="Arial"/>
              </a:rPr>
              <a:t> </a:t>
            </a:r>
            <a:r>
              <a:rPr sz="1800" spc="-5" dirty="0">
                <a:latin typeface="Arial"/>
                <a:cs typeface="Arial"/>
              </a:rPr>
              <a:t>ценности, </a:t>
            </a:r>
            <a:r>
              <a:rPr sz="1800" spc="-484" dirty="0">
                <a:latin typeface="Arial"/>
                <a:cs typeface="Arial"/>
              </a:rPr>
              <a:t> </a:t>
            </a:r>
            <a:r>
              <a:rPr sz="1800" spc="-10" dirty="0">
                <a:latin typeface="Arial"/>
                <a:cs typeface="Arial"/>
              </a:rPr>
              <a:t>вызвал</a:t>
            </a:r>
            <a:r>
              <a:rPr sz="1800" dirty="0">
                <a:latin typeface="Arial"/>
                <a:cs typeface="Arial"/>
              </a:rPr>
              <a:t> </a:t>
            </a:r>
            <a:r>
              <a:rPr sz="1800" spc="-15" dirty="0">
                <a:latin typeface="Arial"/>
                <a:cs typeface="Arial"/>
              </a:rPr>
              <a:t>неудовольствие</a:t>
            </a:r>
            <a:r>
              <a:rPr sz="1800" spc="45" dirty="0">
                <a:latin typeface="Arial"/>
                <a:cs typeface="Arial"/>
              </a:rPr>
              <a:t> </a:t>
            </a:r>
            <a:r>
              <a:rPr sz="1800" dirty="0">
                <a:latin typeface="Arial"/>
                <a:cs typeface="Arial"/>
              </a:rPr>
              <a:t>радикалов.</a:t>
            </a:r>
            <a:endParaRPr sz="1800">
              <a:latin typeface="Arial"/>
              <a:cs typeface="Arial"/>
            </a:endParaRPr>
          </a:p>
        </p:txBody>
      </p:sp>
      <p:pic>
        <p:nvPicPr>
          <p:cNvPr id="28" name="object 28"/>
          <p:cNvPicPr/>
          <p:nvPr/>
        </p:nvPicPr>
        <p:blipFill>
          <a:blip r:embed="rId2" cstate="print"/>
          <a:stretch>
            <a:fillRect/>
          </a:stretch>
        </p:blipFill>
        <p:spPr>
          <a:xfrm>
            <a:off x="5722620" y="1258824"/>
            <a:ext cx="2906268" cy="4323588"/>
          </a:xfrm>
          <a:prstGeom prst="rect">
            <a:avLst/>
          </a:prstGeom>
        </p:spPr>
      </p:pic>
      <p:sp>
        <p:nvSpPr>
          <p:cNvPr id="29" name="object 29"/>
          <p:cNvSpPr txBox="1"/>
          <p:nvPr/>
        </p:nvSpPr>
        <p:spPr>
          <a:xfrm>
            <a:off x="6137275" y="5627319"/>
            <a:ext cx="2078989"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rebuchet MS"/>
                <a:cs typeface="Trebuchet MS"/>
              </a:rPr>
              <a:t>Н.С.</a:t>
            </a:r>
            <a:r>
              <a:rPr sz="1200" spc="-20" dirty="0">
                <a:latin typeface="Trebuchet MS"/>
                <a:cs typeface="Trebuchet MS"/>
              </a:rPr>
              <a:t> </a:t>
            </a:r>
            <a:r>
              <a:rPr sz="1200" dirty="0">
                <a:latin typeface="Trebuchet MS"/>
                <a:cs typeface="Trebuchet MS"/>
              </a:rPr>
              <a:t>Лесков. </a:t>
            </a:r>
            <a:r>
              <a:rPr sz="1200" spc="-5" dirty="0">
                <a:latin typeface="Trebuchet MS"/>
                <a:cs typeface="Trebuchet MS"/>
              </a:rPr>
              <a:t>Киев, </a:t>
            </a:r>
            <a:r>
              <a:rPr sz="1200" spc="-10" dirty="0">
                <a:latin typeface="Trebuchet MS"/>
                <a:cs typeface="Trebuchet MS"/>
              </a:rPr>
              <a:t>1875</a:t>
            </a:r>
            <a:r>
              <a:rPr sz="1200" spc="-20" dirty="0">
                <a:latin typeface="Trebuchet MS"/>
                <a:cs typeface="Trebuchet MS"/>
              </a:rPr>
              <a:t> </a:t>
            </a:r>
            <a:r>
              <a:rPr sz="1200" spc="-5" dirty="0">
                <a:latin typeface="Trebuchet MS"/>
                <a:cs typeface="Trebuchet MS"/>
              </a:rPr>
              <a:t>год.</a:t>
            </a:r>
            <a:endParaRPr sz="12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9590" y="71373"/>
            <a:ext cx="8488045" cy="6610984"/>
          </a:xfrm>
          <a:prstGeom prst="rect">
            <a:avLst/>
          </a:prstGeom>
        </p:spPr>
        <p:txBody>
          <a:bodyPr vert="horz" wrap="square" lIns="0" tIns="12700" rIns="0" bIns="0" rtlCol="0">
            <a:spAutoFit/>
          </a:bodyPr>
          <a:lstStyle/>
          <a:p>
            <a:pPr marL="12700" marR="7620" indent="431165" algn="just">
              <a:lnSpc>
                <a:spcPct val="100000"/>
              </a:lnSpc>
              <a:spcBef>
                <a:spcPts val="100"/>
              </a:spcBef>
            </a:pPr>
            <a:r>
              <a:rPr sz="1800" spc="-5" dirty="0">
                <a:latin typeface="Arial"/>
                <a:cs typeface="Arial"/>
              </a:rPr>
              <a:t>Окрылённый первым </a:t>
            </a:r>
            <a:r>
              <a:rPr sz="1800" spc="-15" dirty="0">
                <a:latin typeface="Arial"/>
                <a:cs typeface="Arial"/>
              </a:rPr>
              <a:t>успехом, </a:t>
            </a:r>
            <a:r>
              <a:rPr sz="1800" spc="-5" dirty="0">
                <a:latin typeface="Arial"/>
                <a:cs typeface="Arial"/>
              </a:rPr>
              <a:t>он </a:t>
            </a:r>
            <a:r>
              <a:rPr sz="1800" spc="-15" dirty="0">
                <a:latin typeface="Arial"/>
                <a:cs typeface="Arial"/>
              </a:rPr>
              <a:t>продолжил писательскую </a:t>
            </a:r>
            <a:r>
              <a:rPr sz="1800" spc="-10" dirty="0">
                <a:latin typeface="Arial"/>
                <a:cs typeface="Arial"/>
              </a:rPr>
              <a:t>деятельность. </a:t>
            </a:r>
            <a:r>
              <a:rPr sz="1800" spc="-5" dirty="0">
                <a:latin typeface="Arial"/>
                <a:cs typeface="Arial"/>
              </a:rPr>
              <a:t> </a:t>
            </a:r>
            <a:r>
              <a:rPr sz="1800" dirty="0">
                <a:latin typeface="Arial"/>
                <a:cs typeface="Arial"/>
              </a:rPr>
              <a:t>Вскоре</a:t>
            </a:r>
            <a:r>
              <a:rPr sz="1800" spc="100" dirty="0">
                <a:latin typeface="Arial"/>
                <a:cs typeface="Arial"/>
              </a:rPr>
              <a:t> </a:t>
            </a:r>
            <a:r>
              <a:rPr sz="1800" spc="-10" dirty="0">
                <a:latin typeface="Arial"/>
                <a:cs typeface="Arial"/>
              </a:rPr>
              <a:t>из-под</a:t>
            </a:r>
            <a:r>
              <a:rPr sz="1800" spc="114" dirty="0">
                <a:latin typeface="Arial"/>
                <a:cs typeface="Arial"/>
              </a:rPr>
              <a:t> </a:t>
            </a:r>
            <a:r>
              <a:rPr sz="1800" spc="-5" dirty="0">
                <a:latin typeface="Arial"/>
                <a:cs typeface="Arial"/>
              </a:rPr>
              <a:t>пера</a:t>
            </a:r>
            <a:r>
              <a:rPr sz="1800" spc="100" dirty="0">
                <a:latin typeface="Arial"/>
                <a:cs typeface="Arial"/>
              </a:rPr>
              <a:t> </a:t>
            </a:r>
            <a:r>
              <a:rPr sz="1800" spc="-5" dirty="0">
                <a:latin typeface="Arial"/>
                <a:cs typeface="Arial"/>
              </a:rPr>
              <a:t>Лескова</a:t>
            </a:r>
            <a:r>
              <a:rPr sz="1800" spc="105" dirty="0">
                <a:latin typeface="Arial"/>
                <a:cs typeface="Arial"/>
              </a:rPr>
              <a:t> </a:t>
            </a:r>
            <a:r>
              <a:rPr sz="1800" dirty="0">
                <a:latin typeface="Arial"/>
                <a:cs typeface="Arial"/>
              </a:rPr>
              <a:t>вышли</a:t>
            </a:r>
            <a:r>
              <a:rPr sz="1800" spc="110" dirty="0">
                <a:latin typeface="Arial"/>
                <a:cs typeface="Arial"/>
              </a:rPr>
              <a:t> </a:t>
            </a:r>
            <a:r>
              <a:rPr sz="1800" spc="-15" dirty="0">
                <a:latin typeface="Arial"/>
                <a:cs typeface="Arial"/>
              </a:rPr>
              <a:t>очень</a:t>
            </a:r>
            <a:r>
              <a:rPr sz="1800" spc="114" dirty="0">
                <a:latin typeface="Arial"/>
                <a:cs typeface="Arial"/>
              </a:rPr>
              <a:t> </a:t>
            </a:r>
            <a:r>
              <a:rPr sz="1800" spc="-5" dirty="0">
                <a:latin typeface="Arial"/>
                <a:cs typeface="Arial"/>
              </a:rPr>
              <a:t>глубокие</a:t>
            </a:r>
            <a:r>
              <a:rPr sz="1800" spc="110" dirty="0">
                <a:latin typeface="Arial"/>
                <a:cs typeface="Arial"/>
              </a:rPr>
              <a:t> </a:t>
            </a:r>
            <a:r>
              <a:rPr sz="1800" dirty="0">
                <a:latin typeface="Arial"/>
                <a:cs typeface="Arial"/>
              </a:rPr>
              <a:t>и</a:t>
            </a:r>
            <a:r>
              <a:rPr sz="1800" spc="90" dirty="0">
                <a:latin typeface="Arial"/>
                <a:cs typeface="Arial"/>
              </a:rPr>
              <a:t> </a:t>
            </a:r>
            <a:r>
              <a:rPr sz="1800" spc="-5" dirty="0">
                <a:latin typeface="Arial"/>
                <a:cs typeface="Arial"/>
              </a:rPr>
              <a:t>серьёзные</a:t>
            </a:r>
            <a:r>
              <a:rPr sz="1800" spc="120" dirty="0">
                <a:latin typeface="Arial"/>
                <a:cs typeface="Arial"/>
              </a:rPr>
              <a:t> </a:t>
            </a:r>
            <a:r>
              <a:rPr sz="1800" spc="-10" dirty="0">
                <a:latin typeface="Arial"/>
                <a:cs typeface="Arial"/>
              </a:rPr>
              <a:t>повести</a:t>
            </a:r>
            <a:endParaRPr sz="1800">
              <a:latin typeface="Arial"/>
              <a:cs typeface="Arial"/>
            </a:endParaRPr>
          </a:p>
          <a:p>
            <a:pPr marL="12700" algn="just">
              <a:lnSpc>
                <a:spcPct val="100000"/>
              </a:lnSpc>
            </a:pPr>
            <a:r>
              <a:rPr sz="1800" spc="-10" dirty="0">
                <a:latin typeface="Arial"/>
                <a:cs typeface="Arial"/>
              </a:rPr>
              <a:t>«Воительница»</a:t>
            </a:r>
            <a:r>
              <a:rPr sz="1800" spc="-15" dirty="0">
                <a:latin typeface="Arial"/>
                <a:cs typeface="Arial"/>
              </a:rPr>
              <a:t> </a:t>
            </a:r>
            <a:r>
              <a:rPr sz="1800" dirty="0">
                <a:latin typeface="Arial"/>
                <a:cs typeface="Arial"/>
              </a:rPr>
              <a:t>и</a:t>
            </a:r>
            <a:r>
              <a:rPr sz="1800" spc="-10" dirty="0">
                <a:latin typeface="Arial"/>
                <a:cs typeface="Arial"/>
              </a:rPr>
              <a:t> </a:t>
            </a:r>
            <a:r>
              <a:rPr sz="1800" spc="-15" dirty="0">
                <a:latin typeface="Arial"/>
                <a:cs typeface="Arial"/>
              </a:rPr>
              <a:t>«Леди</a:t>
            </a:r>
            <a:r>
              <a:rPr sz="1800" spc="5" dirty="0">
                <a:latin typeface="Arial"/>
                <a:cs typeface="Arial"/>
              </a:rPr>
              <a:t> </a:t>
            </a:r>
            <a:r>
              <a:rPr sz="1800" spc="-10" dirty="0">
                <a:latin typeface="Arial"/>
                <a:cs typeface="Arial"/>
              </a:rPr>
              <a:t>Макбет</a:t>
            </a:r>
            <a:r>
              <a:rPr sz="1800" spc="5" dirty="0">
                <a:latin typeface="Arial"/>
                <a:cs typeface="Arial"/>
              </a:rPr>
              <a:t> </a:t>
            </a:r>
            <a:r>
              <a:rPr sz="1800" spc="-10" dirty="0">
                <a:latin typeface="Arial"/>
                <a:cs typeface="Arial"/>
              </a:rPr>
              <a:t>Мценского</a:t>
            </a:r>
            <a:r>
              <a:rPr sz="1800" spc="5" dirty="0">
                <a:latin typeface="Arial"/>
                <a:cs typeface="Arial"/>
              </a:rPr>
              <a:t> </a:t>
            </a:r>
            <a:r>
              <a:rPr sz="1800" spc="-25" dirty="0">
                <a:latin typeface="Arial"/>
                <a:cs typeface="Arial"/>
              </a:rPr>
              <a:t>уезда».</a:t>
            </a:r>
            <a:endParaRPr sz="1800">
              <a:latin typeface="Arial"/>
              <a:cs typeface="Arial"/>
            </a:endParaRPr>
          </a:p>
          <a:p>
            <a:pPr marL="12700" marR="5715" indent="431165" algn="just">
              <a:lnSpc>
                <a:spcPct val="100000"/>
              </a:lnSpc>
            </a:pPr>
            <a:r>
              <a:rPr sz="1800" spc="-10" dirty="0">
                <a:latin typeface="Arial"/>
                <a:cs typeface="Arial"/>
              </a:rPr>
              <a:t>Интересен </a:t>
            </a:r>
            <a:r>
              <a:rPr sz="1800" spc="-35" dirty="0">
                <a:latin typeface="Arial"/>
                <a:cs typeface="Arial"/>
              </a:rPr>
              <a:t>факт, </a:t>
            </a:r>
            <a:r>
              <a:rPr sz="1800" spc="-10" dirty="0">
                <a:latin typeface="Arial"/>
                <a:cs typeface="Arial"/>
              </a:rPr>
              <a:t>что </a:t>
            </a:r>
            <a:r>
              <a:rPr sz="1800" spc="-5" dirty="0">
                <a:latin typeface="Arial"/>
                <a:cs typeface="Arial"/>
              </a:rPr>
              <a:t>Н. С. </a:t>
            </a:r>
            <a:r>
              <a:rPr sz="1800" dirty="0">
                <a:latin typeface="Arial"/>
                <a:cs typeface="Arial"/>
              </a:rPr>
              <a:t>Лесков не </a:t>
            </a:r>
            <a:r>
              <a:rPr sz="1800" spc="-10" dirty="0">
                <a:latin typeface="Arial"/>
                <a:cs typeface="Arial"/>
              </a:rPr>
              <a:t>только </a:t>
            </a:r>
            <a:r>
              <a:rPr sz="1800" spc="-5" dirty="0">
                <a:latin typeface="Arial"/>
                <a:cs typeface="Arial"/>
              </a:rPr>
              <a:t>мастерски </a:t>
            </a:r>
            <a:r>
              <a:rPr sz="1800" spc="-10" dirty="0">
                <a:latin typeface="Arial"/>
                <a:cs typeface="Arial"/>
              </a:rPr>
              <a:t>передавал образы </a:t>
            </a:r>
            <a:r>
              <a:rPr sz="1800" spc="-5" dirty="0">
                <a:latin typeface="Arial"/>
                <a:cs typeface="Arial"/>
              </a:rPr>
              <a:t> </a:t>
            </a:r>
            <a:r>
              <a:rPr sz="1800" spc="-10" dirty="0">
                <a:latin typeface="Arial"/>
                <a:cs typeface="Arial"/>
              </a:rPr>
              <a:t>своих</a:t>
            </a:r>
            <a:r>
              <a:rPr sz="1800" spc="-5" dirty="0">
                <a:latin typeface="Arial"/>
                <a:cs typeface="Arial"/>
              </a:rPr>
              <a:t> </a:t>
            </a:r>
            <a:r>
              <a:rPr sz="1800" spc="-10" dirty="0">
                <a:latin typeface="Arial"/>
                <a:cs typeface="Arial"/>
              </a:rPr>
              <a:t>героев,</a:t>
            </a:r>
            <a:r>
              <a:rPr sz="1800" spc="-5" dirty="0">
                <a:latin typeface="Arial"/>
                <a:cs typeface="Arial"/>
              </a:rPr>
              <a:t> </a:t>
            </a:r>
            <a:r>
              <a:rPr sz="1800" dirty="0">
                <a:latin typeface="Arial"/>
                <a:cs typeface="Arial"/>
              </a:rPr>
              <a:t>но</a:t>
            </a:r>
            <a:r>
              <a:rPr sz="1800" spc="5" dirty="0">
                <a:latin typeface="Arial"/>
                <a:cs typeface="Arial"/>
              </a:rPr>
              <a:t> </a:t>
            </a:r>
            <a:r>
              <a:rPr sz="1800" dirty="0">
                <a:latin typeface="Arial"/>
                <a:cs typeface="Arial"/>
              </a:rPr>
              <a:t>и</a:t>
            </a:r>
            <a:r>
              <a:rPr sz="1800" spc="5" dirty="0">
                <a:latin typeface="Arial"/>
                <a:cs typeface="Arial"/>
              </a:rPr>
              <a:t> </a:t>
            </a:r>
            <a:r>
              <a:rPr sz="1800" spc="-10" dirty="0">
                <a:latin typeface="Arial"/>
                <a:cs typeface="Arial"/>
              </a:rPr>
              <a:t>украшал</a:t>
            </a:r>
            <a:r>
              <a:rPr sz="1800" spc="-5" dirty="0">
                <a:latin typeface="Arial"/>
                <a:cs typeface="Arial"/>
              </a:rPr>
              <a:t> </a:t>
            </a:r>
            <a:r>
              <a:rPr sz="1800" spc="-10" dirty="0">
                <a:latin typeface="Arial"/>
                <a:cs typeface="Arial"/>
              </a:rPr>
              <a:t>произведения</a:t>
            </a:r>
            <a:r>
              <a:rPr sz="1800" spc="484" dirty="0">
                <a:latin typeface="Arial"/>
                <a:cs typeface="Arial"/>
              </a:rPr>
              <a:t> </a:t>
            </a:r>
            <a:r>
              <a:rPr sz="1800" spc="-10" dirty="0">
                <a:latin typeface="Arial"/>
                <a:cs typeface="Arial"/>
              </a:rPr>
              <a:t>интеллектуальным</a:t>
            </a:r>
            <a:r>
              <a:rPr sz="1800" spc="484" dirty="0">
                <a:latin typeface="Arial"/>
                <a:cs typeface="Arial"/>
              </a:rPr>
              <a:t> </a:t>
            </a:r>
            <a:r>
              <a:rPr sz="1800" spc="-10" dirty="0">
                <a:latin typeface="Arial"/>
                <a:cs typeface="Arial"/>
              </a:rPr>
              <a:t>юмором. </a:t>
            </a:r>
            <a:r>
              <a:rPr sz="1800" spc="-5" dirty="0">
                <a:latin typeface="Arial"/>
                <a:cs typeface="Arial"/>
              </a:rPr>
              <a:t> </a:t>
            </a:r>
            <a:r>
              <a:rPr sz="1800" spc="-10" dirty="0">
                <a:latin typeface="Arial"/>
                <a:cs typeface="Arial"/>
              </a:rPr>
              <a:t>Нередко </a:t>
            </a:r>
            <a:r>
              <a:rPr sz="1800" dirty="0">
                <a:latin typeface="Arial"/>
                <a:cs typeface="Arial"/>
              </a:rPr>
              <a:t>в них </a:t>
            </a:r>
            <a:r>
              <a:rPr sz="1800" spc="-5" dirty="0">
                <a:latin typeface="Arial"/>
                <a:cs typeface="Arial"/>
              </a:rPr>
              <a:t>присутствовал сарказм </a:t>
            </a:r>
            <a:r>
              <a:rPr sz="1800" dirty="0">
                <a:latin typeface="Arial"/>
                <a:cs typeface="Arial"/>
              </a:rPr>
              <a:t>и </a:t>
            </a:r>
            <a:r>
              <a:rPr sz="1800" spc="-5" dirty="0">
                <a:latin typeface="Arial"/>
                <a:cs typeface="Arial"/>
              </a:rPr>
              <a:t>искусно замаскированная </a:t>
            </a:r>
            <a:r>
              <a:rPr sz="1800" spc="-10" dirty="0">
                <a:latin typeface="Arial"/>
                <a:cs typeface="Arial"/>
              </a:rPr>
              <a:t>пародия. </a:t>
            </a:r>
            <a:r>
              <a:rPr sz="1800" spc="-5" dirty="0">
                <a:latin typeface="Arial"/>
                <a:cs typeface="Arial"/>
              </a:rPr>
              <a:t> </a:t>
            </a:r>
            <a:r>
              <a:rPr sz="1800" spc="-20" dirty="0">
                <a:latin typeface="Arial"/>
                <a:cs typeface="Arial"/>
              </a:rPr>
              <a:t>Благодаря</a:t>
            </a:r>
            <a:r>
              <a:rPr sz="1800" spc="-15" dirty="0">
                <a:latin typeface="Arial"/>
                <a:cs typeface="Arial"/>
              </a:rPr>
              <a:t> этим</a:t>
            </a:r>
            <a:r>
              <a:rPr sz="1800" spc="-10" dirty="0">
                <a:latin typeface="Arial"/>
                <a:cs typeface="Arial"/>
              </a:rPr>
              <a:t> </a:t>
            </a:r>
            <a:r>
              <a:rPr sz="1800" spc="-5" dirty="0">
                <a:latin typeface="Arial"/>
                <a:cs typeface="Arial"/>
              </a:rPr>
              <a:t>приёмам,</a:t>
            </a:r>
            <a:r>
              <a:rPr sz="1800" dirty="0">
                <a:latin typeface="Arial"/>
                <a:cs typeface="Arial"/>
              </a:rPr>
              <a:t> </a:t>
            </a:r>
            <a:r>
              <a:rPr sz="1800" spc="-10" dirty="0">
                <a:latin typeface="Arial"/>
                <a:cs typeface="Arial"/>
              </a:rPr>
              <a:t>Николай</a:t>
            </a:r>
            <a:r>
              <a:rPr sz="1800" spc="-5" dirty="0">
                <a:latin typeface="Arial"/>
                <a:cs typeface="Arial"/>
              </a:rPr>
              <a:t> </a:t>
            </a:r>
            <a:r>
              <a:rPr sz="1800" dirty="0">
                <a:latin typeface="Arial"/>
                <a:cs typeface="Arial"/>
              </a:rPr>
              <a:t>Лесков</a:t>
            </a:r>
            <a:r>
              <a:rPr sz="1800" spc="5" dirty="0">
                <a:latin typeface="Arial"/>
                <a:cs typeface="Arial"/>
              </a:rPr>
              <a:t> </a:t>
            </a:r>
            <a:r>
              <a:rPr sz="1800" spc="-10" dirty="0">
                <a:latin typeface="Arial"/>
                <a:cs typeface="Arial"/>
              </a:rPr>
              <a:t>выработал</a:t>
            </a:r>
            <a:r>
              <a:rPr sz="1800" spc="-5" dirty="0">
                <a:latin typeface="Arial"/>
                <a:cs typeface="Arial"/>
              </a:rPr>
              <a:t> </a:t>
            </a:r>
            <a:r>
              <a:rPr sz="1800" spc="-10" dirty="0">
                <a:latin typeface="Arial"/>
                <a:cs typeface="Arial"/>
              </a:rPr>
              <a:t>свой</a:t>
            </a:r>
            <a:r>
              <a:rPr sz="1800" spc="-5" dirty="0">
                <a:latin typeface="Arial"/>
                <a:cs typeface="Arial"/>
              </a:rPr>
              <a:t> собственный</a:t>
            </a:r>
            <a:r>
              <a:rPr sz="1800" dirty="0">
                <a:latin typeface="Arial"/>
                <a:cs typeface="Arial"/>
              </a:rPr>
              <a:t> и </a:t>
            </a:r>
            <a:r>
              <a:rPr sz="1800" spc="-490" dirty="0">
                <a:latin typeface="Arial"/>
                <a:cs typeface="Arial"/>
              </a:rPr>
              <a:t> </a:t>
            </a:r>
            <a:r>
              <a:rPr sz="1800" spc="-5" dirty="0">
                <a:latin typeface="Arial"/>
                <a:cs typeface="Arial"/>
              </a:rPr>
              <a:t>уникальный</a:t>
            </a:r>
            <a:r>
              <a:rPr sz="1800" spc="20" dirty="0">
                <a:latin typeface="Arial"/>
                <a:cs typeface="Arial"/>
              </a:rPr>
              <a:t> </a:t>
            </a:r>
            <a:r>
              <a:rPr sz="1800" spc="-15" dirty="0">
                <a:latin typeface="Arial"/>
                <a:cs typeface="Arial"/>
              </a:rPr>
              <a:t>литературный</a:t>
            </a:r>
            <a:r>
              <a:rPr sz="1800" spc="30" dirty="0">
                <a:latin typeface="Arial"/>
                <a:cs typeface="Arial"/>
              </a:rPr>
              <a:t> </a:t>
            </a:r>
            <a:r>
              <a:rPr sz="1800" dirty="0">
                <a:latin typeface="Arial"/>
                <a:cs typeface="Arial"/>
              </a:rPr>
              <a:t>стиль.</a:t>
            </a:r>
            <a:endParaRPr sz="1800">
              <a:latin typeface="Arial"/>
              <a:cs typeface="Arial"/>
            </a:endParaRPr>
          </a:p>
          <a:p>
            <a:pPr marL="12700" marR="5080" indent="431165" algn="just">
              <a:lnSpc>
                <a:spcPct val="100000"/>
              </a:lnSpc>
              <a:spcBef>
                <a:spcPts val="5"/>
              </a:spcBef>
            </a:pPr>
            <a:r>
              <a:rPr sz="1800" dirty="0">
                <a:latin typeface="Arial"/>
                <a:cs typeface="Arial"/>
              </a:rPr>
              <a:t>В </a:t>
            </a:r>
            <a:r>
              <a:rPr sz="1800" spc="-5" dirty="0">
                <a:latin typeface="Arial"/>
                <a:cs typeface="Arial"/>
              </a:rPr>
              <a:t>1867</a:t>
            </a:r>
            <a:r>
              <a:rPr sz="1800" dirty="0">
                <a:latin typeface="Arial"/>
                <a:cs typeface="Arial"/>
              </a:rPr>
              <a:t> </a:t>
            </a:r>
            <a:r>
              <a:rPr sz="1800" spc="-110" dirty="0">
                <a:latin typeface="Arial"/>
                <a:cs typeface="Arial"/>
              </a:rPr>
              <a:t>г.</a:t>
            </a:r>
            <a:r>
              <a:rPr sz="1800" spc="-105" dirty="0">
                <a:latin typeface="Arial"/>
                <a:cs typeface="Arial"/>
              </a:rPr>
              <a:t> </a:t>
            </a:r>
            <a:r>
              <a:rPr sz="1800" dirty="0">
                <a:latin typeface="Arial"/>
                <a:cs typeface="Arial"/>
              </a:rPr>
              <a:t>Лесков </a:t>
            </a:r>
            <a:r>
              <a:rPr sz="1800" spc="-5" dirty="0">
                <a:latin typeface="Arial"/>
                <a:cs typeface="Arial"/>
              </a:rPr>
              <a:t>попробовал</a:t>
            </a:r>
            <a:r>
              <a:rPr sz="1800" dirty="0">
                <a:latin typeface="Arial"/>
                <a:cs typeface="Arial"/>
              </a:rPr>
              <a:t> </a:t>
            </a:r>
            <a:r>
              <a:rPr sz="1800" spc="-20" dirty="0">
                <a:latin typeface="Arial"/>
                <a:cs typeface="Arial"/>
              </a:rPr>
              <a:t>себя</a:t>
            </a:r>
            <a:r>
              <a:rPr sz="1800" spc="-15" dirty="0">
                <a:latin typeface="Arial"/>
                <a:cs typeface="Arial"/>
              </a:rPr>
              <a:t> </a:t>
            </a:r>
            <a:r>
              <a:rPr sz="1800" dirty="0">
                <a:latin typeface="Arial"/>
                <a:cs typeface="Arial"/>
              </a:rPr>
              <a:t>в </a:t>
            </a:r>
            <a:r>
              <a:rPr sz="1800" spc="-5" dirty="0">
                <a:latin typeface="Arial"/>
                <a:cs typeface="Arial"/>
              </a:rPr>
              <a:t>качестве</a:t>
            </a:r>
            <a:r>
              <a:rPr sz="1800" dirty="0">
                <a:latin typeface="Arial"/>
                <a:cs typeface="Arial"/>
              </a:rPr>
              <a:t> </a:t>
            </a:r>
            <a:r>
              <a:rPr sz="1800" spc="-10" dirty="0">
                <a:latin typeface="Arial"/>
                <a:cs typeface="Arial"/>
              </a:rPr>
              <a:t>драматурга.</a:t>
            </a:r>
            <a:r>
              <a:rPr sz="1800" spc="-5" dirty="0">
                <a:latin typeface="Arial"/>
                <a:cs typeface="Arial"/>
              </a:rPr>
              <a:t> </a:t>
            </a:r>
            <a:r>
              <a:rPr sz="1800" dirty="0">
                <a:latin typeface="Arial"/>
                <a:cs typeface="Arial"/>
              </a:rPr>
              <a:t>Он</a:t>
            </a:r>
            <a:r>
              <a:rPr sz="1800" spc="5" dirty="0">
                <a:latin typeface="Arial"/>
                <a:cs typeface="Arial"/>
              </a:rPr>
              <a:t> </a:t>
            </a:r>
            <a:r>
              <a:rPr sz="1800" spc="-5" dirty="0">
                <a:latin typeface="Arial"/>
                <a:cs typeface="Arial"/>
              </a:rPr>
              <a:t>написал </a:t>
            </a:r>
            <a:r>
              <a:rPr sz="1800" dirty="0">
                <a:latin typeface="Arial"/>
                <a:cs typeface="Arial"/>
              </a:rPr>
              <a:t> </a:t>
            </a:r>
            <a:r>
              <a:rPr sz="1800" spc="-10" dirty="0">
                <a:latin typeface="Arial"/>
                <a:cs typeface="Arial"/>
              </a:rPr>
              <a:t>множество </a:t>
            </a:r>
            <a:r>
              <a:rPr sz="1800" spc="-5" dirty="0">
                <a:latin typeface="Arial"/>
                <a:cs typeface="Arial"/>
              </a:rPr>
              <a:t>пьес, </a:t>
            </a:r>
            <a:r>
              <a:rPr sz="1800" dirty="0">
                <a:latin typeface="Arial"/>
                <a:cs typeface="Arial"/>
              </a:rPr>
              <a:t>многие из </a:t>
            </a:r>
            <a:r>
              <a:rPr sz="1800" spc="-10" dirty="0">
                <a:latin typeface="Arial"/>
                <a:cs typeface="Arial"/>
              </a:rPr>
              <a:t>которых </a:t>
            </a:r>
            <a:r>
              <a:rPr sz="1800" spc="-5" dirty="0">
                <a:latin typeface="Arial"/>
                <a:cs typeface="Arial"/>
              </a:rPr>
              <a:t>ставились </a:t>
            </a:r>
            <a:r>
              <a:rPr sz="1800" dirty="0">
                <a:latin typeface="Arial"/>
                <a:cs typeface="Arial"/>
              </a:rPr>
              <a:t>на </a:t>
            </a:r>
            <a:r>
              <a:rPr sz="1800" spc="-10" dirty="0">
                <a:latin typeface="Arial"/>
                <a:cs typeface="Arial"/>
              </a:rPr>
              <a:t>сценах театров. </a:t>
            </a:r>
            <a:r>
              <a:rPr sz="1800" spc="-5" dirty="0">
                <a:latin typeface="Arial"/>
                <a:cs typeface="Arial"/>
              </a:rPr>
              <a:t>Особенную </a:t>
            </a:r>
            <a:r>
              <a:rPr sz="1800" dirty="0">
                <a:latin typeface="Arial"/>
                <a:cs typeface="Arial"/>
              </a:rPr>
              <a:t> </a:t>
            </a:r>
            <a:r>
              <a:rPr sz="1800" spc="-10" dirty="0">
                <a:latin typeface="Arial"/>
                <a:cs typeface="Arial"/>
              </a:rPr>
              <a:t>популярность</a:t>
            </a:r>
            <a:r>
              <a:rPr sz="1800" spc="-5" dirty="0">
                <a:latin typeface="Arial"/>
                <a:cs typeface="Arial"/>
              </a:rPr>
              <a:t> </a:t>
            </a:r>
            <a:r>
              <a:rPr sz="1800" spc="-10" dirty="0">
                <a:latin typeface="Arial"/>
                <a:cs typeface="Arial"/>
              </a:rPr>
              <a:t>приобрела</a:t>
            </a:r>
            <a:r>
              <a:rPr sz="1800" spc="-5" dirty="0">
                <a:latin typeface="Arial"/>
                <a:cs typeface="Arial"/>
              </a:rPr>
              <a:t> </a:t>
            </a:r>
            <a:r>
              <a:rPr sz="1800" spc="-10" dirty="0">
                <a:latin typeface="Arial"/>
                <a:cs typeface="Arial"/>
              </a:rPr>
              <a:t>пьеса</a:t>
            </a:r>
            <a:r>
              <a:rPr sz="1800" spc="-5" dirty="0">
                <a:latin typeface="Arial"/>
                <a:cs typeface="Arial"/>
              </a:rPr>
              <a:t> </a:t>
            </a:r>
            <a:r>
              <a:rPr sz="1800" spc="-20" dirty="0">
                <a:latin typeface="Arial"/>
                <a:cs typeface="Arial"/>
              </a:rPr>
              <a:t>«Расточитель»,</a:t>
            </a:r>
            <a:r>
              <a:rPr sz="1800" spc="-15" dirty="0">
                <a:latin typeface="Arial"/>
                <a:cs typeface="Arial"/>
              </a:rPr>
              <a:t> </a:t>
            </a:r>
            <a:r>
              <a:rPr sz="1800" spc="-10" dirty="0">
                <a:latin typeface="Arial"/>
                <a:cs typeface="Arial"/>
              </a:rPr>
              <a:t>повествующая</a:t>
            </a:r>
            <a:r>
              <a:rPr sz="1800" spc="-5" dirty="0">
                <a:latin typeface="Arial"/>
                <a:cs typeface="Arial"/>
              </a:rPr>
              <a:t> </a:t>
            </a:r>
            <a:r>
              <a:rPr sz="1800" dirty="0">
                <a:latin typeface="Arial"/>
                <a:cs typeface="Arial"/>
              </a:rPr>
              <a:t>о</a:t>
            </a:r>
            <a:r>
              <a:rPr sz="1800" spc="5" dirty="0">
                <a:latin typeface="Arial"/>
                <a:cs typeface="Arial"/>
              </a:rPr>
              <a:t> </a:t>
            </a:r>
            <a:r>
              <a:rPr sz="1800" spc="-10" dirty="0">
                <a:latin typeface="Arial"/>
                <a:cs typeface="Arial"/>
              </a:rPr>
              <a:t>купеческой </a:t>
            </a:r>
            <a:r>
              <a:rPr sz="1800" spc="-490" dirty="0">
                <a:latin typeface="Arial"/>
                <a:cs typeface="Arial"/>
              </a:rPr>
              <a:t> </a:t>
            </a:r>
            <a:r>
              <a:rPr sz="1800" spc="-5" dirty="0">
                <a:latin typeface="Arial"/>
                <a:cs typeface="Arial"/>
              </a:rPr>
              <a:t>жизни. </a:t>
            </a:r>
            <a:r>
              <a:rPr sz="1800" spc="-15" dirty="0">
                <a:latin typeface="Arial"/>
                <a:cs typeface="Arial"/>
              </a:rPr>
              <a:t>Затем </a:t>
            </a:r>
            <a:r>
              <a:rPr sz="1800" spc="-10" dirty="0">
                <a:latin typeface="Arial"/>
                <a:cs typeface="Arial"/>
              </a:rPr>
              <a:t>Николай </a:t>
            </a:r>
            <a:r>
              <a:rPr sz="1800" dirty="0">
                <a:latin typeface="Arial"/>
                <a:cs typeface="Arial"/>
              </a:rPr>
              <a:t>Лесков </a:t>
            </a:r>
            <a:r>
              <a:rPr sz="1800" spc="-15" dirty="0">
                <a:latin typeface="Arial"/>
                <a:cs typeface="Arial"/>
              </a:rPr>
              <a:t>издал</a:t>
            </a:r>
            <a:r>
              <a:rPr sz="1800" spc="470" dirty="0">
                <a:latin typeface="Arial"/>
                <a:cs typeface="Arial"/>
              </a:rPr>
              <a:t> </a:t>
            </a:r>
            <a:r>
              <a:rPr sz="1800" spc="-5" dirty="0">
                <a:latin typeface="Arial"/>
                <a:cs typeface="Arial"/>
              </a:rPr>
              <a:t>несколько</a:t>
            </a:r>
            <a:r>
              <a:rPr sz="1800" spc="495" dirty="0">
                <a:latin typeface="Arial"/>
                <a:cs typeface="Arial"/>
              </a:rPr>
              <a:t> </a:t>
            </a:r>
            <a:r>
              <a:rPr sz="1800" spc="-5" dirty="0">
                <a:latin typeface="Arial"/>
                <a:cs typeface="Arial"/>
              </a:rPr>
              <a:t>романов, </a:t>
            </a:r>
            <a:r>
              <a:rPr sz="1800" dirty="0">
                <a:latin typeface="Arial"/>
                <a:cs typeface="Arial"/>
              </a:rPr>
              <a:t>в числе </a:t>
            </a:r>
            <a:r>
              <a:rPr sz="1800" spc="-10" dirty="0">
                <a:latin typeface="Arial"/>
                <a:cs typeface="Arial"/>
              </a:rPr>
              <a:t>которых </a:t>
            </a:r>
            <a:r>
              <a:rPr sz="1800" spc="-5" dirty="0">
                <a:latin typeface="Arial"/>
                <a:cs typeface="Arial"/>
              </a:rPr>
              <a:t> </a:t>
            </a:r>
            <a:r>
              <a:rPr sz="1800" dirty="0">
                <a:latin typeface="Arial"/>
                <a:cs typeface="Arial"/>
              </a:rPr>
              <a:t>были</a:t>
            </a:r>
            <a:r>
              <a:rPr sz="1800" spc="5" dirty="0">
                <a:latin typeface="Arial"/>
                <a:cs typeface="Arial"/>
              </a:rPr>
              <a:t> </a:t>
            </a:r>
            <a:r>
              <a:rPr sz="1800" spc="-15" dirty="0">
                <a:latin typeface="Arial"/>
                <a:cs typeface="Arial"/>
              </a:rPr>
              <a:t>«Некуда»</a:t>
            </a:r>
            <a:r>
              <a:rPr sz="1800" spc="-10" dirty="0">
                <a:latin typeface="Arial"/>
                <a:cs typeface="Arial"/>
              </a:rPr>
              <a:t> </a:t>
            </a:r>
            <a:r>
              <a:rPr sz="1800" dirty="0">
                <a:latin typeface="Arial"/>
                <a:cs typeface="Arial"/>
              </a:rPr>
              <a:t>и</a:t>
            </a:r>
            <a:r>
              <a:rPr sz="1800" spc="5" dirty="0">
                <a:latin typeface="Arial"/>
                <a:cs typeface="Arial"/>
              </a:rPr>
              <a:t> </a:t>
            </a:r>
            <a:r>
              <a:rPr sz="1800" spc="-5" dirty="0">
                <a:latin typeface="Arial"/>
                <a:cs typeface="Arial"/>
              </a:rPr>
              <a:t>«На</a:t>
            </a:r>
            <a:r>
              <a:rPr sz="1800" dirty="0">
                <a:latin typeface="Arial"/>
                <a:cs typeface="Arial"/>
              </a:rPr>
              <a:t> </a:t>
            </a:r>
            <a:r>
              <a:rPr sz="1800" spc="-10" dirty="0">
                <a:latin typeface="Arial"/>
                <a:cs typeface="Arial"/>
              </a:rPr>
              <a:t>ножах».</a:t>
            </a:r>
            <a:r>
              <a:rPr sz="1800" spc="-5" dirty="0">
                <a:latin typeface="Arial"/>
                <a:cs typeface="Arial"/>
              </a:rPr>
              <a:t> </a:t>
            </a:r>
            <a:r>
              <a:rPr sz="1800" dirty="0">
                <a:latin typeface="Arial"/>
                <a:cs typeface="Arial"/>
              </a:rPr>
              <a:t>В</a:t>
            </a:r>
            <a:r>
              <a:rPr sz="1800" spc="5" dirty="0">
                <a:latin typeface="Arial"/>
                <a:cs typeface="Arial"/>
              </a:rPr>
              <a:t> </a:t>
            </a:r>
            <a:r>
              <a:rPr sz="1800" dirty="0">
                <a:latin typeface="Arial"/>
                <a:cs typeface="Arial"/>
              </a:rPr>
              <a:t>них</a:t>
            </a:r>
            <a:r>
              <a:rPr sz="1800" spc="5" dirty="0">
                <a:latin typeface="Arial"/>
                <a:cs typeface="Arial"/>
              </a:rPr>
              <a:t> </a:t>
            </a:r>
            <a:r>
              <a:rPr sz="1800" spc="-5" dirty="0">
                <a:latin typeface="Arial"/>
                <a:cs typeface="Arial"/>
              </a:rPr>
              <a:t>он</a:t>
            </a:r>
            <a:r>
              <a:rPr sz="1800" dirty="0">
                <a:latin typeface="Arial"/>
                <a:cs typeface="Arial"/>
              </a:rPr>
              <a:t> </a:t>
            </a:r>
            <a:r>
              <a:rPr sz="1800" spc="-5" dirty="0">
                <a:latin typeface="Arial"/>
                <a:cs typeface="Arial"/>
              </a:rPr>
              <a:t>критиковал</a:t>
            </a:r>
            <a:r>
              <a:rPr sz="1800" dirty="0">
                <a:latin typeface="Arial"/>
                <a:cs typeface="Arial"/>
              </a:rPr>
              <a:t> </a:t>
            </a:r>
            <a:r>
              <a:rPr sz="1800" spc="-15" dirty="0">
                <a:latin typeface="Arial"/>
                <a:cs typeface="Arial"/>
              </a:rPr>
              <a:t>разного</a:t>
            </a:r>
            <a:r>
              <a:rPr sz="1800" spc="-10" dirty="0">
                <a:latin typeface="Arial"/>
                <a:cs typeface="Arial"/>
              </a:rPr>
              <a:t> </a:t>
            </a:r>
            <a:r>
              <a:rPr sz="1800" spc="-15" dirty="0">
                <a:latin typeface="Arial"/>
                <a:cs typeface="Arial"/>
              </a:rPr>
              <a:t>рода </a:t>
            </a:r>
            <a:r>
              <a:rPr sz="1800" spc="-10" dirty="0">
                <a:latin typeface="Arial"/>
                <a:cs typeface="Arial"/>
              </a:rPr>
              <a:t> революционеров,</a:t>
            </a:r>
            <a:r>
              <a:rPr sz="1800" spc="-5" dirty="0">
                <a:latin typeface="Arial"/>
                <a:cs typeface="Arial"/>
              </a:rPr>
              <a:t> </a:t>
            </a:r>
            <a:r>
              <a:rPr sz="1800" dirty="0">
                <a:latin typeface="Arial"/>
                <a:cs typeface="Arial"/>
              </a:rPr>
              <a:t>а</a:t>
            </a:r>
            <a:r>
              <a:rPr sz="1800" spc="5" dirty="0">
                <a:latin typeface="Arial"/>
                <a:cs typeface="Arial"/>
              </a:rPr>
              <a:t> </a:t>
            </a:r>
            <a:r>
              <a:rPr sz="1800" spc="-10" dirty="0">
                <a:latin typeface="Arial"/>
                <a:cs typeface="Arial"/>
              </a:rPr>
              <a:t>также</a:t>
            </a:r>
            <a:r>
              <a:rPr sz="1800" spc="-5" dirty="0">
                <a:latin typeface="Arial"/>
                <a:cs typeface="Arial"/>
              </a:rPr>
              <a:t> нигилистов.</a:t>
            </a:r>
            <a:r>
              <a:rPr sz="1800" dirty="0">
                <a:latin typeface="Arial"/>
                <a:cs typeface="Arial"/>
              </a:rPr>
              <a:t> Вскоре</a:t>
            </a:r>
            <a:r>
              <a:rPr sz="1800" spc="5" dirty="0">
                <a:latin typeface="Arial"/>
                <a:cs typeface="Arial"/>
              </a:rPr>
              <a:t> </a:t>
            </a:r>
            <a:r>
              <a:rPr sz="1800" spc="-15" dirty="0">
                <a:latin typeface="Arial"/>
                <a:cs typeface="Arial"/>
              </a:rPr>
              <a:t>его</a:t>
            </a:r>
            <a:r>
              <a:rPr sz="1800" spc="-10" dirty="0">
                <a:latin typeface="Arial"/>
                <a:cs typeface="Arial"/>
              </a:rPr>
              <a:t> </a:t>
            </a:r>
            <a:r>
              <a:rPr sz="1800" spc="-5" dirty="0">
                <a:latin typeface="Arial"/>
                <a:cs typeface="Arial"/>
              </a:rPr>
              <a:t>романы</a:t>
            </a:r>
            <a:r>
              <a:rPr sz="1800" dirty="0">
                <a:latin typeface="Arial"/>
                <a:cs typeface="Arial"/>
              </a:rPr>
              <a:t> </a:t>
            </a:r>
            <a:r>
              <a:rPr sz="1800" spc="-5" dirty="0">
                <a:latin typeface="Arial"/>
                <a:cs typeface="Arial"/>
              </a:rPr>
              <a:t>вызвали</a:t>
            </a:r>
            <a:r>
              <a:rPr sz="1800" dirty="0">
                <a:latin typeface="Arial"/>
                <a:cs typeface="Arial"/>
              </a:rPr>
              <a:t> </a:t>
            </a:r>
            <a:r>
              <a:rPr sz="1800" spc="-20" dirty="0">
                <a:latin typeface="Arial"/>
                <a:cs typeface="Arial"/>
              </a:rPr>
              <a:t>волну </a:t>
            </a:r>
            <a:r>
              <a:rPr sz="1800" spc="-15" dirty="0">
                <a:latin typeface="Arial"/>
                <a:cs typeface="Arial"/>
              </a:rPr>
              <a:t> недовольства</a:t>
            </a:r>
            <a:r>
              <a:rPr sz="1800" spc="-10" dirty="0">
                <a:latin typeface="Arial"/>
                <a:cs typeface="Arial"/>
              </a:rPr>
              <a:t> </a:t>
            </a:r>
            <a:r>
              <a:rPr sz="1800" spc="10" dirty="0">
                <a:latin typeface="Arial"/>
                <a:cs typeface="Arial"/>
              </a:rPr>
              <a:t>со</a:t>
            </a:r>
            <a:r>
              <a:rPr sz="1800" spc="15" dirty="0">
                <a:latin typeface="Arial"/>
                <a:cs typeface="Arial"/>
              </a:rPr>
              <a:t> </a:t>
            </a:r>
            <a:r>
              <a:rPr sz="1800" spc="-5" dirty="0">
                <a:latin typeface="Arial"/>
                <a:cs typeface="Arial"/>
              </a:rPr>
              <a:t>стороны</a:t>
            </a:r>
            <a:r>
              <a:rPr sz="1800" dirty="0">
                <a:latin typeface="Arial"/>
                <a:cs typeface="Arial"/>
              </a:rPr>
              <a:t> </a:t>
            </a:r>
            <a:r>
              <a:rPr sz="1800" spc="-10" dirty="0">
                <a:latin typeface="Arial"/>
                <a:cs typeface="Arial"/>
              </a:rPr>
              <a:t>властной</a:t>
            </a:r>
            <a:r>
              <a:rPr sz="1800" spc="-5" dirty="0">
                <a:latin typeface="Arial"/>
                <a:cs typeface="Arial"/>
              </a:rPr>
              <a:t> </a:t>
            </a:r>
            <a:r>
              <a:rPr sz="1800" spc="-10" dirty="0">
                <a:latin typeface="Arial"/>
                <a:cs typeface="Arial"/>
              </a:rPr>
              <a:t>элиты.</a:t>
            </a:r>
            <a:r>
              <a:rPr sz="1800" spc="-5" dirty="0">
                <a:latin typeface="Arial"/>
                <a:cs typeface="Arial"/>
              </a:rPr>
              <a:t> </a:t>
            </a:r>
            <a:r>
              <a:rPr sz="1800" spc="-20" dirty="0">
                <a:latin typeface="Arial"/>
                <a:cs typeface="Arial"/>
              </a:rPr>
              <a:t>Редакторы</a:t>
            </a:r>
            <a:r>
              <a:rPr sz="1800" spc="-15" dirty="0">
                <a:latin typeface="Arial"/>
                <a:cs typeface="Arial"/>
              </a:rPr>
              <a:t> </a:t>
            </a:r>
            <a:r>
              <a:rPr sz="1800" spc="-5" dirty="0">
                <a:latin typeface="Arial"/>
                <a:cs typeface="Arial"/>
              </a:rPr>
              <a:t>многих</a:t>
            </a:r>
            <a:r>
              <a:rPr sz="1800" dirty="0">
                <a:latin typeface="Arial"/>
                <a:cs typeface="Arial"/>
              </a:rPr>
              <a:t> </a:t>
            </a:r>
            <a:r>
              <a:rPr sz="1800" spc="-10" dirty="0">
                <a:latin typeface="Arial"/>
                <a:cs typeface="Arial"/>
              </a:rPr>
              <a:t>изданий </a:t>
            </a:r>
            <a:r>
              <a:rPr sz="1800" spc="-5" dirty="0">
                <a:latin typeface="Arial"/>
                <a:cs typeface="Arial"/>
              </a:rPr>
              <a:t> </a:t>
            </a:r>
            <a:r>
              <a:rPr sz="1800" spc="-10" dirty="0">
                <a:latin typeface="Arial"/>
                <a:cs typeface="Arial"/>
              </a:rPr>
              <a:t>отказывались</a:t>
            </a:r>
            <a:r>
              <a:rPr sz="1800" spc="10" dirty="0">
                <a:latin typeface="Arial"/>
                <a:cs typeface="Arial"/>
              </a:rPr>
              <a:t> </a:t>
            </a:r>
            <a:r>
              <a:rPr sz="1800" spc="-15" dirty="0">
                <a:latin typeface="Arial"/>
                <a:cs typeface="Arial"/>
              </a:rPr>
              <a:t>публиковать</a:t>
            </a:r>
            <a:r>
              <a:rPr sz="1800" spc="10" dirty="0">
                <a:latin typeface="Arial"/>
                <a:cs typeface="Arial"/>
              </a:rPr>
              <a:t> </a:t>
            </a:r>
            <a:r>
              <a:rPr sz="1800" spc="-15" dirty="0">
                <a:latin typeface="Arial"/>
                <a:cs typeface="Arial"/>
              </a:rPr>
              <a:t>его</a:t>
            </a:r>
            <a:r>
              <a:rPr sz="1800" spc="-5" dirty="0">
                <a:latin typeface="Arial"/>
                <a:cs typeface="Arial"/>
              </a:rPr>
              <a:t> </a:t>
            </a:r>
            <a:r>
              <a:rPr sz="1800" spc="-10" dirty="0">
                <a:latin typeface="Arial"/>
                <a:cs typeface="Arial"/>
              </a:rPr>
              <a:t>произведения</a:t>
            </a:r>
            <a:r>
              <a:rPr sz="1800" spc="5" dirty="0">
                <a:latin typeface="Arial"/>
                <a:cs typeface="Arial"/>
              </a:rPr>
              <a:t> </a:t>
            </a:r>
            <a:r>
              <a:rPr sz="1800" dirty="0">
                <a:latin typeface="Arial"/>
                <a:cs typeface="Arial"/>
              </a:rPr>
              <a:t>в</a:t>
            </a:r>
            <a:r>
              <a:rPr sz="1800" spc="5" dirty="0">
                <a:latin typeface="Arial"/>
                <a:cs typeface="Arial"/>
              </a:rPr>
              <a:t> </a:t>
            </a:r>
            <a:r>
              <a:rPr sz="1800" spc="-10" dirty="0">
                <a:latin typeface="Arial"/>
                <a:cs typeface="Arial"/>
              </a:rPr>
              <a:t>своих</a:t>
            </a:r>
            <a:r>
              <a:rPr sz="1800" dirty="0">
                <a:latin typeface="Arial"/>
                <a:cs typeface="Arial"/>
              </a:rPr>
              <a:t> </a:t>
            </a:r>
            <a:r>
              <a:rPr sz="1800" spc="-10" dirty="0">
                <a:latin typeface="Arial"/>
                <a:cs typeface="Arial"/>
              </a:rPr>
              <a:t>журналах.</a:t>
            </a:r>
            <a:endParaRPr sz="1800">
              <a:latin typeface="Arial"/>
              <a:cs typeface="Arial"/>
            </a:endParaRPr>
          </a:p>
          <a:p>
            <a:pPr marL="12700" marR="5715" indent="431165" algn="just">
              <a:lnSpc>
                <a:spcPct val="100000"/>
              </a:lnSpc>
            </a:pPr>
            <a:r>
              <a:rPr sz="1800" spc="-10" dirty="0">
                <a:latin typeface="Arial"/>
                <a:cs typeface="Arial"/>
              </a:rPr>
              <a:t>Одним </a:t>
            </a:r>
            <a:r>
              <a:rPr sz="1800" spc="-5" dirty="0">
                <a:latin typeface="Arial"/>
                <a:cs typeface="Arial"/>
              </a:rPr>
              <a:t>из самых ярких </a:t>
            </a:r>
            <a:r>
              <a:rPr sz="1800" spc="-10" dirty="0">
                <a:latin typeface="Arial"/>
                <a:cs typeface="Arial"/>
              </a:rPr>
              <a:t>образов </a:t>
            </a:r>
            <a:r>
              <a:rPr sz="1800" dirty="0">
                <a:latin typeface="Arial"/>
                <a:cs typeface="Arial"/>
              </a:rPr>
              <a:t>в </a:t>
            </a:r>
            <a:r>
              <a:rPr sz="1800" spc="-10" dirty="0">
                <a:latin typeface="Arial"/>
                <a:cs typeface="Arial"/>
              </a:rPr>
              <a:t>галерее </a:t>
            </a:r>
            <a:r>
              <a:rPr sz="1800" spc="-5" dirty="0">
                <a:latin typeface="Arial"/>
                <a:cs typeface="Arial"/>
              </a:rPr>
              <a:t>лесковских </a:t>
            </a:r>
            <a:r>
              <a:rPr sz="1800" spc="-10" dirty="0">
                <a:latin typeface="Arial"/>
                <a:cs typeface="Arial"/>
              </a:rPr>
              <a:t>«праведников» стал </a:t>
            </a:r>
            <a:r>
              <a:rPr sz="1800" spc="-5" dirty="0">
                <a:latin typeface="Arial"/>
                <a:cs typeface="Arial"/>
              </a:rPr>
              <a:t> </a:t>
            </a:r>
            <a:r>
              <a:rPr sz="1800" dirty="0">
                <a:latin typeface="Arial"/>
                <a:cs typeface="Arial"/>
              </a:rPr>
              <a:t>Левша</a:t>
            </a:r>
            <a:r>
              <a:rPr sz="1800" spc="5" dirty="0">
                <a:latin typeface="Arial"/>
                <a:cs typeface="Arial"/>
              </a:rPr>
              <a:t> </a:t>
            </a:r>
            <a:r>
              <a:rPr sz="1800" dirty="0">
                <a:latin typeface="Arial"/>
                <a:cs typeface="Arial"/>
              </a:rPr>
              <a:t>(«Сказ</a:t>
            </a:r>
            <a:r>
              <a:rPr sz="1800" spc="5" dirty="0">
                <a:latin typeface="Arial"/>
                <a:cs typeface="Arial"/>
              </a:rPr>
              <a:t> </a:t>
            </a:r>
            <a:r>
              <a:rPr sz="1800" dirty="0">
                <a:latin typeface="Arial"/>
                <a:cs typeface="Arial"/>
              </a:rPr>
              <a:t>о</a:t>
            </a:r>
            <a:r>
              <a:rPr sz="1800" spc="5" dirty="0">
                <a:latin typeface="Arial"/>
                <a:cs typeface="Arial"/>
              </a:rPr>
              <a:t> </a:t>
            </a:r>
            <a:r>
              <a:rPr sz="1800" spc="-5" dirty="0">
                <a:latin typeface="Arial"/>
                <a:cs typeface="Arial"/>
              </a:rPr>
              <a:t>тульском</a:t>
            </a:r>
            <a:r>
              <a:rPr sz="1800" dirty="0">
                <a:latin typeface="Arial"/>
                <a:cs typeface="Arial"/>
              </a:rPr>
              <a:t> </a:t>
            </a:r>
            <a:r>
              <a:rPr sz="1800" spc="5" dirty="0">
                <a:latin typeface="Arial"/>
                <a:cs typeface="Arial"/>
              </a:rPr>
              <a:t>косом</a:t>
            </a:r>
            <a:r>
              <a:rPr sz="1800" spc="10" dirty="0">
                <a:latin typeface="Arial"/>
                <a:cs typeface="Arial"/>
              </a:rPr>
              <a:t> </a:t>
            </a:r>
            <a:r>
              <a:rPr sz="1800" spc="-5" dirty="0">
                <a:latin typeface="Arial"/>
                <a:cs typeface="Arial"/>
              </a:rPr>
              <a:t>Левше</a:t>
            </a:r>
            <a:r>
              <a:rPr sz="1800" dirty="0">
                <a:latin typeface="Arial"/>
                <a:cs typeface="Arial"/>
              </a:rPr>
              <a:t> и</a:t>
            </a:r>
            <a:r>
              <a:rPr sz="1800" spc="5" dirty="0">
                <a:latin typeface="Arial"/>
                <a:cs typeface="Arial"/>
              </a:rPr>
              <a:t> </a:t>
            </a:r>
            <a:r>
              <a:rPr sz="1800" dirty="0">
                <a:latin typeface="Arial"/>
                <a:cs typeface="Arial"/>
              </a:rPr>
              <a:t>о</a:t>
            </a:r>
            <a:r>
              <a:rPr sz="1800" spc="5" dirty="0">
                <a:latin typeface="Arial"/>
                <a:cs typeface="Arial"/>
              </a:rPr>
              <a:t> </a:t>
            </a:r>
            <a:r>
              <a:rPr sz="1800" spc="-5" dirty="0">
                <a:latin typeface="Arial"/>
                <a:cs typeface="Arial"/>
              </a:rPr>
              <a:t>стальной</a:t>
            </a:r>
            <a:r>
              <a:rPr sz="1800" dirty="0">
                <a:latin typeface="Arial"/>
                <a:cs typeface="Arial"/>
              </a:rPr>
              <a:t> </a:t>
            </a:r>
            <a:r>
              <a:rPr sz="1800" spc="-20" dirty="0">
                <a:latin typeface="Arial"/>
                <a:cs typeface="Arial"/>
              </a:rPr>
              <a:t>блохе»,</a:t>
            </a:r>
            <a:r>
              <a:rPr sz="1800" spc="-15" dirty="0">
                <a:latin typeface="Arial"/>
                <a:cs typeface="Arial"/>
              </a:rPr>
              <a:t> </a:t>
            </a:r>
            <a:r>
              <a:rPr sz="1800" spc="-5" dirty="0">
                <a:latin typeface="Arial"/>
                <a:cs typeface="Arial"/>
              </a:rPr>
              <a:t>1881). </a:t>
            </a:r>
            <a:r>
              <a:rPr sz="1800" spc="-490" dirty="0">
                <a:latin typeface="Arial"/>
                <a:cs typeface="Arial"/>
              </a:rPr>
              <a:t> </a:t>
            </a:r>
            <a:r>
              <a:rPr sz="1800" spc="-5" dirty="0">
                <a:latin typeface="Arial"/>
                <a:cs typeface="Arial"/>
              </a:rPr>
              <a:t>Впоследствии</a:t>
            </a:r>
            <a:r>
              <a:rPr sz="1800" dirty="0">
                <a:latin typeface="Arial"/>
                <a:cs typeface="Arial"/>
              </a:rPr>
              <a:t> </a:t>
            </a:r>
            <a:r>
              <a:rPr sz="1800" spc="-5" dirty="0">
                <a:latin typeface="Arial"/>
                <a:cs typeface="Arial"/>
              </a:rPr>
              <a:t>критики</a:t>
            </a:r>
            <a:r>
              <a:rPr sz="1800" dirty="0">
                <a:latin typeface="Arial"/>
                <a:cs typeface="Arial"/>
              </a:rPr>
              <a:t> </a:t>
            </a:r>
            <a:r>
              <a:rPr sz="1800" spc="-20" dirty="0">
                <a:latin typeface="Arial"/>
                <a:cs typeface="Arial"/>
              </a:rPr>
              <a:t>отмечали</a:t>
            </a:r>
            <a:r>
              <a:rPr sz="1800" spc="-15" dirty="0">
                <a:latin typeface="Arial"/>
                <a:cs typeface="Arial"/>
              </a:rPr>
              <a:t> здесь,</a:t>
            </a:r>
            <a:r>
              <a:rPr sz="1800" spc="-10" dirty="0">
                <a:latin typeface="Arial"/>
                <a:cs typeface="Arial"/>
              </a:rPr>
              <a:t> </a:t>
            </a:r>
            <a:r>
              <a:rPr sz="1800" dirty="0">
                <a:latin typeface="Arial"/>
                <a:cs typeface="Arial"/>
              </a:rPr>
              <a:t>с</a:t>
            </a:r>
            <a:r>
              <a:rPr sz="1800" spc="5" dirty="0">
                <a:latin typeface="Arial"/>
                <a:cs typeface="Arial"/>
              </a:rPr>
              <a:t> </a:t>
            </a:r>
            <a:r>
              <a:rPr sz="1800" spc="-15" dirty="0">
                <a:latin typeface="Arial"/>
                <a:cs typeface="Arial"/>
              </a:rPr>
              <a:t>одной</a:t>
            </a:r>
            <a:r>
              <a:rPr sz="1800" spc="-10" dirty="0">
                <a:latin typeface="Arial"/>
                <a:cs typeface="Arial"/>
              </a:rPr>
              <a:t> </a:t>
            </a:r>
            <a:r>
              <a:rPr sz="1800" spc="-5" dirty="0">
                <a:latin typeface="Arial"/>
                <a:cs typeface="Arial"/>
              </a:rPr>
              <a:t>стороны,</a:t>
            </a:r>
            <a:r>
              <a:rPr sz="1800" dirty="0">
                <a:latin typeface="Arial"/>
                <a:cs typeface="Arial"/>
              </a:rPr>
              <a:t> </a:t>
            </a:r>
            <a:r>
              <a:rPr sz="1800" spc="-10" dirty="0">
                <a:latin typeface="Arial"/>
                <a:cs typeface="Arial"/>
              </a:rPr>
              <a:t>виртуозность </a:t>
            </a:r>
            <a:r>
              <a:rPr sz="1800" spc="-5" dirty="0">
                <a:latin typeface="Arial"/>
                <a:cs typeface="Arial"/>
              </a:rPr>
              <a:t> </a:t>
            </a:r>
            <a:r>
              <a:rPr sz="1800" spc="-10" dirty="0">
                <a:latin typeface="Arial"/>
                <a:cs typeface="Arial"/>
              </a:rPr>
              <a:t>воплощения </a:t>
            </a:r>
            <a:r>
              <a:rPr sz="1800" spc="-5" dirty="0">
                <a:latin typeface="Arial"/>
                <a:cs typeface="Arial"/>
              </a:rPr>
              <a:t>лесковского «сказа», </a:t>
            </a:r>
            <a:r>
              <a:rPr sz="1800" spc="-10" dirty="0">
                <a:latin typeface="Arial"/>
                <a:cs typeface="Arial"/>
              </a:rPr>
              <a:t>насыщенного </a:t>
            </a:r>
            <a:r>
              <a:rPr sz="1800" dirty="0">
                <a:latin typeface="Arial"/>
                <a:cs typeface="Arial"/>
              </a:rPr>
              <a:t>игрой </a:t>
            </a:r>
            <a:r>
              <a:rPr sz="1800" spc="5" dirty="0">
                <a:latin typeface="Arial"/>
                <a:cs typeface="Arial"/>
              </a:rPr>
              <a:t>слов </a:t>
            </a:r>
            <a:r>
              <a:rPr sz="1800" dirty="0">
                <a:latin typeface="Arial"/>
                <a:cs typeface="Arial"/>
              </a:rPr>
              <a:t>и </a:t>
            </a:r>
            <a:r>
              <a:rPr sz="1800" spc="-10" dirty="0">
                <a:latin typeface="Arial"/>
                <a:cs typeface="Arial"/>
              </a:rPr>
              <a:t>оригинальными </a:t>
            </a:r>
            <a:r>
              <a:rPr sz="1800" spc="-5" dirty="0">
                <a:latin typeface="Arial"/>
                <a:cs typeface="Arial"/>
              </a:rPr>
              <a:t> </a:t>
            </a:r>
            <a:r>
              <a:rPr sz="1800" spc="-10" dirty="0">
                <a:latin typeface="Arial"/>
                <a:cs typeface="Arial"/>
              </a:rPr>
              <a:t>неологизмами</a:t>
            </a:r>
            <a:r>
              <a:rPr sz="1800" spc="-5" dirty="0">
                <a:latin typeface="Arial"/>
                <a:cs typeface="Arial"/>
              </a:rPr>
              <a:t> (нередко</a:t>
            </a:r>
            <a:r>
              <a:rPr sz="1800" spc="495" dirty="0">
                <a:latin typeface="Arial"/>
                <a:cs typeface="Arial"/>
              </a:rPr>
              <a:t> </a:t>
            </a:r>
            <a:r>
              <a:rPr sz="1800" dirty="0">
                <a:latin typeface="Arial"/>
                <a:cs typeface="Arial"/>
              </a:rPr>
              <a:t>с</a:t>
            </a:r>
            <a:r>
              <a:rPr sz="1800" spc="505" dirty="0">
                <a:latin typeface="Arial"/>
                <a:cs typeface="Arial"/>
              </a:rPr>
              <a:t> </a:t>
            </a:r>
            <a:r>
              <a:rPr sz="1800" spc="-5" dirty="0">
                <a:latin typeface="Arial"/>
                <a:cs typeface="Arial"/>
              </a:rPr>
              <a:t>насмешливым,</a:t>
            </a:r>
            <a:r>
              <a:rPr sz="1800" spc="495" dirty="0">
                <a:latin typeface="Arial"/>
                <a:cs typeface="Arial"/>
              </a:rPr>
              <a:t> </a:t>
            </a:r>
            <a:r>
              <a:rPr sz="1800" spc="-10" dirty="0">
                <a:latin typeface="Arial"/>
                <a:cs typeface="Arial"/>
              </a:rPr>
              <a:t>сатирическим</a:t>
            </a:r>
            <a:r>
              <a:rPr sz="1800" spc="484" dirty="0">
                <a:latin typeface="Arial"/>
                <a:cs typeface="Arial"/>
              </a:rPr>
              <a:t> </a:t>
            </a:r>
            <a:r>
              <a:rPr sz="1800" spc="-10" dirty="0">
                <a:latin typeface="Arial"/>
                <a:cs typeface="Arial"/>
              </a:rPr>
              <a:t>подтекстом),</a:t>
            </a:r>
            <a:r>
              <a:rPr sz="1800" spc="484" dirty="0">
                <a:latin typeface="Arial"/>
                <a:cs typeface="Arial"/>
              </a:rPr>
              <a:t> </a:t>
            </a:r>
            <a:r>
              <a:rPr sz="1800" dirty="0">
                <a:latin typeface="Arial"/>
                <a:cs typeface="Arial"/>
              </a:rPr>
              <a:t>с </a:t>
            </a:r>
            <a:r>
              <a:rPr sz="1800" spc="5" dirty="0">
                <a:latin typeface="Arial"/>
                <a:cs typeface="Arial"/>
              </a:rPr>
              <a:t> </a:t>
            </a:r>
            <a:r>
              <a:rPr sz="1800" spc="-15" dirty="0">
                <a:latin typeface="Arial"/>
                <a:cs typeface="Arial"/>
              </a:rPr>
              <a:t>другой </a:t>
            </a:r>
            <a:r>
              <a:rPr sz="1800" dirty="0">
                <a:latin typeface="Arial"/>
                <a:cs typeface="Arial"/>
              </a:rPr>
              <a:t>— </a:t>
            </a:r>
            <a:r>
              <a:rPr sz="1800" spc="-5" dirty="0">
                <a:latin typeface="Arial"/>
                <a:cs typeface="Arial"/>
              </a:rPr>
              <a:t>многослойность </a:t>
            </a:r>
            <a:r>
              <a:rPr sz="1800" spc="-10" dirty="0">
                <a:latin typeface="Arial"/>
                <a:cs typeface="Arial"/>
              </a:rPr>
              <a:t>повествования, </a:t>
            </a:r>
            <a:r>
              <a:rPr sz="1800" spc="-5" dirty="0">
                <a:latin typeface="Arial"/>
                <a:cs typeface="Arial"/>
              </a:rPr>
              <a:t>присутствие </a:t>
            </a:r>
            <a:r>
              <a:rPr sz="1800" spc="-15" dirty="0">
                <a:latin typeface="Arial"/>
                <a:cs typeface="Arial"/>
              </a:rPr>
              <a:t>двух точек </a:t>
            </a:r>
            <a:r>
              <a:rPr sz="1800" spc="-5" dirty="0">
                <a:latin typeface="Arial"/>
                <a:cs typeface="Arial"/>
              </a:rPr>
              <a:t>зрения: </a:t>
            </a:r>
            <a:r>
              <a:rPr sz="1800" spc="-25" dirty="0">
                <a:latin typeface="Arial"/>
                <a:cs typeface="Arial"/>
              </a:rPr>
              <a:t>«где </a:t>
            </a:r>
            <a:r>
              <a:rPr sz="1800" spc="-20" dirty="0">
                <a:latin typeface="Arial"/>
                <a:cs typeface="Arial"/>
              </a:rPr>
              <a:t> </a:t>
            </a:r>
            <a:r>
              <a:rPr sz="1800" spc="-10" dirty="0">
                <a:latin typeface="Arial"/>
                <a:cs typeface="Arial"/>
              </a:rPr>
              <a:t>рассказчик </a:t>
            </a:r>
            <a:r>
              <a:rPr sz="1800" spc="-5" dirty="0">
                <a:latin typeface="Arial"/>
                <a:cs typeface="Arial"/>
              </a:rPr>
              <a:t>постоянно </a:t>
            </a:r>
            <a:r>
              <a:rPr sz="1800" spc="-10" dirty="0">
                <a:latin typeface="Arial"/>
                <a:cs typeface="Arial"/>
              </a:rPr>
              <a:t>проводит </a:t>
            </a:r>
            <a:r>
              <a:rPr sz="1800" spc="-15" dirty="0">
                <a:latin typeface="Arial"/>
                <a:cs typeface="Arial"/>
              </a:rPr>
              <a:t>одни </a:t>
            </a:r>
            <a:r>
              <a:rPr sz="1800" spc="-10" dirty="0">
                <a:latin typeface="Arial"/>
                <a:cs typeface="Arial"/>
              </a:rPr>
              <a:t>взгляды, </a:t>
            </a:r>
            <a:r>
              <a:rPr sz="1800" dirty="0">
                <a:latin typeface="Arial"/>
                <a:cs typeface="Arial"/>
              </a:rPr>
              <a:t>а </a:t>
            </a:r>
            <a:r>
              <a:rPr sz="1800" spc="-15" dirty="0">
                <a:latin typeface="Arial"/>
                <a:cs typeface="Arial"/>
              </a:rPr>
              <a:t>автор </a:t>
            </a:r>
            <a:r>
              <a:rPr sz="1800" spc="-5" dirty="0">
                <a:latin typeface="Arial"/>
                <a:cs typeface="Arial"/>
              </a:rPr>
              <a:t>склоняет </a:t>
            </a:r>
            <a:r>
              <a:rPr sz="1800" spc="-20" dirty="0">
                <a:latin typeface="Arial"/>
                <a:cs typeface="Arial"/>
              </a:rPr>
              <a:t>читателя </a:t>
            </a:r>
            <a:r>
              <a:rPr sz="1800" dirty="0">
                <a:latin typeface="Arial"/>
                <a:cs typeface="Arial"/>
              </a:rPr>
              <a:t>к </a:t>
            </a:r>
            <a:r>
              <a:rPr sz="1800" spc="5" dirty="0">
                <a:latin typeface="Arial"/>
                <a:cs typeface="Arial"/>
              </a:rPr>
              <a:t> </a:t>
            </a:r>
            <a:r>
              <a:rPr sz="1800" spc="-5" dirty="0">
                <a:latin typeface="Arial"/>
                <a:cs typeface="Arial"/>
              </a:rPr>
              <a:t>совсем</a:t>
            </a:r>
            <a:r>
              <a:rPr sz="1800" spc="5" dirty="0">
                <a:latin typeface="Arial"/>
                <a:cs typeface="Arial"/>
              </a:rPr>
              <a:t> </a:t>
            </a:r>
            <a:r>
              <a:rPr sz="1800" dirty="0">
                <a:latin typeface="Arial"/>
                <a:cs typeface="Arial"/>
              </a:rPr>
              <a:t>иным,</a:t>
            </a:r>
            <a:r>
              <a:rPr sz="1800" spc="-10" dirty="0">
                <a:latin typeface="Arial"/>
                <a:cs typeface="Arial"/>
              </a:rPr>
              <a:t> часто</a:t>
            </a:r>
            <a:r>
              <a:rPr sz="1800" spc="10" dirty="0">
                <a:latin typeface="Arial"/>
                <a:cs typeface="Arial"/>
              </a:rPr>
              <a:t> </a:t>
            </a:r>
            <a:r>
              <a:rPr sz="1800" spc="-10" dirty="0">
                <a:latin typeface="Arial"/>
                <a:cs typeface="Arial"/>
              </a:rPr>
              <a:t>противоположным».</a:t>
            </a:r>
            <a:endParaRPr sz="1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87902" y="233298"/>
            <a:ext cx="5172710" cy="1123315"/>
          </a:xfrm>
          <a:prstGeom prst="rect">
            <a:avLst/>
          </a:prstGeom>
        </p:spPr>
        <p:txBody>
          <a:bodyPr vert="horz" wrap="square" lIns="0" tIns="12700" rIns="0" bIns="0" rtlCol="0">
            <a:spAutoFit/>
          </a:bodyPr>
          <a:lstStyle/>
          <a:p>
            <a:pPr marL="12700" marR="5080" indent="431165" algn="just">
              <a:lnSpc>
                <a:spcPct val="100000"/>
              </a:lnSpc>
              <a:spcBef>
                <a:spcPts val="100"/>
              </a:spcBef>
            </a:pPr>
            <a:r>
              <a:rPr dirty="0"/>
              <a:t>В</a:t>
            </a:r>
            <a:r>
              <a:rPr spc="5" dirty="0"/>
              <a:t> </a:t>
            </a:r>
            <a:r>
              <a:rPr spc="-5" dirty="0"/>
              <a:t>1874</a:t>
            </a:r>
            <a:r>
              <a:rPr dirty="0"/>
              <a:t> </a:t>
            </a:r>
            <a:r>
              <a:rPr spc="-110" dirty="0"/>
              <a:t>г.</a:t>
            </a:r>
            <a:r>
              <a:rPr spc="-105" dirty="0"/>
              <a:t> </a:t>
            </a:r>
            <a:r>
              <a:rPr spc="-5" dirty="0"/>
              <a:t>по</a:t>
            </a:r>
            <a:r>
              <a:rPr dirty="0"/>
              <a:t> </a:t>
            </a:r>
            <a:r>
              <a:rPr spc="-5" dirty="0"/>
              <a:t>решению</a:t>
            </a:r>
            <a:r>
              <a:rPr dirty="0"/>
              <a:t> </a:t>
            </a:r>
            <a:r>
              <a:rPr spc="-5" dirty="0"/>
              <a:t>Министерства </a:t>
            </a:r>
            <a:r>
              <a:rPr dirty="0"/>
              <a:t> </a:t>
            </a:r>
            <a:r>
              <a:rPr spc="-15" dirty="0"/>
              <a:t>народного </a:t>
            </a:r>
            <a:r>
              <a:rPr spc="-10" dirty="0"/>
              <a:t>просвещения, </a:t>
            </a:r>
            <a:r>
              <a:rPr spc="-5" dirty="0"/>
              <a:t>Лескова </a:t>
            </a:r>
            <a:r>
              <a:rPr spc="-15" dirty="0"/>
              <a:t>утвердили </a:t>
            </a:r>
            <a:r>
              <a:rPr dirty="0"/>
              <a:t>на </a:t>
            </a:r>
            <a:r>
              <a:rPr spc="5" dirty="0"/>
              <a:t> </a:t>
            </a:r>
            <a:r>
              <a:rPr spc="-10" dirty="0"/>
              <a:t>должность </a:t>
            </a:r>
            <a:r>
              <a:rPr spc="-15" dirty="0"/>
              <a:t>цензора</a:t>
            </a:r>
            <a:r>
              <a:rPr spc="10" dirty="0"/>
              <a:t> </a:t>
            </a:r>
            <a:r>
              <a:rPr spc="-5" dirty="0"/>
              <a:t>новых</a:t>
            </a:r>
            <a:r>
              <a:rPr spc="20" dirty="0"/>
              <a:t> </a:t>
            </a:r>
            <a:r>
              <a:rPr spc="-45" dirty="0"/>
              <a:t>книг.</a:t>
            </a:r>
          </a:p>
          <a:p>
            <a:pPr marL="443865" algn="just">
              <a:lnSpc>
                <a:spcPct val="100000"/>
              </a:lnSpc>
            </a:pPr>
            <a:r>
              <a:rPr dirty="0"/>
              <a:t>В</a:t>
            </a:r>
            <a:r>
              <a:rPr spc="260" dirty="0"/>
              <a:t> </a:t>
            </a:r>
            <a:r>
              <a:rPr spc="-25" dirty="0"/>
              <a:t>этот</a:t>
            </a:r>
            <a:r>
              <a:rPr spc="265" dirty="0"/>
              <a:t> </a:t>
            </a:r>
            <a:r>
              <a:rPr spc="-15" dirty="0"/>
              <a:t>период</a:t>
            </a:r>
            <a:r>
              <a:rPr spc="1015" dirty="0"/>
              <a:t> </a:t>
            </a:r>
            <a:r>
              <a:rPr dirty="0"/>
              <a:t>им</a:t>
            </a:r>
            <a:r>
              <a:rPr spc="260" dirty="0"/>
              <a:t> </a:t>
            </a:r>
            <a:r>
              <a:rPr dirty="0"/>
              <a:t>была</a:t>
            </a:r>
            <a:r>
              <a:rPr spc="254" dirty="0"/>
              <a:t> </a:t>
            </a:r>
            <a:r>
              <a:rPr spc="-5" dirty="0"/>
              <a:t>написана</a:t>
            </a:r>
            <a:r>
              <a:rPr spc="254" dirty="0"/>
              <a:t> </a:t>
            </a:r>
            <a:r>
              <a:rPr spc="-5" dirty="0"/>
              <a:t>повесть</a:t>
            </a:r>
          </a:p>
        </p:txBody>
      </p:sp>
      <p:sp>
        <p:nvSpPr>
          <p:cNvPr id="3" name="object 3"/>
          <p:cNvSpPr txBox="1"/>
          <p:nvPr/>
        </p:nvSpPr>
        <p:spPr>
          <a:xfrm>
            <a:off x="3787902" y="1330833"/>
            <a:ext cx="5171440" cy="3592829"/>
          </a:xfrm>
          <a:prstGeom prst="rect">
            <a:avLst/>
          </a:prstGeom>
        </p:spPr>
        <p:txBody>
          <a:bodyPr vert="horz" wrap="square" lIns="0" tIns="12700" rIns="0" bIns="0" rtlCol="0">
            <a:spAutoFit/>
          </a:bodyPr>
          <a:lstStyle/>
          <a:p>
            <a:pPr marL="12700" algn="just">
              <a:lnSpc>
                <a:spcPct val="100000"/>
              </a:lnSpc>
              <a:spcBef>
                <a:spcPts val="100"/>
              </a:spcBef>
            </a:pPr>
            <a:r>
              <a:rPr sz="1800" spc="-10" dirty="0">
                <a:latin typeface="Arial"/>
                <a:cs typeface="Arial"/>
              </a:rPr>
              <a:t>«Очарованный</a:t>
            </a:r>
            <a:r>
              <a:rPr sz="1800" spc="15" dirty="0">
                <a:latin typeface="Arial"/>
                <a:cs typeface="Arial"/>
              </a:rPr>
              <a:t> </a:t>
            </a:r>
            <a:r>
              <a:rPr sz="1800" spc="-5" dirty="0">
                <a:latin typeface="Arial"/>
                <a:cs typeface="Arial"/>
              </a:rPr>
              <a:t>странник».</a:t>
            </a:r>
            <a:endParaRPr sz="1800">
              <a:latin typeface="Arial"/>
              <a:cs typeface="Arial"/>
            </a:endParaRPr>
          </a:p>
          <a:p>
            <a:pPr marL="12700" marR="5080" indent="431165" algn="just">
              <a:lnSpc>
                <a:spcPct val="100000"/>
              </a:lnSpc>
            </a:pPr>
            <a:r>
              <a:rPr sz="1800" spc="-5" dirty="0">
                <a:latin typeface="Arial"/>
                <a:cs typeface="Arial"/>
              </a:rPr>
              <a:t>Повесть</a:t>
            </a:r>
            <a:r>
              <a:rPr sz="1800" dirty="0">
                <a:latin typeface="Arial"/>
                <a:cs typeface="Arial"/>
              </a:rPr>
              <a:t> </a:t>
            </a:r>
            <a:r>
              <a:rPr sz="1800" spc="-15" dirty="0">
                <a:latin typeface="Arial"/>
                <a:cs typeface="Arial"/>
              </a:rPr>
              <a:t>отличалась</a:t>
            </a:r>
            <a:r>
              <a:rPr sz="1800" spc="-10" dirty="0">
                <a:latin typeface="Arial"/>
                <a:cs typeface="Arial"/>
              </a:rPr>
              <a:t> тем,</a:t>
            </a:r>
            <a:r>
              <a:rPr sz="1800" spc="-5" dirty="0">
                <a:latin typeface="Arial"/>
                <a:cs typeface="Arial"/>
              </a:rPr>
              <a:t> </a:t>
            </a:r>
            <a:r>
              <a:rPr sz="1800" spc="-10" dirty="0">
                <a:latin typeface="Arial"/>
                <a:cs typeface="Arial"/>
              </a:rPr>
              <a:t>что</a:t>
            </a:r>
            <a:r>
              <a:rPr sz="1800" spc="-5" dirty="0">
                <a:latin typeface="Arial"/>
                <a:cs typeface="Arial"/>
              </a:rPr>
              <a:t> многие</a:t>
            </a:r>
            <a:r>
              <a:rPr sz="1800" dirty="0">
                <a:latin typeface="Arial"/>
                <a:cs typeface="Arial"/>
              </a:rPr>
              <a:t> </a:t>
            </a:r>
            <a:r>
              <a:rPr sz="1800" spc="-10" dirty="0">
                <a:latin typeface="Arial"/>
                <a:cs typeface="Arial"/>
              </a:rPr>
              <a:t>ее </a:t>
            </a:r>
            <a:r>
              <a:rPr sz="1800" spc="-5" dirty="0">
                <a:latin typeface="Arial"/>
                <a:cs typeface="Arial"/>
              </a:rPr>
              <a:t> </a:t>
            </a:r>
            <a:r>
              <a:rPr sz="1800" spc="-15" dirty="0">
                <a:latin typeface="Arial"/>
                <a:cs typeface="Arial"/>
              </a:rPr>
              <a:t>сюжеты</a:t>
            </a:r>
            <a:r>
              <a:rPr sz="1800" spc="-10" dirty="0">
                <a:latin typeface="Arial"/>
                <a:cs typeface="Arial"/>
              </a:rPr>
              <a:t> </a:t>
            </a:r>
            <a:r>
              <a:rPr sz="1800" spc="-5" dirty="0">
                <a:latin typeface="Arial"/>
                <a:cs typeface="Arial"/>
              </a:rPr>
              <a:t>намеренно</a:t>
            </a:r>
            <a:r>
              <a:rPr sz="1800" dirty="0">
                <a:latin typeface="Arial"/>
                <a:cs typeface="Arial"/>
              </a:rPr>
              <a:t> не</a:t>
            </a:r>
            <a:r>
              <a:rPr sz="1800" spc="5" dirty="0">
                <a:latin typeface="Arial"/>
                <a:cs typeface="Arial"/>
              </a:rPr>
              <a:t> </a:t>
            </a:r>
            <a:r>
              <a:rPr sz="1800" spc="-15" dirty="0">
                <a:latin typeface="Arial"/>
                <a:cs typeface="Arial"/>
              </a:rPr>
              <a:t>имели</a:t>
            </a:r>
            <a:r>
              <a:rPr sz="1800" spc="-10" dirty="0">
                <a:latin typeface="Arial"/>
                <a:cs typeface="Arial"/>
              </a:rPr>
              <a:t> </a:t>
            </a:r>
            <a:r>
              <a:rPr sz="1800" spc="-5" dirty="0">
                <a:latin typeface="Arial"/>
                <a:cs typeface="Arial"/>
              </a:rPr>
              <a:t>логического</a:t>
            </a:r>
            <a:r>
              <a:rPr sz="1800" dirty="0">
                <a:latin typeface="Arial"/>
                <a:cs typeface="Arial"/>
              </a:rPr>
              <a:t> </a:t>
            </a:r>
            <a:r>
              <a:rPr sz="1800" spc="-5" dirty="0">
                <a:latin typeface="Arial"/>
                <a:cs typeface="Arial"/>
              </a:rPr>
              <a:t>за- </a:t>
            </a:r>
            <a:r>
              <a:rPr sz="1800" spc="-490" dirty="0">
                <a:latin typeface="Arial"/>
                <a:cs typeface="Arial"/>
              </a:rPr>
              <a:t> </a:t>
            </a:r>
            <a:r>
              <a:rPr sz="1800" spc="-5" dirty="0">
                <a:latin typeface="Arial"/>
                <a:cs typeface="Arial"/>
              </a:rPr>
              <a:t>вершения. </a:t>
            </a:r>
            <a:r>
              <a:rPr sz="1800" spc="-10" dirty="0">
                <a:latin typeface="Arial"/>
                <a:cs typeface="Arial"/>
              </a:rPr>
              <a:t>Критики </a:t>
            </a:r>
            <a:r>
              <a:rPr sz="1800" dirty="0">
                <a:latin typeface="Arial"/>
                <a:cs typeface="Arial"/>
              </a:rPr>
              <a:t>не </a:t>
            </a:r>
            <a:r>
              <a:rPr sz="1800" spc="-5" dirty="0">
                <a:latin typeface="Arial"/>
                <a:cs typeface="Arial"/>
              </a:rPr>
              <a:t>поняли идею Лескова </a:t>
            </a:r>
            <a:r>
              <a:rPr sz="1800" dirty="0">
                <a:latin typeface="Arial"/>
                <a:cs typeface="Arial"/>
              </a:rPr>
              <a:t>и </a:t>
            </a:r>
            <a:r>
              <a:rPr sz="1800" spc="5" dirty="0">
                <a:latin typeface="Arial"/>
                <a:cs typeface="Arial"/>
              </a:rPr>
              <a:t> </a:t>
            </a:r>
            <a:r>
              <a:rPr sz="1800" spc="-10" dirty="0">
                <a:latin typeface="Arial"/>
                <a:cs typeface="Arial"/>
              </a:rPr>
              <a:t>весьма</a:t>
            </a:r>
            <a:r>
              <a:rPr sz="1800" spc="10" dirty="0">
                <a:latin typeface="Arial"/>
                <a:cs typeface="Arial"/>
              </a:rPr>
              <a:t> </a:t>
            </a:r>
            <a:r>
              <a:rPr sz="1800" spc="-5" dirty="0">
                <a:latin typeface="Arial"/>
                <a:cs typeface="Arial"/>
              </a:rPr>
              <a:t>саркастично</a:t>
            </a:r>
            <a:r>
              <a:rPr sz="1800" spc="10" dirty="0">
                <a:latin typeface="Arial"/>
                <a:cs typeface="Arial"/>
              </a:rPr>
              <a:t> </a:t>
            </a:r>
            <a:r>
              <a:rPr sz="1800" spc="-15" dirty="0">
                <a:latin typeface="Arial"/>
                <a:cs typeface="Arial"/>
              </a:rPr>
              <a:t>отозвались</a:t>
            </a:r>
            <a:r>
              <a:rPr sz="1800" spc="5" dirty="0">
                <a:latin typeface="Arial"/>
                <a:cs typeface="Arial"/>
              </a:rPr>
              <a:t> </a:t>
            </a:r>
            <a:r>
              <a:rPr sz="1800" dirty="0">
                <a:latin typeface="Arial"/>
                <a:cs typeface="Arial"/>
              </a:rPr>
              <a:t>о</a:t>
            </a:r>
            <a:r>
              <a:rPr sz="1800" spc="-5" dirty="0">
                <a:latin typeface="Arial"/>
                <a:cs typeface="Arial"/>
              </a:rPr>
              <a:t> </a:t>
            </a:r>
            <a:r>
              <a:rPr sz="1800" spc="-10" dirty="0">
                <a:latin typeface="Arial"/>
                <a:cs typeface="Arial"/>
              </a:rPr>
              <a:t>повести.</a:t>
            </a:r>
            <a:endParaRPr sz="1800">
              <a:latin typeface="Arial"/>
              <a:cs typeface="Arial"/>
            </a:endParaRPr>
          </a:p>
          <a:p>
            <a:pPr marL="12700" marR="6350" indent="431165" algn="just">
              <a:lnSpc>
                <a:spcPct val="100000"/>
              </a:lnSpc>
            </a:pPr>
            <a:r>
              <a:rPr sz="1800" dirty="0">
                <a:latin typeface="Arial"/>
                <a:cs typeface="Arial"/>
              </a:rPr>
              <a:t>После</a:t>
            </a:r>
            <a:r>
              <a:rPr sz="1800" spc="5" dirty="0">
                <a:latin typeface="Arial"/>
                <a:cs typeface="Arial"/>
              </a:rPr>
              <a:t> </a:t>
            </a:r>
            <a:r>
              <a:rPr sz="1800" spc="-20" dirty="0">
                <a:latin typeface="Arial"/>
                <a:cs typeface="Arial"/>
              </a:rPr>
              <a:t>этого</a:t>
            </a:r>
            <a:r>
              <a:rPr sz="1800" spc="-15" dirty="0">
                <a:latin typeface="Arial"/>
                <a:cs typeface="Arial"/>
              </a:rPr>
              <a:t> </a:t>
            </a:r>
            <a:r>
              <a:rPr sz="1800" spc="-10" dirty="0">
                <a:latin typeface="Arial"/>
                <a:cs typeface="Arial"/>
              </a:rPr>
              <a:t>Николай</a:t>
            </a:r>
            <a:r>
              <a:rPr sz="1800" spc="-5" dirty="0">
                <a:latin typeface="Arial"/>
                <a:cs typeface="Arial"/>
              </a:rPr>
              <a:t> </a:t>
            </a:r>
            <a:r>
              <a:rPr sz="1800" dirty="0">
                <a:latin typeface="Arial"/>
                <a:cs typeface="Arial"/>
              </a:rPr>
              <a:t>Лесков</a:t>
            </a:r>
            <a:r>
              <a:rPr sz="1800" spc="5" dirty="0">
                <a:latin typeface="Arial"/>
                <a:cs typeface="Arial"/>
              </a:rPr>
              <a:t> </a:t>
            </a:r>
            <a:r>
              <a:rPr sz="1800" spc="-5" dirty="0">
                <a:latin typeface="Arial"/>
                <a:cs typeface="Arial"/>
              </a:rPr>
              <a:t>выпустил </a:t>
            </a:r>
            <a:r>
              <a:rPr sz="1800" dirty="0">
                <a:latin typeface="Arial"/>
                <a:cs typeface="Arial"/>
              </a:rPr>
              <a:t> </a:t>
            </a:r>
            <a:r>
              <a:rPr sz="1800" spc="-5" dirty="0">
                <a:latin typeface="Arial"/>
                <a:cs typeface="Arial"/>
              </a:rPr>
              <a:t>сборник </a:t>
            </a:r>
            <a:r>
              <a:rPr sz="1800" spc="-10" dirty="0">
                <a:latin typeface="Arial"/>
                <a:cs typeface="Arial"/>
              </a:rPr>
              <a:t>рассказов </a:t>
            </a:r>
            <a:r>
              <a:rPr sz="1800" spc="-5" dirty="0">
                <a:latin typeface="Arial"/>
                <a:cs typeface="Arial"/>
              </a:rPr>
              <a:t>«Праведники», </a:t>
            </a:r>
            <a:r>
              <a:rPr sz="1800" dirty="0">
                <a:latin typeface="Arial"/>
                <a:cs typeface="Arial"/>
              </a:rPr>
              <a:t>в </a:t>
            </a:r>
            <a:r>
              <a:rPr sz="1800" spc="-10" dirty="0">
                <a:latin typeface="Arial"/>
                <a:cs typeface="Arial"/>
              </a:rPr>
              <a:t>котором он </a:t>
            </a:r>
            <a:r>
              <a:rPr sz="1800" spc="-5" dirty="0">
                <a:latin typeface="Arial"/>
                <a:cs typeface="Arial"/>
              </a:rPr>
              <a:t> описывал</a:t>
            </a:r>
            <a:r>
              <a:rPr sz="1800" dirty="0">
                <a:latin typeface="Arial"/>
                <a:cs typeface="Arial"/>
              </a:rPr>
              <a:t> </a:t>
            </a:r>
            <a:r>
              <a:rPr sz="1800" spc="-10" dirty="0">
                <a:latin typeface="Arial"/>
                <a:cs typeface="Arial"/>
              </a:rPr>
              <a:t>судьбы</a:t>
            </a:r>
            <a:r>
              <a:rPr sz="1800" spc="-5" dirty="0">
                <a:latin typeface="Arial"/>
                <a:cs typeface="Arial"/>
              </a:rPr>
              <a:t> простых</a:t>
            </a:r>
            <a:r>
              <a:rPr sz="1800" dirty="0">
                <a:latin typeface="Arial"/>
                <a:cs typeface="Arial"/>
              </a:rPr>
              <a:t> </a:t>
            </a:r>
            <a:r>
              <a:rPr sz="1800" spc="-10" dirty="0">
                <a:latin typeface="Arial"/>
                <a:cs typeface="Arial"/>
              </a:rPr>
              <a:t>людей,</a:t>
            </a:r>
            <a:r>
              <a:rPr sz="1800" spc="-5" dirty="0">
                <a:latin typeface="Arial"/>
                <a:cs typeface="Arial"/>
              </a:rPr>
              <a:t> пов- </a:t>
            </a:r>
            <a:r>
              <a:rPr sz="1800" spc="-490" dirty="0">
                <a:latin typeface="Arial"/>
                <a:cs typeface="Arial"/>
              </a:rPr>
              <a:t> </a:t>
            </a:r>
            <a:r>
              <a:rPr sz="1800" spc="-10" dirty="0">
                <a:latin typeface="Arial"/>
                <a:cs typeface="Arial"/>
              </a:rPr>
              <a:t>стречавшихся </a:t>
            </a:r>
            <a:r>
              <a:rPr sz="1800" dirty="0">
                <a:latin typeface="Arial"/>
                <a:cs typeface="Arial"/>
              </a:rPr>
              <a:t>на </a:t>
            </a:r>
            <a:r>
              <a:rPr sz="1800" spc="-15" dirty="0">
                <a:latin typeface="Arial"/>
                <a:cs typeface="Arial"/>
              </a:rPr>
              <a:t>его </a:t>
            </a:r>
            <a:r>
              <a:rPr sz="1800" spc="-5" dirty="0">
                <a:latin typeface="Arial"/>
                <a:cs typeface="Arial"/>
              </a:rPr>
              <a:t>пути. </a:t>
            </a:r>
            <a:r>
              <a:rPr sz="1800" spc="-10" dirty="0">
                <a:latin typeface="Arial"/>
                <a:cs typeface="Arial"/>
              </a:rPr>
              <a:t>Однако </a:t>
            </a:r>
            <a:r>
              <a:rPr sz="1800" dirty="0">
                <a:latin typeface="Arial"/>
                <a:cs typeface="Arial"/>
              </a:rPr>
              <a:t>и </a:t>
            </a:r>
            <a:r>
              <a:rPr sz="1800" spc="-20" dirty="0">
                <a:latin typeface="Arial"/>
                <a:cs typeface="Arial"/>
              </a:rPr>
              <a:t>эти </a:t>
            </a:r>
            <a:r>
              <a:rPr sz="1800" spc="-5" dirty="0">
                <a:latin typeface="Arial"/>
                <a:cs typeface="Arial"/>
              </a:rPr>
              <a:t>про- </a:t>
            </a:r>
            <a:r>
              <a:rPr sz="1800" dirty="0">
                <a:latin typeface="Arial"/>
                <a:cs typeface="Arial"/>
              </a:rPr>
              <a:t> </a:t>
            </a:r>
            <a:r>
              <a:rPr sz="1800" spc="-10" dirty="0">
                <a:latin typeface="Arial"/>
                <a:cs typeface="Arial"/>
              </a:rPr>
              <a:t>изведения</a:t>
            </a:r>
            <a:r>
              <a:rPr sz="1800" spc="-5" dirty="0">
                <a:latin typeface="Arial"/>
                <a:cs typeface="Arial"/>
              </a:rPr>
              <a:t> были</a:t>
            </a:r>
            <a:r>
              <a:rPr sz="1800" dirty="0">
                <a:latin typeface="Arial"/>
                <a:cs typeface="Arial"/>
              </a:rPr>
              <a:t> </a:t>
            </a:r>
            <a:r>
              <a:rPr sz="1800" spc="-20" dirty="0">
                <a:latin typeface="Arial"/>
                <a:cs typeface="Arial"/>
              </a:rPr>
              <a:t>отрицательно</a:t>
            </a:r>
            <a:r>
              <a:rPr sz="1800" spc="-15" dirty="0">
                <a:latin typeface="Arial"/>
                <a:cs typeface="Arial"/>
              </a:rPr>
              <a:t> </a:t>
            </a:r>
            <a:r>
              <a:rPr sz="1800" spc="-5" dirty="0">
                <a:latin typeface="Arial"/>
                <a:cs typeface="Arial"/>
              </a:rPr>
              <a:t>восприняты </a:t>
            </a:r>
            <a:r>
              <a:rPr sz="1800" spc="-490" dirty="0">
                <a:latin typeface="Arial"/>
                <a:cs typeface="Arial"/>
              </a:rPr>
              <a:t> </a:t>
            </a:r>
            <a:r>
              <a:rPr sz="1800" dirty="0">
                <a:latin typeface="Arial"/>
                <a:cs typeface="Arial"/>
              </a:rPr>
              <a:t>критиками.</a:t>
            </a:r>
            <a:endParaRPr sz="1800">
              <a:latin typeface="Arial"/>
              <a:cs typeface="Arial"/>
            </a:endParaRPr>
          </a:p>
          <a:p>
            <a:pPr marL="12700" marR="5080" indent="431165" algn="just">
              <a:lnSpc>
                <a:spcPct val="100000"/>
              </a:lnSpc>
              <a:spcBef>
                <a:spcPts val="5"/>
              </a:spcBef>
            </a:pPr>
            <a:r>
              <a:rPr sz="1800" dirty="0">
                <a:latin typeface="Arial"/>
                <a:cs typeface="Arial"/>
              </a:rPr>
              <a:t>В</a:t>
            </a:r>
            <a:r>
              <a:rPr sz="1800" spc="5" dirty="0">
                <a:latin typeface="Arial"/>
                <a:cs typeface="Arial"/>
              </a:rPr>
              <a:t> </a:t>
            </a:r>
            <a:r>
              <a:rPr sz="1800" spc="-5" dirty="0">
                <a:latin typeface="Arial"/>
                <a:cs typeface="Arial"/>
              </a:rPr>
              <a:t>1880-е</a:t>
            </a:r>
            <a:r>
              <a:rPr sz="1800" dirty="0">
                <a:latin typeface="Arial"/>
                <a:cs typeface="Arial"/>
              </a:rPr>
              <a:t> </a:t>
            </a:r>
            <a:r>
              <a:rPr sz="1800" spc="-20" dirty="0">
                <a:latin typeface="Arial"/>
                <a:cs typeface="Arial"/>
              </a:rPr>
              <a:t>годы</a:t>
            </a:r>
            <a:r>
              <a:rPr sz="1800" spc="-15" dirty="0">
                <a:latin typeface="Arial"/>
                <a:cs typeface="Arial"/>
              </a:rPr>
              <a:t> </a:t>
            </a:r>
            <a:r>
              <a:rPr sz="1800" dirty="0">
                <a:latin typeface="Arial"/>
                <a:cs typeface="Arial"/>
              </a:rPr>
              <a:t>в</a:t>
            </a:r>
            <a:r>
              <a:rPr sz="1800" spc="5" dirty="0">
                <a:latin typeface="Arial"/>
                <a:cs typeface="Arial"/>
              </a:rPr>
              <a:t> </a:t>
            </a:r>
            <a:r>
              <a:rPr sz="1800" spc="-15" dirty="0">
                <a:latin typeface="Arial"/>
                <a:cs typeface="Arial"/>
              </a:rPr>
              <a:t>его</a:t>
            </a:r>
            <a:r>
              <a:rPr sz="1800" spc="-10" dirty="0">
                <a:latin typeface="Arial"/>
                <a:cs typeface="Arial"/>
              </a:rPr>
              <a:t> </a:t>
            </a:r>
            <a:r>
              <a:rPr sz="1800" spc="-15" dirty="0">
                <a:latin typeface="Arial"/>
                <a:cs typeface="Arial"/>
              </a:rPr>
              <a:t>работах</a:t>
            </a:r>
            <a:r>
              <a:rPr sz="1800" spc="-10" dirty="0">
                <a:latin typeface="Arial"/>
                <a:cs typeface="Arial"/>
              </a:rPr>
              <a:t> </a:t>
            </a:r>
            <a:r>
              <a:rPr sz="1800" spc="-5" dirty="0">
                <a:latin typeface="Arial"/>
                <a:cs typeface="Arial"/>
              </a:rPr>
              <a:t>начали </a:t>
            </a:r>
            <a:r>
              <a:rPr sz="1800" dirty="0">
                <a:latin typeface="Arial"/>
                <a:cs typeface="Arial"/>
              </a:rPr>
              <a:t> </a:t>
            </a:r>
            <a:r>
              <a:rPr sz="1800" spc="-20" dirty="0">
                <a:latin typeface="Arial"/>
                <a:cs typeface="Arial"/>
              </a:rPr>
              <a:t>отчетливо</a:t>
            </a:r>
            <a:r>
              <a:rPr sz="1800" spc="225" dirty="0">
                <a:latin typeface="Arial"/>
                <a:cs typeface="Arial"/>
              </a:rPr>
              <a:t> </a:t>
            </a:r>
            <a:r>
              <a:rPr sz="1800" spc="-5" dirty="0">
                <a:latin typeface="Arial"/>
                <a:cs typeface="Arial"/>
              </a:rPr>
              <a:t>появляться</a:t>
            </a:r>
            <a:r>
              <a:rPr sz="1800" spc="229" dirty="0">
                <a:latin typeface="Arial"/>
                <a:cs typeface="Arial"/>
              </a:rPr>
              <a:t> </a:t>
            </a:r>
            <a:r>
              <a:rPr sz="1800" spc="-5" dirty="0">
                <a:latin typeface="Arial"/>
                <a:cs typeface="Arial"/>
              </a:rPr>
              <a:t>признаки</a:t>
            </a:r>
            <a:r>
              <a:rPr sz="1800" spc="235" dirty="0">
                <a:latin typeface="Arial"/>
                <a:cs typeface="Arial"/>
              </a:rPr>
              <a:t> </a:t>
            </a:r>
            <a:r>
              <a:rPr sz="1800" spc="-10" dirty="0">
                <a:latin typeface="Arial"/>
                <a:cs typeface="Arial"/>
              </a:rPr>
              <a:t>религиозности.</a:t>
            </a:r>
            <a:endParaRPr sz="1800">
              <a:latin typeface="Arial"/>
              <a:cs typeface="Arial"/>
            </a:endParaRPr>
          </a:p>
        </p:txBody>
      </p:sp>
      <p:sp>
        <p:nvSpPr>
          <p:cNvPr id="4" name="object 4"/>
          <p:cNvSpPr txBox="1"/>
          <p:nvPr/>
        </p:nvSpPr>
        <p:spPr>
          <a:xfrm>
            <a:off x="3787902" y="4897882"/>
            <a:ext cx="5170805" cy="1671955"/>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Arial"/>
                <a:cs typeface="Arial"/>
              </a:rPr>
              <a:t>В</a:t>
            </a:r>
            <a:r>
              <a:rPr sz="1800" spc="5" dirty="0">
                <a:latin typeface="Arial"/>
                <a:cs typeface="Arial"/>
              </a:rPr>
              <a:t> </a:t>
            </a:r>
            <a:r>
              <a:rPr sz="1800" spc="-5" dirty="0">
                <a:latin typeface="Arial"/>
                <a:cs typeface="Arial"/>
              </a:rPr>
              <a:t>частности,</a:t>
            </a:r>
            <a:r>
              <a:rPr sz="1800" dirty="0">
                <a:latin typeface="Arial"/>
                <a:cs typeface="Arial"/>
              </a:rPr>
              <a:t> </a:t>
            </a:r>
            <a:r>
              <a:rPr sz="1800" spc="-10" dirty="0">
                <a:latin typeface="Arial"/>
                <a:cs typeface="Arial"/>
              </a:rPr>
              <a:t>Николай</a:t>
            </a:r>
            <a:r>
              <a:rPr sz="1800" spc="-5" dirty="0">
                <a:latin typeface="Arial"/>
                <a:cs typeface="Arial"/>
              </a:rPr>
              <a:t> Семенович</a:t>
            </a:r>
            <a:r>
              <a:rPr sz="1800" dirty="0">
                <a:latin typeface="Arial"/>
                <a:cs typeface="Arial"/>
              </a:rPr>
              <a:t> </a:t>
            </a:r>
            <a:r>
              <a:rPr sz="1800" spc="-5" dirty="0">
                <a:latin typeface="Arial"/>
                <a:cs typeface="Arial"/>
              </a:rPr>
              <a:t>писал</a:t>
            </a:r>
            <a:r>
              <a:rPr sz="1800" dirty="0">
                <a:latin typeface="Arial"/>
                <a:cs typeface="Arial"/>
              </a:rPr>
              <a:t> о </a:t>
            </a:r>
            <a:r>
              <a:rPr sz="1800" spc="5" dirty="0">
                <a:latin typeface="Arial"/>
                <a:cs typeface="Arial"/>
              </a:rPr>
              <a:t> </a:t>
            </a:r>
            <a:r>
              <a:rPr sz="1800" spc="-5" dirty="0">
                <a:latin typeface="Arial"/>
                <a:cs typeface="Arial"/>
              </a:rPr>
              <a:t>раннем</a:t>
            </a:r>
            <a:r>
              <a:rPr sz="1800" spc="10" dirty="0">
                <a:latin typeface="Arial"/>
                <a:cs typeface="Arial"/>
              </a:rPr>
              <a:t> </a:t>
            </a:r>
            <a:r>
              <a:rPr sz="1800" spc="-10" dirty="0">
                <a:latin typeface="Arial"/>
                <a:cs typeface="Arial"/>
              </a:rPr>
              <a:t>христианстве.</a:t>
            </a:r>
            <a:endParaRPr sz="1800">
              <a:latin typeface="Arial"/>
              <a:cs typeface="Arial"/>
            </a:endParaRPr>
          </a:p>
          <a:p>
            <a:pPr marL="12700" marR="5715" indent="431165" algn="just">
              <a:lnSpc>
                <a:spcPct val="100000"/>
              </a:lnSpc>
            </a:pPr>
            <a:r>
              <a:rPr sz="1800" dirty="0">
                <a:latin typeface="Arial"/>
                <a:cs typeface="Arial"/>
              </a:rPr>
              <a:t>В </a:t>
            </a:r>
            <a:r>
              <a:rPr sz="1800" spc="-5" dirty="0">
                <a:latin typeface="Arial"/>
                <a:cs typeface="Arial"/>
              </a:rPr>
              <a:t>1890-х </a:t>
            </a:r>
            <a:r>
              <a:rPr sz="1800" spc="-20" dirty="0">
                <a:latin typeface="Arial"/>
                <a:cs typeface="Arial"/>
              </a:rPr>
              <a:t>годах </a:t>
            </a:r>
            <a:r>
              <a:rPr sz="1800" dirty="0">
                <a:latin typeface="Arial"/>
                <a:cs typeface="Arial"/>
              </a:rPr>
              <a:t>Лесков в </a:t>
            </a:r>
            <a:r>
              <a:rPr sz="1800" spc="-10" dirty="0">
                <a:latin typeface="Arial"/>
                <a:cs typeface="Arial"/>
              </a:rPr>
              <a:t>своём творчестве </a:t>
            </a:r>
            <a:r>
              <a:rPr sz="1800" spc="-5" dirty="0">
                <a:latin typeface="Arial"/>
                <a:cs typeface="Arial"/>
              </a:rPr>
              <a:t> </a:t>
            </a:r>
            <a:r>
              <a:rPr sz="1800" spc="-10" dirty="0">
                <a:latin typeface="Arial"/>
                <a:cs typeface="Arial"/>
              </a:rPr>
              <a:t>стал ещё </a:t>
            </a:r>
            <a:r>
              <a:rPr sz="1800" spc="-15" dirty="0">
                <a:latin typeface="Arial"/>
                <a:cs typeface="Arial"/>
              </a:rPr>
              <a:t>более </a:t>
            </a:r>
            <a:r>
              <a:rPr sz="1800" spc="-10" dirty="0">
                <a:latin typeface="Arial"/>
                <a:cs typeface="Arial"/>
              </a:rPr>
              <a:t>резко публицистичен, </a:t>
            </a:r>
            <a:r>
              <a:rPr sz="1800" spc="-5" dirty="0">
                <a:latin typeface="Arial"/>
                <a:cs typeface="Arial"/>
              </a:rPr>
              <a:t>чем пре- </a:t>
            </a:r>
            <a:r>
              <a:rPr sz="1800" dirty="0">
                <a:latin typeface="Arial"/>
                <a:cs typeface="Arial"/>
              </a:rPr>
              <a:t> </a:t>
            </a:r>
            <a:r>
              <a:rPr sz="1800" spc="-5" dirty="0">
                <a:latin typeface="Arial"/>
                <a:cs typeface="Arial"/>
              </a:rPr>
              <a:t>жде: </a:t>
            </a:r>
            <a:r>
              <a:rPr sz="1800" spc="-15" dirty="0">
                <a:latin typeface="Arial"/>
                <a:cs typeface="Arial"/>
              </a:rPr>
              <a:t>его </a:t>
            </a:r>
            <a:r>
              <a:rPr sz="1800" spc="-5" dirty="0">
                <a:latin typeface="Arial"/>
                <a:cs typeface="Arial"/>
              </a:rPr>
              <a:t>рассказы </a:t>
            </a:r>
            <a:r>
              <a:rPr sz="1800" dirty="0">
                <a:latin typeface="Arial"/>
                <a:cs typeface="Arial"/>
              </a:rPr>
              <a:t>и </a:t>
            </a:r>
            <a:r>
              <a:rPr sz="1800" spc="-10" dirty="0">
                <a:latin typeface="Arial"/>
                <a:cs typeface="Arial"/>
              </a:rPr>
              <a:t>повести </a:t>
            </a:r>
            <a:r>
              <a:rPr sz="1800" dirty="0">
                <a:latin typeface="Arial"/>
                <a:cs typeface="Arial"/>
              </a:rPr>
              <a:t>в </a:t>
            </a:r>
            <a:r>
              <a:rPr sz="1800" spc="-10" dirty="0">
                <a:latin typeface="Arial"/>
                <a:cs typeface="Arial"/>
              </a:rPr>
              <a:t>последние </a:t>
            </a:r>
            <a:r>
              <a:rPr sz="1800" spc="-20" dirty="0">
                <a:latin typeface="Arial"/>
                <a:cs typeface="Arial"/>
              </a:rPr>
              <a:t>годы </a:t>
            </a:r>
            <a:r>
              <a:rPr sz="1800" spc="-15" dirty="0">
                <a:latin typeface="Arial"/>
                <a:cs typeface="Arial"/>
              </a:rPr>
              <a:t> </a:t>
            </a:r>
            <a:r>
              <a:rPr sz="1800" dirty="0">
                <a:latin typeface="Arial"/>
                <a:cs typeface="Arial"/>
              </a:rPr>
              <a:t>жизни</a:t>
            </a:r>
            <a:r>
              <a:rPr sz="1800" spc="-20" dirty="0">
                <a:latin typeface="Arial"/>
                <a:cs typeface="Arial"/>
              </a:rPr>
              <a:t> </a:t>
            </a:r>
            <a:r>
              <a:rPr sz="1800" spc="-5" dirty="0">
                <a:latin typeface="Arial"/>
                <a:cs typeface="Arial"/>
              </a:rPr>
              <a:t>носили</a:t>
            </a:r>
            <a:r>
              <a:rPr sz="1800" dirty="0">
                <a:latin typeface="Arial"/>
                <a:cs typeface="Arial"/>
              </a:rPr>
              <a:t> </a:t>
            </a:r>
            <a:r>
              <a:rPr sz="1800" spc="-5" dirty="0">
                <a:latin typeface="Arial"/>
                <a:cs typeface="Arial"/>
              </a:rPr>
              <a:t>остро</a:t>
            </a:r>
            <a:r>
              <a:rPr sz="1800" spc="-10" dirty="0">
                <a:latin typeface="Arial"/>
                <a:cs typeface="Arial"/>
              </a:rPr>
              <a:t> сатирический характер.</a:t>
            </a:r>
            <a:endParaRPr sz="1800">
              <a:latin typeface="Arial"/>
              <a:cs typeface="Arial"/>
            </a:endParaRPr>
          </a:p>
        </p:txBody>
      </p:sp>
      <p:pic>
        <p:nvPicPr>
          <p:cNvPr id="5" name="object 5"/>
          <p:cNvPicPr/>
          <p:nvPr/>
        </p:nvPicPr>
        <p:blipFill>
          <a:blip r:embed="rId2" cstate="print"/>
          <a:stretch>
            <a:fillRect/>
          </a:stretch>
        </p:blipFill>
        <p:spPr>
          <a:xfrm>
            <a:off x="249936" y="906780"/>
            <a:ext cx="3387852" cy="4797552"/>
          </a:xfrm>
          <a:prstGeom prst="rect">
            <a:avLst/>
          </a:prstGeom>
        </p:spPr>
      </p:pic>
      <p:sp>
        <p:nvSpPr>
          <p:cNvPr id="6" name="object 6"/>
          <p:cNvSpPr txBox="1"/>
          <p:nvPr/>
        </p:nvSpPr>
        <p:spPr>
          <a:xfrm>
            <a:off x="776427" y="5754420"/>
            <a:ext cx="23653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Н.С.</a:t>
            </a:r>
            <a:r>
              <a:rPr sz="1200" spc="-15" dirty="0">
                <a:latin typeface="Arial"/>
                <a:cs typeface="Arial"/>
              </a:rPr>
              <a:t> </a:t>
            </a:r>
            <a:r>
              <a:rPr sz="1200" dirty="0">
                <a:latin typeface="Arial"/>
                <a:cs typeface="Arial"/>
              </a:rPr>
              <a:t>Лесков.</a:t>
            </a:r>
            <a:r>
              <a:rPr sz="1200" spc="-40" dirty="0">
                <a:latin typeface="Arial"/>
                <a:cs typeface="Arial"/>
              </a:rPr>
              <a:t> </a:t>
            </a:r>
            <a:r>
              <a:rPr sz="1200" dirty="0">
                <a:latin typeface="Arial"/>
                <a:cs typeface="Arial"/>
              </a:rPr>
              <a:t>Примерно</a:t>
            </a:r>
            <a:r>
              <a:rPr sz="1200" spc="-50" dirty="0">
                <a:latin typeface="Arial"/>
                <a:cs typeface="Arial"/>
              </a:rPr>
              <a:t> </a:t>
            </a:r>
            <a:r>
              <a:rPr sz="1200" dirty="0">
                <a:latin typeface="Arial"/>
                <a:cs typeface="Arial"/>
              </a:rPr>
              <a:t>1880-е</a:t>
            </a:r>
            <a:r>
              <a:rPr sz="1200" spc="-45" dirty="0">
                <a:latin typeface="Arial"/>
                <a:cs typeface="Arial"/>
              </a:rPr>
              <a:t> </a:t>
            </a:r>
            <a:r>
              <a:rPr sz="1200" spc="-55" dirty="0">
                <a:latin typeface="Arial"/>
                <a:cs typeface="Arial"/>
              </a:rPr>
              <a:t>гг.</a:t>
            </a:r>
            <a:endParaRPr sz="1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3278" y="142747"/>
            <a:ext cx="100139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a:t>
            </a:r>
            <a:r>
              <a:rPr sz="1800" spc="5" dirty="0">
                <a:latin typeface="Arial"/>
                <a:cs typeface="Arial"/>
              </a:rPr>
              <a:t>Р</a:t>
            </a:r>
            <a:r>
              <a:rPr sz="1800" spc="-40" dirty="0">
                <a:latin typeface="Arial"/>
                <a:cs typeface="Arial"/>
              </a:rPr>
              <a:t>у</a:t>
            </a:r>
            <a:r>
              <a:rPr sz="1800" dirty="0">
                <a:latin typeface="Arial"/>
                <a:cs typeface="Arial"/>
              </a:rPr>
              <a:t>сс</a:t>
            </a:r>
            <a:r>
              <a:rPr sz="1800" spc="50" dirty="0">
                <a:latin typeface="Arial"/>
                <a:cs typeface="Arial"/>
              </a:rPr>
              <a:t>к</a:t>
            </a:r>
            <a:r>
              <a:rPr sz="1800" spc="-5" dirty="0">
                <a:latin typeface="Arial"/>
                <a:cs typeface="Arial"/>
              </a:rPr>
              <a:t>ая</a:t>
            </a:r>
            <a:endParaRPr sz="1800">
              <a:latin typeface="Arial"/>
              <a:cs typeface="Arial"/>
            </a:endParaRPr>
          </a:p>
        </p:txBody>
      </p:sp>
      <p:sp>
        <p:nvSpPr>
          <p:cNvPr id="3" name="object 3"/>
          <p:cNvSpPr txBox="1"/>
          <p:nvPr/>
        </p:nvSpPr>
        <p:spPr>
          <a:xfrm>
            <a:off x="8078851" y="142747"/>
            <a:ext cx="8439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мыс</a:t>
            </a:r>
            <a:r>
              <a:rPr sz="1800" spc="15" dirty="0">
                <a:latin typeface="Arial"/>
                <a:cs typeface="Arial"/>
              </a:rPr>
              <a:t>л</a:t>
            </a:r>
            <a:r>
              <a:rPr sz="1800" dirty="0">
                <a:latin typeface="Arial"/>
                <a:cs typeface="Arial"/>
              </a:rPr>
              <a:t>ь»</a:t>
            </a:r>
            <a:endParaRPr sz="1800">
              <a:latin typeface="Arial"/>
              <a:cs typeface="Arial"/>
            </a:endParaRPr>
          </a:p>
        </p:txBody>
      </p:sp>
      <p:sp>
        <p:nvSpPr>
          <p:cNvPr id="4" name="object 4"/>
          <p:cNvSpPr txBox="1">
            <a:spLocks noGrp="1"/>
          </p:cNvSpPr>
          <p:nvPr>
            <p:ph type="title"/>
          </p:nvPr>
        </p:nvSpPr>
        <p:spPr>
          <a:xfrm>
            <a:off x="3787902" y="142747"/>
            <a:ext cx="2016125" cy="574675"/>
          </a:xfrm>
          <a:prstGeom prst="rect">
            <a:avLst/>
          </a:prstGeom>
        </p:spPr>
        <p:txBody>
          <a:bodyPr vert="horz" wrap="square" lIns="0" tIns="12700" rIns="0" bIns="0" rtlCol="0">
            <a:spAutoFit/>
          </a:bodyPr>
          <a:lstStyle/>
          <a:p>
            <a:pPr marL="12700" marR="5080" indent="431165">
              <a:lnSpc>
                <a:spcPct val="100000"/>
              </a:lnSpc>
              <a:spcBef>
                <a:spcPts val="100"/>
              </a:spcBef>
              <a:tabLst>
                <a:tab pos="958850" algn="l"/>
                <a:tab pos="1758950" algn="l"/>
              </a:tabLst>
            </a:pPr>
            <a:r>
              <a:rPr spc="-15" dirty="0"/>
              <a:t>Печатание	</a:t>
            </a:r>
            <a:r>
              <a:rPr dirty="0"/>
              <a:t>в </a:t>
            </a:r>
            <a:r>
              <a:rPr spc="5" dirty="0"/>
              <a:t> </a:t>
            </a:r>
            <a:r>
              <a:rPr spc="-5" dirty="0"/>
              <a:t>р</a:t>
            </a:r>
            <a:r>
              <a:rPr spc="-10" dirty="0"/>
              <a:t>о</a:t>
            </a:r>
            <a:r>
              <a:rPr dirty="0"/>
              <a:t>м</a:t>
            </a:r>
            <a:r>
              <a:rPr spc="-10" dirty="0"/>
              <a:t>а</a:t>
            </a:r>
            <a:r>
              <a:rPr spc="10" dirty="0"/>
              <a:t>н</a:t>
            </a:r>
            <a:r>
              <a:rPr dirty="0"/>
              <a:t>а	</a:t>
            </a:r>
            <a:r>
              <a:rPr spc="-5" dirty="0"/>
              <a:t>«</a:t>
            </a:r>
            <a:r>
              <a:rPr spc="-10" dirty="0"/>
              <a:t>Ч</a:t>
            </a:r>
            <a:r>
              <a:rPr spc="-5" dirty="0"/>
              <a:t>ё</a:t>
            </a:r>
            <a:r>
              <a:rPr spc="-35" dirty="0"/>
              <a:t>р</a:t>
            </a:r>
            <a:r>
              <a:rPr spc="-20" dirty="0"/>
              <a:t>т</a:t>
            </a:r>
            <a:r>
              <a:rPr spc="-5" dirty="0"/>
              <a:t>овы</a:t>
            </a:r>
          </a:p>
        </p:txBody>
      </p:sp>
      <p:sp>
        <p:nvSpPr>
          <p:cNvPr id="5" name="object 5"/>
          <p:cNvSpPr txBox="1"/>
          <p:nvPr/>
        </p:nvSpPr>
        <p:spPr>
          <a:xfrm>
            <a:off x="5836411" y="142747"/>
            <a:ext cx="932180" cy="574675"/>
          </a:xfrm>
          <a:prstGeom prst="rect">
            <a:avLst/>
          </a:prstGeom>
        </p:spPr>
        <p:txBody>
          <a:bodyPr vert="horz" wrap="square" lIns="0" tIns="12700" rIns="0" bIns="0" rtlCol="0">
            <a:spAutoFit/>
          </a:bodyPr>
          <a:lstStyle/>
          <a:p>
            <a:pPr marL="109855" marR="5080" indent="-97790">
              <a:lnSpc>
                <a:spcPct val="100000"/>
              </a:lnSpc>
              <a:spcBef>
                <a:spcPts val="100"/>
              </a:spcBef>
            </a:pPr>
            <a:r>
              <a:rPr sz="1800" spc="30" dirty="0">
                <a:latin typeface="Arial"/>
                <a:cs typeface="Arial"/>
              </a:rPr>
              <a:t>ж</a:t>
            </a:r>
            <a:r>
              <a:rPr sz="1800" spc="-50" dirty="0">
                <a:latin typeface="Arial"/>
                <a:cs typeface="Arial"/>
              </a:rPr>
              <a:t>у</a:t>
            </a:r>
            <a:r>
              <a:rPr sz="1800" spc="-5" dirty="0">
                <a:latin typeface="Arial"/>
                <a:cs typeface="Arial"/>
              </a:rPr>
              <a:t>р</a:t>
            </a:r>
            <a:r>
              <a:rPr sz="1800" spc="5" dirty="0">
                <a:latin typeface="Arial"/>
                <a:cs typeface="Arial"/>
              </a:rPr>
              <a:t>н</a:t>
            </a:r>
            <a:r>
              <a:rPr sz="1800" spc="-5" dirty="0">
                <a:latin typeface="Arial"/>
                <a:cs typeface="Arial"/>
              </a:rPr>
              <a:t>але  </a:t>
            </a:r>
            <a:r>
              <a:rPr sz="1800" spc="35" dirty="0">
                <a:latin typeface="Arial"/>
                <a:cs typeface="Arial"/>
              </a:rPr>
              <a:t>к</a:t>
            </a:r>
            <a:r>
              <a:rPr sz="1800" spc="-25" dirty="0">
                <a:latin typeface="Arial"/>
                <a:cs typeface="Arial"/>
              </a:rPr>
              <a:t>у</a:t>
            </a:r>
            <a:r>
              <a:rPr sz="1800" spc="25" dirty="0">
                <a:latin typeface="Arial"/>
                <a:cs typeface="Arial"/>
              </a:rPr>
              <a:t>к</a:t>
            </a:r>
            <a:r>
              <a:rPr sz="1800" dirty="0">
                <a:latin typeface="Arial"/>
                <a:cs typeface="Arial"/>
              </a:rPr>
              <a:t>лы»,</a:t>
            </a:r>
            <a:endParaRPr sz="1800">
              <a:latin typeface="Arial"/>
              <a:cs typeface="Arial"/>
            </a:endParaRPr>
          </a:p>
        </p:txBody>
      </p:sp>
      <p:sp>
        <p:nvSpPr>
          <p:cNvPr id="6" name="object 6"/>
          <p:cNvSpPr txBox="1"/>
          <p:nvPr/>
        </p:nvSpPr>
        <p:spPr>
          <a:xfrm>
            <a:off x="6761733" y="417321"/>
            <a:ext cx="2160905" cy="574040"/>
          </a:xfrm>
          <a:prstGeom prst="rect">
            <a:avLst/>
          </a:prstGeom>
        </p:spPr>
        <p:txBody>
          <a:bodyPr vert="horz" wrap="square" lIns="0" tIns="12700" rIns="0" bIns="0" rtlCol="0">
            <a:spAutoFit/>
          </a:bodyPr>
          <a:lstStyle/>
          <a:p>
            <a:pPr marL="12700" marR="5080" indent="137160">
              <a:lnSpc>
                <a:spcPct val="100000"/>
              </a:lnSpc>
              <a:spcBef>
                <a:spcPts val="100"/>
              </a:spcBef>
              <a:tabLst>
                <a:tab pos="730250" algn="l"/>
                <a:tab pos="1667510" algn="l"/>
                <a:tab pos="1795780" algn="l"/>
                <a:tab pos="2019935" algn="l"/>
              </a:tabLst>
            </a:pPr>
            <a:r>
              <a:rPr sz="1800" dirty="0">
                <a:latin typeface="Arial"/>
                <a:cs typeface="Arial"/>
              </a:rPr>
              <a:t>п</a:t>
            </a:r>
            <a:r>
              <a:rPr sz="1800" spc="-10" dirty="0">
                <a:latin typeface="Arial"/>
                <a:cs typeface="Arial"/>
              </a:rPr>
              <a:t>р</a:t>
            </a:r>
            <a:r>
              <a:rPr sz="1800" spc="-45" dirty="0">
                <a:latin typeface="Arial"/>
                <a:cs typeface="Arial"/>
              </a:rPr>
              <a:t>о</a:t>
            </a:r>
            <a:r>
              <a:rPr sz="1800" spc="-20" dirty="0">
                <a:latin typeface="Arial"/>
                <a:cs typeface="Arial"/>
              </a:rPr>
              <a:t>т</a:t>
            </a:r>
            <a:r>
              <a:rPr sz="1800" spc="-45" dirty="0">
                <a:latin typeface="Arial"/>
                <a:cs typeface="Arial"/>
              </a:rPr>
              <a:t>о</a:t>
            </a:r>
            <a:r>
              <a:rPr sz="1800" dirty="0">
                <a:latin typeface="Arial"/>
                <a:cs typeface="Arial"/>
              </a:rPr>
              <a:t>тип</a:t>
            </a:r>
            <a:r>
              <a:rPr sz="1800" spc="-10" dirty="0">
                <a:latin typeface="Arial"/>
                <a:cs typeface="Arial"/>
              </a:rPr>
              <a:t>а</a:t>
            </a:r>
            <a:r>
              <a:rPr sz="1800" dirty="0">
                <a:latin typeface="Arial"/>
                <a:cs typeface="Arial"/>
              </a:rPr>
              <a:t>ми	д</a:t>
            </a:r>
            <a:r>
              <a:rPr sz="1800" spc="-35" dirty="0">
                <a:latin typeface="Arial"/>
                <a:cs typeface="Arial"/>
              </a:rPr>
              <a:t>в</a:t>
            </a:r>
            <a:r>
              <a:rPr sz="1800" spc="-15" dirty="0">
                <a:latin typeface="Arial"/>
                <a:cs typeface="Arial"/>
              </a:rPr>
              <a:t>у</a:t>
            </a:r>
            <a:r>
              <a:rPr sz="1800" dirty="0">
                <a:latin typeface="Arial"/>
                <a:cs typeface="Arial"/>
              </a:rPr>
              <a:t>х  бы</a:t>
            </a:r>
            <a:r>
              <a:rPr sz="1800" spc="5" dirty="0">
                <a:latin typeface="Arial"/>
                <a:cs typeface="Arial"/>
              </a:rPr>
              <a:t>л</a:t>
            </a:r>
            <a:r>
              <a:rPr sz="1800" dirty="0">
                <a:latin typeface="Arial"/>
                <a:cs typeface="Arial"/>
              </a:rPr>
              <a:t>и	</a:t>
            </a:r>
            <a:r>
              <a:rPr sz="1800" spc="-5" dirty="0">
                <a:latin typeface="Arial"/>
                <a:cs typeface="Arial"/>
              </a:rPr>
              <a:t>Н</a:t>
            </a:r>
            <a:r>
              <a:rPr sz="1800" spc="-15" dirty="0">
                <a:latin typeface="Arial"/>
                <a:cs typeface="Arial"/>
              </a:rPr>
              <a:t>и</a:t>
            </a:r>
            <a:r>
              <a:rPr sz="1800" spc="25" dirty="0">
                <a:latin typeface="Arial"/>
                <a:cs typeface="Arial"/>
              </a:rPr>
              <a:t>к</a:t>
            </a:r>
            <a:r>
              <a:rPr sz="1800" spc="-45" dirty="0">
                <a:latin typeface="Arial"/>
                <a:cs typeface="Arial"/>
              </a:rPr>
              <a:t>о</a:t>
            </a:r>
            <a:r>
              <a:rPr sz="1800" dirty="0">
                <a:latin typeface="Arial"/>
                <a:cs typeface="Arial"/>
              </a:rPr>
              <a:t>л</a:t>
            </a:r>
            <a:r>
              <a:rPr sz="1800" spc="-20" dirty="0">
                <a:latin typeface="Arial"/>
                <a:cs typeface="Arial"/>
              </a:rPr>
              <a:t>а</a:t>
            </a:r>
            <a:r>
              <a:rPr sz="1800" dirty="0">
                <a:latin typeface="Arial"/>
                <a:cs typeface="Arial"/>
              </a:rPr>
              <a:t>й		I	и</a:t>
            </a:r>
            <a:endParaRPr sz="1800">
              <a:latin typeface="Arial"/>
              <a:cs typeface="Arial"/>
            </a:endParaRPr>
          </a:p>
        </p:txBody>
      </p:sp>
      <p:sp>
        <p:nvSpPr>
          <p:cNvPr id="7" name="object 7"/>
          <p:cNvSpPr txBox="1"/>
          <p:nvPr/>
        </p:nvSpPr>
        <p:spPr>
          <a:xfrm>
            <a:off x="3787902" y="691641"/>
            <a:ext cx="5135880" cy="4965065"/>
          </a:xfrm>
          <a:prstGeom prst="rect">
            <a:avLst/>
          </a:prstGeom>
        </p:spPr>
        <p:txBody>
          <a:bodyPr vert="horz" wrap="square" lIns="0" tIns="12700" rIns="0" bIns="0" rtlCol="0">
            <a:spAutoFit/>
          </a:bodyPr>
          <a:lstStyle/>
          <a:p>
            <a:pPr marL="12700" algn="just">
              <a:lnSpc>
                <a:spcPct val="100000"/>
              </a:lnSpc>
              <a:spcBef>
                <a:spcPts val="100"/>
              </a:spcBef>
            </a:pPr>
            <a:r>
              <a:rPr sz="1800" spc="-10" dirty="0">
                <a:latin typeface="Arial"/>
                <a:cs typeface="Arial"/>
              </a:rPr>
              <a:t>главных</a:t>
            </a:r>
            <a:r>
              <a:rPr sz="1800" spc="260" dirty="0">
                <a:latin typeface="Arial"/>
                <a:cs typeface="Arial"/>
              </a:rPr>
              <a:t> </a:t>
            </a:r>
            <a:r>
              <a:rPr sz="1800" spc="-10" dirty="0">
                <a:latin typeface="Arial"/>
                <a:cs typeface="Arial"/>
              </a:rPr>
              <a:t>героев</a:t>
            </a:r>
            <a:r>
              <a:rPr sz="1800" spc="750" dirty="0">
                <a:latin typeface="Arial"/>
                <a:cs typeface="Arial"/>
              </a:rPr>
              <a:t> </a:t>
            </a:r>
            <a:r>
              <a:rPr sz="1800" spc="-15" dirty="0">
                <a:latin typeface="Arial"/>
                <a:cs typeface="Arial"/>
              </a:rPr>
              <a:t>которого</a:t>
            </a:r>
            <a:endParaRPr sz="1800">
              <a:latin typeface="Arial"/>
              <a:cs typeface="Arial"/>
            </a:endParaRPr>
          </a:p>
          <a:p>
            <a:pPr marL="12700" marR="5080" algn="just">
              <a:lnSpc>
                <a:spcPct val="100000"/>
              </a:lnSpc>
            </a:pPr>
            <a:r>
              <a:rPr sz="1800" spc="-15" dirty="0">
                <a:latin typeface="Arial"/>
                <a:cs typeface="Arial"/>
              </a:rPr>
              <a:t>художник </a:t>
            </a:r>
            <a:r>
              <a:rPr sz="1800" spc="-20" dirty="0">
                <a:latin typeface="Arial"/>
                <a:cs typeface="Arial"/>
              </a:rPr>
              <a:t>Карл </a:t>
            </a:r>
            <a:r>
              <a:rPr sz="1800" spc="-10" dirty="0">
                <a:latin typeface="Arial"/>
                <a:cs typeface="Arial"/>
              </a:rPr>
              <a:t>Брюллов, </a:t>
            </a:r>
            <a:r>
              <a:rPr sz="1800" dirty="0">
                <a:latin typeface="Arial"/>
                <a:cs typeface="Arial"/>
              </a:rPr>
              <a:t>было </a:t>
            </a:r>
            <a:r>
              <a:rPr sz="1800" spc="-10" dirty="0">
                <a:latin typeface="Arial"/>
                <a:cs typeface="Arial"/>
              </a:rPr>
              <a:t>приостановлено </a:t>
            </a:r>
            <a:r>
              <a:rPr sz="1800" spc="-5" dirty="0">
                <a:latin typeface="Arial"/>
                <a:cs typeface="Arial"/>
              </a:rPr>
              <a:t> </a:t>
            </a:r>
            <a:r>
              <a:rPr sz="1800" spc="-15" dirty="0">
                <a:latin typeface="Arial"/>
                <a:cs typeface="Arial"/>
              </a:rPr>
              <a:t>цензурой.</a:t>
            </a:r>
            <a:r>
              <a:rPr sz="1800" spc="-10" dirty="0">
                <a:latin typeface="Arial"/>
                <a:cs typeface="Arial"/>
              </a:rPr>
              <a:t> </a:t>
            </a:r>
            <a:r>
              <a:rPr sz="1800" spc="-5" dirty="0">
                <a:latin typeface="Arial"/>
                <a:cs typeface="Arial"/>
              </a:rPr>
              <a:t>Не</a:t>
            </a:r>
            <a:r>
              <a:rPr sz="1800" dirty="0">
                <a:latin typeface="Arial"/>
                <a:cs typeface="Arial"/>
              </a:rPr>
              <a:t> </a:t>
            </a:r>
            <a:r>
              <a:rPr sz="1800" spc="-5" dirty="0">
                <a:latin typeface="Arial"/>
                <a:cs typeface="Arial"/>
              </a:rPr>
              <a:t>смог</a:t>
            </a:r>
            <a:r>
              <a:rPr sz="1800" dirty="0">
                <a:latin typeface="Arial"/>
                <a:cs typeface="Arial"/>
              </a:rPr>
              <a:t> </a:t>
            </a:r>
            <a:r>
              <a:rPr sz="1800" spc="-15" dirty="0">
                <a:latin typeface="Arial"/>
                <a:cs typeface="Arial"/>
              </a:rPr>
              <a:t>опубликовать</a:t>
            </a:r>
            <a:r>
              <a:rPr sz="1800" spc="-10" dirty="0">
                <a:latin typeface="Arial"/>
                <a:cs typeface="Arial"/>
              </a:rPr>
              <a:t> </a:t>
            </a:r>
            <a:r>
              <a:rPr sz="1800" spc="-5" dirty="0">
                <a:latin typeface="Arial"/>
                <a:cs typeface="Arial"/>
              </a:rPr>
              <a:t>Лесков</a:t>
            </a:r>
            <a:r>
              <a:rPr sz="1800" dirty="0">
                <a:latin typeface="Arial"/>
                <a:cs typeface="Arial"/>
              </a:rPr>
              <a:t> и </a:t>
            </a:r>
            <a:r>
              <a:rPr sz="1800" spc="5" dirty="0">
                <a:latin typeface="Arial"/>
                <a:cs typeface="Arial"/>
              </a:rPr>
              <a:t> </a:t>
            </a:r>
            <a:r>
              <a:rPr sz="1800" spc="-10" dirty="0">
                <a:latin typeface="Arial"/>
                <a:cs typeface="Arial"/>
              </a:rPr>
              <a:t>повесть </a:t>
            </a:r>
            <a:r>
              <a:rPr sz="1800" spc="-5" dirty="0">
                <a:latin typeface="Arial"/>
                <a:cs typeface="Arial"/>
              </a:rPr>
              <a:t>«Заячий ремиз», она </a:t>
            </a:r>
            <a:r>
              <a:rPr sz="1800" dirty="0">
                <a:latin typeface="Arial"/>
                <a:cs typeface="Arial"/>
              </a:rPr>
              <a:t>была </a:t>
            </a:r>
            <a:r>
              <a:rPr sz="1800" spc="-20" dirty="0">
                <a:latin typeface="Arial"/>
                <a:cs typeface="Arial"/>
              </a:rPr>
              <a:t>напечатана </a:t>
            </a:r>
            <a:r>
              <a:rPr sz="1800" spc="-15" dirty="0">
                <a:latin typeface="Arial"/>
                <a:cs typeface="Arial"/>
              </a:rPr>
              <a:t> </a:t>
            </a:r>
            <a:r>
              <a:rPr sz="1800" dirty="0">
                <a:latin typeface="Arial"/>
                <a:cs typeface="Arial"/>
              </a:rPr>
              <a:t>лишь</a:t>
            </a:r>
            <a:r>
              <a:rPr sz="1800" spc="5" dirty="0">
                <a:latin typeface="Arial"/>
                <a:cs typeface="Arial"/>
              </a:rPr>
              <a:t> </a:t>
            </a:r>
            <a:r>
              <a:rPr sz="1800" spc="-5" dirty="0">
                <a:latin typeface="Arial"/>
                <a:cs typeface="Arial"/>
              </a:rPr>
              <a:t>после</a:t>
            </a:r>
            <a:r>
              <a:rPr sz="1800" dirty="0">
                <a:latin typeface="Arial"/>
                <a:cs typeface="Arial"/>
              </a:rPr>
              <a:t> </a:t>
            </a:r>
            <a:r>
              <a:rPr sz="1800" spc="-5" dirty="0">
                <a:latin typeface="Arial"/>
                <a:cs typeface="Arial"/>
              </a:rPr>
              <a:t>1917</a:t>
            </a:r>
            <a:r>
              <a:rPr sz="1800" dirty="0">
                <a:latin typeface="Arial"/>
                <a:cs typeface="Arial"/>
              </a:rPr>
              <a:t> </a:t>
            </a:r>
            <a:r>
              <a:rPr sz="1800" spc="-20" dirty="0">
                <a:latin typeface="Arial"/>
                <a:cs typeface="Arial"/>
              </a:rPr>
              <a:t>года.</a:t>
            </a:r>
            <a:r>
              <a:rPr sz="1800" spc="-15" dirty="0">
                <a:latin typeface="Arial"/>
                <a:cs typeface="Arial"/>
              </a:rPr>
              <a:t> </a:t>
            </a:r>
            <a:r>
              <a:rPr sz="1800" spc="-10" dirty="0">
                <a:latin typeface="Arial"/>
                <a:cs typeface="Arial"/>
              </a:rPr>
              <a:t>Рассказ</a:t>
            </a:r>
            <a:r>
              <a:rPr sz="1800" spc="-5" dirty="0">
                <a:latin typeface="Arial"/>
                <a:cs typeface="Arial"/>
              </a:rPr>
              <a:t> </a:t>
            </a:r>
            <a:r>
              <a:rPr sz="1800" spc="-20" dirty="0">
                <a:latin typeface="Arial"/>
                <a:cs typeface="Arial"/>
              </a:rPr>
              <a:t>«Юдоль»</a:t>
            </a:r>
            <a:r>
              <a:rPr sz="1800" spc="-15" dirty="0">
                <a:latin typeface="Arial"/>
                <a:cs typeface="Arial"/>
              </a:rPr>
              <a:t> </a:t>
            </a:r>
            <a:r>
              <a:rPr sz="1800" dirty="0">
                <a:latin typeface="Arial"/>
                <a:cs typeface="Arial"/>
              </a:rPr>
              <a:t>о </a:t>
            </a:r>
            <a:r>
              <a:rPr sz="1800" spc="5" dirty="0">
                <a:latin typeface="Arial"/>
                <a:cs typeface="Arial"/>
              </a:rPr>
              <a:t> </a:t>
            </a:r>
            <a:r>
              <a:rPr sz="1800" spc="-20" dirty="0">
                <a:latin typeface="Arial"/>
                <a:cs typeface="Arial"/>
              </a:rPr>
              <a:t>голоде</a:t>
            </a:r>
            <a:r>
              <a:rPr sz="1800" spc="-15" dirty="0">
                <a:latin typeface="Arial"/>
                <a:cs typeface="Arial"/>
              </a:rPr>
              <a:t> </a:t>
            </a:r>
            <a:r>
              <a:rPr sz="1800" dirty="0">
                <a:latin typeface="Arial"/>
                <a:cs typeface="Arial"/>
              </a:rPr>
              <a:t>в</a:t>
            </a:r>
            <a:r>
              <a:rPr sz="1800" spc="5" dirty="0">
                <a:latin typeface="Arial"/>
                <a:cs typeface="Arial"/>
              </a:rPr>
              <a:t> </a:t>
            </a:r>
            <a:r>
              <a:rPr sz="1800" spc="-20" dirty="0">
                <a:latin typeface="Arial"/>
                <a:cs typeface="Arial"/>
              </a:rPr>
              <a:t>России</a:t>
            </a:r>
            <a:r>
              <a:rPr sz="1800" spc="-15" dirty="0">
                <a:latin typeface="Arial"/>
                <a:cs typeface="Arial"/>
              </a:rPr>
              <a:t> </a:t>
            </a:r>
            <a:r>
              <a:rPr sz="1800" dirty="0">
                <a:latin typeface="Arial"/>
                <a:cs typeface="Arial"/>
              </a:rPr>
              <a:t>в</a:t>
            </a:r>
            <a:r>
              <a:rPr sz="1800" spc="5" dirty="0">
                <a:latin typeface="Arial"/>
                <a:cs typeface="Arial"/>
              </a:rPr>
              <a:t> </a:t>
            </a:r>
            <a:r>
              <a:rPr sz="1800" spc="-5" dirty="0">
                <a:latin typeface="Arial"/>
                <a:cs typeface="Arial"/>
              </a:rPr>
              <a:t>1840</a:t>
            </a:r>
            <a:r>
              <a:rPr sz="1800" dirty="0">
                <a:latin typeface="Arial"/>
                <a:cs typeface="Arial"/>
              </a:rPr>
              <a:t> </a:t>
            </a:r>
            <a:r>
              <a:rPr sz="1800" spc="-110" dirty="0">
                <a:latin typeface="Arial"/>
                <a:cs typeface="Arial"/>
              </a:rPr>
              <a:t>г.</a:t>
            </a:r>
            <a:r>
              <a:rPr sz="1800" spc="-105" dirty="0">
                <a:latin typeface="Arial"/>
                <a:cs typeface="Arial"/>
              </a:rPr>
              <a:t> </a:t>
            </a:r>
            <a:r>
              <a:rPr sz="1800" dirty="0">
                <a:latin typeface="Arial"/>
                <a:cs typeface="Arial"/>
              </a:rPr>
              <a:t>был</a:t>
            </a:r>
            <a:r>
              <a:rPr sz="1800" spc="5" dirty="0">
                <a:latin typeface="Arial"/>
                <a:cs typeface="Arial"/>
              </a:rPr>
              <a:t> </a:t>
            </a:r>
            <a:r>
              <a:rPr sz="1800" spc="-5" dirty="0">
                <a:latin typeface="Arial"/>
                <a:cs typeface="Arial"/>
              </a:rPr>
              <a:t>впервые </a:t>
            </a:r>
            <a:r>
              <a:rPr sz="1800" dirty="0">
                <a:latin typeface="Arial"/>
                <a:cs typeface="Arial"/>
              </a:rPr>
              <a:t> </a:t>
            </a:r>
            <a:r>
              <a:rPr sz="1800" spc="-10" dirty="0">
                <a:latin typeface="Arial"/>
                <a:cs typeface="Arial"/>
              </a:rPr>
              <a:t>опубликован</a:t>
            </a:r>
            <a:r>
              <a:rPr sz="1800" spc="-5" dirty="0">
                <a:latin typeface="Arial"/>
                <a:cs typeface="Arial"/>
              </a:rPr>
              <a:t> </a:t>
            </a:r>
            <a:r>
              <a:rPr sz="1800" dirty="0">
                <a:latin typeface="Arial"/>
                <a:cs typeface="Arial"/>
              </a:rPr>
              <a:t>в</a:t>
            </a:r>
            <a:r>
              <a:rPr sz="1800" spc="5" dirty="0">
                <a:latin typeface="Arial"/>
                <a:cs typeface="Arial"/>
              </a:rPr>
              <a:t> </a:t>
            </a:r>
            <a:r>
              <a:rPr sz="1800" spc="-5" dirty="0">
                <a:latin typeface="Arial"/>
                <a:cs typeface="Arial"/>
              </a:rPr>
              <a:t>1892</a:t>
            </a:r>
            <a:r>
              <a:rPr sz="1800" dirty="0">
                <a:latin typeface="Arial"/>
                <a:cs typeface="Arial"/>
              </a:rPr>
              <a:t> </a:t>
            </a:r>
            <a:r>
              <a:rPr sz="1800" spc="-110" dirty="0">
                <a:latin typeface="Arial"/>
                <a:cs typeface="Arial"/>
              </a:rPr>
              <a:t>г.</a:t>
            </a:r>
            <a:r>
              <a:rPr sz="1800" spc="-105" dirty="0">
                <a:latin typeface="Arial"/>
                <a:cs typeface="Arial"/>
              </a:rPr>
              <a:t> </a:t>
            </a:r>
            <a:r>
              <a:rPr sz="1800" spc="-5" dirty="0">
                <a:latin typeface="Arial"/>
                <a:cs typeface="Arial"/>
              </a:rPr>
              <a:t>Кроме</a:t>
            </a:r>
            <a:r>
              <a:rPr sz="1800" dirty="0">
                <a:latin typeface="Arial"/>
                <a:cs typeface="Arial"/>
              </a:rPr>
              <a:t> </a:t>
            </a:r>
            <a:r>
              <a:rPr sz="1800" spc="-20" dirty="0">
                <a:latin typeface="Arial"/>
                <a:cs typeface="Arial"/>
              </a:rPr>
              <a:t>этого,</a:t>
            </a:r>
            <a:r>
              <a:rPr sz="1800" spc="-15" dirty="0">
                <a:latin typeface="Arial"/>
                <a:cs typeface="Arial"/>
              </a:rPr>
              <a:t> </a:t>
            </a:r>
            <a:r>
              <a:rPr sz="1800" spc="-5" dirty="0">
                <a:latin typeface="Arial"/>
                <a:cs typeface="Arial"/>
              </a:rPr>
              <a:t>Лескову </a:t>
            </a:r>
            <a:r>
              <a:rPr sz="1800" dirty="0">
                <a:latin typeface="Arial"/>
                <a:cs typeface="Arial"/>
              </a:rPr>
              <a:t> </a:t>
            </a:r>
            <a:r>
              <a:rPr sz="1800" spc="-15" dirty="0">
                <a:latin typeface="Arial"/>
                <a:cs typeface="Arial"/>
              </a:rPr>
              <a:t>удалось</a:t>
            </a:r>
            <a:r>
              <a:rPr sz="1800" spc="10" dirty="0">
                <a:latin typeface="Arial"/>
                <a:cs typeface="Arial"/>
              </a:rPr>
              <a:t> </a:t>
            </a:r>
            <a:r>
              <a:rPr sz="1800" spc="-10" dirty="0">
                <a:latin typeface="Arial"/>
                <a:cs typeface="Arial"/>
              </a:rPr>
              <a:t>написать</a:t>
            </a:r>
            <a:r>
              <a:rPr sz="1800" spc="5" dirty="0">
                <a:latin typeface="Arial"/>
                <a:cs typeface="Arial"/>
              </a:rPr>
              <a:t> </a:t>
            </a:r>
            <a:r>
              <a:rPr sz="1800" spc="-10" dirty="0">
                <a:latin typeface="Arial"/>
                <a:cs typeface="Arial"/>
              </a:rPr>
              <a:t>ряд</a:t>
            </a:r>
            <a:r>
              <a:rPr sz="1800" spc="5" dirty="0">
                <a:latin typeface="Arial"/>
                <a:cs typeface="Arial"/>
              </a:rPr>
              <a:t> </a:t>
            </a:r>
            <a:r>
              <a:rPr sz="1800" spc="-5" dirty="0">
                <a:latin typeface="Arial"/>
                <a:cs typeface="Arial"/>
              </a:rPr>
              <a:t>рассказов</a:t>
            </a:r>
            <a:r>
              <a:rPr sz="1800" spc="30" dirty="0">
                <a:latin typeface="Arial"/>
                <a:cs typeface="Arial"/>
              </a:rPr>
              <a:t> </a:t>
            </a:r>
            <a:r>
              <a:rPr sz="1800" dirty="0">
                <a:latin typeface="Arial"/>
                <a:cs typeface="Arial"/>
              </a:rPr>
              <a:t>для</a:t>
            </a:r>
            <a:r>
              <a:rPr sz="1800" spc="-20" dirty="0">
                <a:latin typeface="Arial"/>
                <a:cs typeface="Arial"/>
              </a:rPr>
              <a:t> детей.</a:t>
            </a:r>
            <a:endParaRPr sz="1800">
              <a:latin typeface="Arial"/>
              <a:cs typeface="Arial"/>
            </a:endParaRPr>
          </a:p>
          <a:p>
            <a:pPr marL="12700" marR="5080" indent="431165" algn="just">
              <a:lnSpc>
                <a:spcPct val="100000"/>
              </a:lnSpc>
              <a:spcBef>
                <a:spcPts val="5"/>
              </a:spcBef>
            </a:pPr>
            <a:r>
              <a:rPr sz="1800" dirty="0">
                <a:latin typeface="Arial"/>
                <a:cs typeface="Arial"/>
              </a:rPr>
              <a:t>При жизни </a:t>
            </a:r>
            <a:r>
              <a:rPr sz="1800" spc="-5" dirty="0">
                <a:latin typeface="Arial"/>
                <a:cs typeface="Arial"/>
              </a:rPr>
              <a:t>Н. С. Лескова </a:t>
            </a:r>
            <a:r>
              <a:rPr sz="1800" spc="5" dirty="0">
                <a:latin typeface="Arial"/>
                <a:cs typeface="Arial"/>
              </a:rPr>
              <a:t>вышло </a:t>
            </a:r>
            <a:r>
              <a:rPr sz="1800" spc="-10" dirty="0">
                <a:latin typeface="Arial"/>
                <a:cs typeface="Arial"/>
              </a:rPr>
              <a:t>«Полное </a:t>
            </a:r>
            <a:r>
              <a:rPr sz="1800" spc="-5" dirty="0">
                <a:latin typeface="Arial"/>
                <a:cs typeface="Arial"/>
              </a:rPr>
              <a:t> собрание сочинений» </a:t>
            </a:r>
            <a:r>
              <a:rPr sz="1800" dirty="0">
                <a:latin typeface="Arial"/>
                <a:cs typeface="Arial"/>
              </a:rPr>
              <a:t>в </a:t>
            </a:r>
            <a:r>
              <a:rPr sz="1800" spc="-5" dirty="0">
                <a:latin typeface="Arial"/>
                <a:cs typeface="Arial"/>
              </a:rPr>
              <a:t>12 </a:t>
            </a:r>
            <a:r>
              <a:rPr sz="1800" spc="-10" dirty="0">
                <a:latin typeface="Arial"/>
                <a:cs typeface="Arial"/>
              </a:rPr>
              <a:t>томах, </a:t>
            </a:r>
            <a:r>
              <a:rPr sz="1800" spc="-15" dirty="0">
                <a:latin typeface="Arial"/>
                <a:cs typeface="Arial"/>
              </a:rPr>
              <a:t>куда </a:t>
            </a:r>
            <a:r>
              <a:rPr sz="1800" spc="-10" dirty="0">
                <a:latin typeface="Arial"/>
                <a:cs typeface="Arial"/>
              </a:rPr>
              <a:t>вошли </a:t>
            </a:r>
            <a:r>
              <a:rPr sz="1800" spc="-5" dirty="0">
                <a:latin typeface="Arial"/>
                <a:cs typeface="Arial"/>
              </a:rPr>
              <a:t> </a:t>
            </a:r>
            <a:r>
              <a:rPr sz="1800" spc="-10" dirty="0">
                <a:latin typeface="Arial"/>
                <a:cs typeface="Arial"/>
              </a:rPr>
              <a:t>большей</a:t>
            </a:r>
            <a:r>
              <a:rPr sz="1800" spc="-5" dirty="0">
                <a:latin typeface="Arial"/>
                <a:cs typeface="Arial"/>
              </a:rPr>
              <a:t> частью</a:t>
            </a:r>
            <a:r>
              <a:rPr sz="1800" dirty="0">
                <a:latin typeface="Arial"/>
                <a:cs typeface="Arial"/>
              </a:rPr>
              <a:t> </a:t>
            </a:r>
            <a:r>
              <a:rPr sz="1800" spc="-15" dirty="0">
                <a:latin typeface="Arial"/>
                <a:cs typeface="Arial"/>
              </a:rPr>
              <a:t>его</a:t>
            </a:r>
            <a:r>
              <a:rPr sz="1800" spc="-10" dirty="0">
                <a:latin typeface="Arial"/>
                <a:cs typeface="Arial"/>
              </a:rPr>
              <a:t> художественные</a:t>
            </a:r>
            <a:r>
              <a:rPr sz="1800" spc="-5" dirty="0">
                <a:latin typeface="Arial"/>
                <a:cs typeface="Arial"/>
              </a:rPr>
              <a:t> произ- </a:t>
            </a:r>
            <a:r>
              <a:rPr sz="1800" dirty="0">
                <a:latin typeface="Arial"/>
                <a:cs typeface="Arial"/>
              </a:rPr>
              <a:t> </a:t>
            </a:r>
            <a:r>
              <a:rPr sz="1800" spc="-15" dirty="0">
                <a:latin typeface="Arial"/>
                <a:cs typeface="Arial"/>
              </a:rPr>
              <a:t>ведения </a:t>
            </a:r>
            <a:r>
              <a:rPr sz="1800" spc="-5" dirty="0">
                <a:latin typeface="Arial"/>
                <a:cs typeface="Arial"/>
              </a:rPr>
              <a:t>(причем, </a:t>
            </a:r>
            <a:r>
              <a:rPr sz="1800" dirty="0">
                <a:latin typeface="Arial"/>
                <a:cs typeface="Arial"/>
              </a:rPr>
              <a:t>в </a:t>
            </a:r>
            <a:r>
              <a:rPr sz="1800" spc="-10" dirty="0">
                <a:latin typeface="Arial"/>
                <a:cs typeface="Arial"/>
              </a:rPr>
              <a:t>первом издании </a:t>
            </a:r>
            <a:r>
              <a:rPr sz="1800" spc="-5" dirty="0">
                <a:latin typeface="Arial"/>
                <a:cs typeface="Arial"/>
              </a:rPr>
              <a:t>6-й </a:t>
            </a:r>
            <a:r>
              <a:rPr sz="1800" spc="-15" dirty="0">
                <a:latin typeface="Arial"/>
                <a:cs typeface="Arial"/>
              </a:rPr>
              <a:t>том </a:t>
            </a:r>
            <a:r>
              <a:rPr sz="1800" dirty="0">
                <a:latin typeface="Arial"/>
                <a:cs typeface="Arial"/>
              </a:rPr>
              <a:t>не </a:t>
            </a:r>
            <a:r>
              <a:rPr sz="1800" spc="5" dirty="0">
                <a:latin typeface="Arial"/>
                <a:cs typeface="Arial"/>
              </a:rPr>
              <a:t> </a:t>
            </a:r>
            <a:r>
              <a:rPr sz="1800" dirty="0">
                <a:latin typeface="Arial"/>
                <a:cs typeface="Arial"/>
              </a:rPr>
              <a:t>был</a:t>
            </a:r>
            <a:r>
              <a:rPr sz="1800" spc="5" dirty="0">
                <a:latin typeface="Arial"/>
                <a:cs typeface="Arial"/>
              </a:rPr>
              <a:t> </a:t>
            </a:r>
            <a:r>
              <a:rPr sz="1800" spc="-10" dirty="0">
                <a:latin typeface="Arial"/>
                <a:cs typeface="Arial"/>
              </a:rPr>
              <a:t>пропущен</a:t>
            </a:r>
            <a:r>
              <a:rPr sz="1800" spc="-5" dirty="0">
                <a:latin typeface="Arial"/>
                <a:cs typeface="Arial"/>
              </a:rPr>
              <a:t> </a:t>
            </a:r>
            <a:r>
              <a:rPr sz="1800" spc="-10" dirty="0">
                <a:latin typeface="Arial"/>
                <a:cs typeface="Arial"/>
              </a:rPr>
              <a:t>цензурой).</a:t>
            </a:r>
            <a:r>
              <a:rPr sz="1800" spc="-5" dirty="0">
                <a:latin typeface="Arial"/>
                <a:cs typeface="Arial"/>
              </a:rPr>
              <a:t> </a:t>
            </a:r>
            <a:r>
              <a:rPr sz="1800" dirty="0">
                <a:latin typeface="Arial"/>
                <a:cs typeface="Arial"/>
              </a:rPr>
              <a:t>В</a:t>
            </a:r>
            <a:r>
              <a:rPr sz="1800" spc="5" dirty="0">
                <a:latin typeface="Arial"/>
                <a:cs typeface="Arial"/>
              </a:rPr>
              <a:t> </a:t>
            </a:r>
            <a:r>
              <a:rPr sz="1800" spc="-5" dirty="0">
                <a:latin typeface="Arial"/>
                <a:cs typeface="Arial"/>
              </a:rPr>
              <a:t>1902-1903</a:t>
            </a:r>
            <a:r>
              <a:rPr sz="1800" spc="495" dirty="0">
                <a:latin typeface="Arial"/>
                <a:cs typeface="Arial"/>
              </a:rPr>
              <a:t> </a:t>
            </a:r>
            <a:r>
              <a:rPr sz="1800" spc="-75" dirty="0">
                <a:latin typeface="Arial"/>
                <a:cs typeface="Arial"/>
              </a:rPr>
              <a:t>гг. </a:t>
            </a:r>
            <a:r>
              <a:rPr sz="1800" spc="-70" dirty="0">
                <a:latin typeface="Arial"/>
                <a:cs typeface="Arial"/>
              </a:rPr>
              <a:t> </a:t>
            </a:r>
            <a:r>
              <a:rPr sz="1800" dirty="0">
                <a:latin typeface="Arial"/>
                <a:cs typeface="Arial"/>
              </a:rPr>
              <a:t>вышло</a:t>
            </a:r>
            <a:r>
              <a:rPr sz="1800" spc="5" dirty="0">
                <a:latin typeface="Arial"/>
                <a:cs typeface="Arial"/>
              </a:rPr>
              <a:t> </a:t>
            </a:r>
            <a:r>
              <a:rPr sz="1800" spc="-5" dirty="0">
                <a:latin typeface="Arial"/>
                <a:cs typeface="Arial"/>
              </a:rPr>
              <a:t>36-томное</a:t>
            </a:r>
            <a:r>
              <a:rPr sz="1800" dirty="0">
                <a:latin typeface="Arial"/>
                <a:cs typeface="Arial"/>
              </a:rPr>
              <a:t> собрание</a:t>
            </a:r>
            <a:r>
              <a:rPr sz="1800" spc="5" dirty="0">
                <a:latin typeface="Arial"/>
                <a:cs typeface="Arial"/>
              </a:rPr>
              <a:t> </a:t>
            </a:r>
            <a:r>
              <a:rPr sz="1800" spc="-5" dirty="0">
                <a:latin typeface="Arial"/>
                <a:cs typeface="Arial"/>
              </a:rPr>
              <a:t>сочинений,</a:t>
            </a:r>
            <a:r>
              <a:rPr sz="1800" dirty="0">
                <a:latin typeface="Arial"/>
                <a:cs typeface="Arial"/>
              </a:rPr>
              <a:t> </a:t>
            </a:r>
            <a:r>
              <a:rPr sz="1800" spc="-30" dirty="0">
                <a:latin typeface="Arial"/>
                <a:cs typeface="Arial"/>
              </a:rPr>
              <a:t>где </a:t>
            </a:r>
            <a:r>
              <a:rPr sz="1800" spc="-25" dirty="0">
                <a:latin typeface="Arial"/>
                <a:cs typeface="Arial"/>
              </a:rPr>
              <a:t> </a:t>
            </a:r>
            <a:r>
              <a:rPr sz="1800" spc="-5" dirty="0">
                <a:latin typeface="Arial"/>
                <a:cs typeface="Arial"/>
              </a:rPr>
              <a:t>собрано</a:t>
            </a:r>
            <a:r>
              <a:rPr sz="1800" dirty="0">
                <a:latin typeface="Arial"/>
                <a:cs typeface="Arial"/>
              </a:rPr>
              <a:t> </a:t>
            </a:r>
            <a:r>
              <a:rPr sz="1800" spc="-10" dirty="0">
                <a:latin typeface="Arial"/>
                <a:cs typeface="Arial"/>
              </a:rPr>
              <a:t>также</a:t>
            </a:r>
            <a:r>
              <a:rPr sz="1800" spc="-5" dirty="0">
                <a:latin typeface="Arial"/>
                <a:cs typeface="Arial"/>
              </a:rPr>
              <a:t> </a:t>
            </a:r>
            <a:r>
              <a:rPr sz="1800" spc="-10" dirty="0">
                <a:latin typeface="Arial"/>
                <a:cs typeface="Arial"/>
              </a:rPr>
              <a:t>публицистическое</a:t>
            </a:r>
            <a:r>
              <a:rPr sz="1800" spc="-5" dirty="0">
                <a:latin typeface="Arial"/>
                <a:cs typeface="Arial"/>
              </a:rPr>
              <a:t> </a:t>
            </a:r>
            <a:r>
              <a:rPr sz="1800" spc="-10" dirty="0">
                <a:latin typeface="Arial"/>
                <a:cs typeface="Arial"/>
              </a:rPr>
              <a:t>наследие </a:t>
            </a:r>
            <a:r>
              <a:rPr sz="1800" spc="-5" dirty="0">
                <a:latin typeface="Arial"/>
                <a:cs typeface="Arial"/>
              </a:rPr>
              <a:t> </a:t>
            </a:r>
            <a:r>
              <a:rPr sz="1800" spc="-20" dirty="0">
                <a:latin typeface="Arial"/>
                <a:cs typeface="Arial"/>
              </a:rPr>
              <a:t>писателя.</a:t>
            </a:r>
            <a:endParaRPr sz="1800">
              <a:latin typeface="Arial"/>
              <a:cs typeface="Arial"/>
            </a:endParaRPr>
          </a:p>
          <a:p>
            <a:pPr marL="443865" algn="just">
              <a:lnSpc>
                <a:spcPct val="100000"/>
              </a:lnSpc>
            </a:pPr>
            <a:r>
              <a:rPr sz="1800" dirty="0">
                <a:latin typeface="Arial"/>
                <a:cs typeface="Arial"/>
              </a:rPr>
              <a:t>После</a:t>
            </a:r>
            <a:r>
              <a:rPr sz="1800" spc="315" dirty="0">
                <a:latin typeface="Arial"/>
                <a:cs typeface="Arial"/>
              </a:rPr>
              <a:t> </a:t>
            </a:r>
            <a:r>
              <a:rPr sz="1800" spc="-5" dirty="0">
                <a:latin typeface="Arial"/>
                <a:cs typeface="Arial"/>
              </a:rPr>
              <a:t>1917</a:t>
            </a:r>
            <a:r>
              <a:rPr sz="1800" spc="315" dirty="0">
                <a:latin typeface="Arial"/>
                <a:cs typeface="Arial"/>
              </a:rPr>
              <a:t> </a:t>
            </a:r>
            <a:r>
              <a:rPr sz="1800" spc="-110" dirty="0">
                <a:latin typeface="Arial"/>
                <a:cs typeface="Arial"/>
              </a:rPr>
              <a:t>г.</a:t>
            </a:r>
            <a:r>
              <a:rPr sz="1800" spc="325" dirty="0">
                <a:latin typeface="Arial"/>
                <a:cs typeface="Arial"/>
              </a:rPr>
              <a:t> </a:t>
            </a:r>
            <a:r>
              <a:rPr sz="1800" spc="-5" dirty="0">
                <a:latin typeface="Arial"/>
                <a:cs typeface="Arial"/>
              </a:rPr>
              <a:t>Н.</a:t>
            </a:r>
            <a:r>
              <a:rPr sz="1800" spc="320" dirty="0">
                <a:latin typeface="Arial"/>
                <a:cs typeface="Arial"/>
              </a:rPr>
              <a:t> </a:t>
            </a:r>
            <a:r>
              <a:rPr sz="1800" spc="-5" dirty="0">
                <a:latin typeface="Arial"/>
                <a:cs typeface="Arial"/>
              </a:rPr>
              <a:t>С.</a:t>
            </a:r>
            <a:r>
              <a:rPr sz="1800" spc="310" dirty="0">
                <a:latin typeface="Arial"/>
                <a:cs typeface="Arial"/>
              </a:rPr>
              <a:t> </a:t>
            </a:r>
            <a:r>
              <a:rPr sz="1800" dirty="0">
                <a:latin typeface="Arial"/>
                <a:cs typeface="Arial"/>
              </a:rPr>
              <a:t>Лесков</a:t>
            </a:r>
            <a:r>
              <a:rPr sz="1800" spc="335" dirty="0">
                <a:latin typeface="Arial"/>
                <a:cs typeface="Arial"/>
              </a:rPr>
              <a:t> </a:t>
            </a:r>
            <a:r>
              <a:rPr sz="1800" dirty="0">
                <a:latin typeface="Arial"/>
                <a:cs typeface="Arial"/>
              </a:rPr>
              <a:t>был</a:t>
            </a:r>
            <a:r>
              <a:rPr sz="1800" spc="315" dirty="0">
                <a:latin typeface="Arial"/>
                <a:cs typeface="Arial"/>
              </a:rPr>
              <a:t> </a:t>
            </a:r>
            <a:r>
              <a:rPr sz="1800" spc="-20" dirty="0">
                <a:latin typeface="Arial"/>
                <a:cs typeface="Arial"/>
              </a:rPr>
              <a:t>объявлен</a:t>
            </a:r>
            <a:endParaRPr sz="1800">
              <a:latin typeface="Arial"/>
              <a:cs typeface="Arial"/>
            </a:endParaRPr>
          </a:p>
          <a:p>
            <a:pPr marL="12700" algn="just">
              <a:lnSpc>
                <a:spcPct val="100000"/>
              </a:lnSpc>
              <a:spcBef>
                <a:spcPts val="5"/>
              </a:spcBef>
            </a:pPr>
            <a:r>
              <a:rPr sz="1800" spc="-5" dirty="0">
                <a:latin typeface="Arial"/>
                <a:cs typeface="Arial"/>
              </a:rPr>
              <a:t>«реакционным,</a:t>
            </a:r>
            <a:r>
              <a:rPr sz="1800" spc="640" dirty="0">
                <a:latin typeface="Arial"/>
                <a:cs typeface="Arial"/>
              </a:rPr>
              <a:t> </a:t>
            </a:r>
            <a:r>
              <a:rPr sz="1800" spc="-10" dirty="0">
                <a:latin typeface="Arial"/>
                <a:cs typeface="Arial"/>
              </a:rPr>
              <a:t>буржуазно-настроенным</a:t>
            </a:r>
            <a:r>
              <a:rPr sz="1800" spc="660" dirty="0">
                <a:latin typeface="Arial"/>
                <a:cs typeface="Arial"/>
              </a:rPr>
              <a:t> </a:t>
            </a:r>
            <a:r>
              <a:rPr sz="1800" spc="-5" dirty="0">
                <a:latin typeface="Arial"/>
                <a:cs typeface="Arial"/>
              </a:rPr>
              <a:t>писа-</a:t>
            </a:r>
            <a:endParaRPr sz="1800">
              <a:latin typeface="Arial"/>
              <a:cs typeface="Arial"/>
            </a:endParaRPr>
          </a:p>
        </p:txBody>
      </p:sp>
      <p:sp>
        <p:nvSpPr>
          <p:cNvPr id="8" name="object 8"/>
          <p:cNvSpPr txBox="1"/>
          <p:nvPr/>
        </p:nvSpPr>
        <p:spPr>
          <a:xfrm>
            <a:off x="3787902" y="5630671"/>
            <a:ext cx="1153160" cy="299720"/>
          </a:xfrm>
          <a:prstGeom prst="rect">
            <a:avLst/>
          </a:prstGeom>
        </p:spPr>
        <p:txBody>
          <a:bodyPr vert="horz" wrap="square" lIns="0" tIns="12700" rIns="0" bIns="0" rtlCol="0">
            <a:spAutoFit/>
          </a:bodyPr>
          <a:lstStyle/>
          <a:p>
            <a:pPr marL="12700">
              <a:lnSpc>
                <a:spcPct val="100000"/>
              </a:lnSpc>
              <a:spcBef>
                <a:spcPts val="100"/>
              </a:spcBef>
              <a:tabLst>
                <a:tab pos="1012190" algn="l"/>
              </a:tabLst>
            </a:pPr>
            <a:r>
              <a:rPr sz="1800" spc="-20" dirty="0">
                <a:latin typeface="Arial"/>
                <a:cs typeface="Arial"/>
              </a:rPr>
              <a:t>т</a:t>
            </a:r>
            <a:r>
              <a:rPr sz="1800" spc="-70" dirty="0">
                <a:latin typeface="Arial"/>
                <a:cs typeface="Arial"/>
              </a:rPr>
              <a:t>е</a:t>
            </a:r>
            <a:r>
              <a:rPr sz="1800" dirty="0">
                <a:latin typeface="Arial"/>
                <a:cs typeface="Arial"/>
              </a:rPr>
              <a:t>л</a:t>
            </a:r>
            <a:r>
              <a:rPr sz="1800" spc="-5" dirty="0">
                <a:latin typeface="Arial"/>
                <a:cs typeface="Arial"/>
              </a:rPr>
              <a:t>е</a:t>
            </a:r>
            <a:r>
              <a:rPr sz="1800" spc="-10" dirty="0">
                <a:latin typeface="Arial"/>
                <a:cs typeface="Arial"/>
              </a:rPr>
              <a:t>м</a:t>
            </a:r>
            <a:r>
              <a:rPr sz="1800" spc="-5" dirty="0">
                <a:latin typeface="Arial"/>
                <a:cs typeface="Arial"/>
              </a:rPr>
              <a:t>»</a:t>
            </a:r>
            <a:r>
              <a:rPr sz="1800" dirty="0">
                <a:latin typeface="Arial"/>
                <a:cs typeface="Arial"/>
              </a:rPr>
              <a:t>,	и</a:t>
            </a:r>
            <a:endParaRPr sz="1800">
              <a:latin typeface="Arial"/>
              <a:cs typeface="Arial"/>
            </a:endParaRPr>
          </a:p>
        </p:txBody>
      </p:sp>
      <p:sp>
        <p:nvSpPr>
          <p:cNvPr id="9" name="object 9"/>
          <p:cNvSpPr txBox="1"/>
          <p:nvPr/>
        </p:nvSpPr>
        <p:spPr>
          <a:xfrm>
            <a:off x="3787902" y="5630671"/>
            <a:ext cx="5135245" cy="574040"/>
          </a:xfrm>
          <a:prstGeom prst="rect">
            <a:avLst/>
          </a:prstGeom>
        </p:spPr>
        <p:txBody>
          <a:bodyPr vert="horz" wrap="square" lIns="0" tIns="12700" rIns="0" bIns="0" rtlCol="0">
            <a:spAutoFit/>
          </a:bodyPr>
          <a:lstStyle/>
          <a:p>
            <a:pPr marL="12700" marR="5080" indent="1296670">
              <a:lnSpc>
                <a:spcPct val="100000"/>
              </a:lnSpc>
              <a:spcBef>
                <a:spcPts val="100"/>
              </a:spcBef>
              <a:tabLst>
                <a:tab pos="1304925" algn="l"/>
                <a:tab pos="1663064" algn="l"/>
                <a:tab pos="1809114" algn="l"/>
                <a:tab pos="2564130" algn="l"/>
                <a:tab pos="2879725" algn="l"/>
                <a:tab pos="3469004" algn="l"/>
                <a:tab pos="4164329" algn="l"/>
                <a:tab pos="4194810" algn="l"/>
                <a:tab pos="4562475" algn="l"/>
              </a:tabLst>
            </a:pPr>
            <a:r>
              <a:rPr sz="1800" spc="-5" dirty="0">
                <a:latin typeface="Arial"/>
                <a:cs typeface="Arial"/>
              </a:rPr>
              <a:t>е</a:t>
            </a:r>
            <a:r>
              <a:rPr sz="1800" spc="-55" dirty="0">
                <a:latin typeface="Arial"/>
                <a:cs typeface="Arial"/>
              </a:rPr>
              <a:t>г</a:t>
            </a:r>
            <a:r>
              <a:rPr sz="1800" dirty="0">
                <a:latin typeface="Arial"/>
                <a:cs typeface="Arial"/>
              </a:rPr>
              <a:t>о		п</a:t>
            </a:r>
            <a:r>
              <a:rPr sz="1800" spc="-10" dirty="0">
                <a:latin typeface="Arial"/>
                <a:cs typeface="Arial"/>
              </a:rPr>
              <a:t>р</a:t>
            </a:r>
            <a:r>
              <a:rPr sz="1800" spc="-5" dirty="0">
                <a:latin typeface="Arial"/>
                <a:cs typeface="Arial"/>
              </a:rPr>
              <a:t>оиз</a:t>
            </a:r>
            <a:r>
              <a:rPr sz="1800" spc="-25" dirty="0">
                <a:latin typeface="Arial"/>
                <a:cs typeface="Arial"/>
              </a:rPr>
              <a:t>в</a:t>
            </a:r>
            <a:r>
              <a:rPr sz="1800" spc="-45" dirty="0">
                <a:latin typeface="Arial"/>
                <a:cs typeface="Arial"/>
              </a:rPr>
              <a:t>е</a:t>
            </a:r>
            <a:r>
              <a:rPr sz="1800" dirty="0">
                <a:latin typeface="Arial"/>
                <a:cs typeface="Arial"/>
              </a:rPr>
              <a:t>д</a:t>
            </a:r>
            <a:r>
              <a:rPr sz="1800" spc="-5" dirty="0">
                <a:latin typeface="Arial"/>
                <a:cs typeface="Arial"/>
              </a:rPr>
              <a:t>е</a:t>
            </a:r>
            <a:r>
              <a:rPr sz="1800" spc="5" dirty="0">
                <a:latin typeface="Arial"/>
                <a:cs typeface="Arial"/>
              </a:rPr>
              <a:t>н</a:t>
            </a:r>
            <a:r>
              <a:rPr sz="1800" dirty="0">
                <a:latin typeface="Arial"/>
                <a:cs typeface="Arial"/>
              </a:rPr>
              <a:t>ия	были		п</a:t>
            </a:r>
            <a:r>
              <a:rPr sz="1800" spc="-10" dirty="0">
                <a:latin typeface="Arial"/>
                <a:cs typeface="Arial"/>
              </a:rPr>
              <a:t>р</a:t>
            </a:r>
            <a:r>
              <a:rPr sz="1800" spc="-45" dirty="0">
                <a:latin typeface="Arial"/>
                <a:cs typeface="Arial"/>
              </a:rPr>
              <a:t>е</a:t>
            </a:r>
            <a:r>
              <a:rPr sz="1800" dirty="0">
                <a:latin typeface="Arial"/>
                <a:cs typeface="Arial"/>
              </a:rPr>
              <a:t>д</a:t>
            </a:r>
            <a:r>
              <a:rPr sz="1800" spc="-5" dirty="0">
                <a:latin typeface="Arial"/>
                <a:cs typeface="Arial"/>
              </a:rPr>
              <a:t>аны  заб</a:t>
            </a:r>
            <a:r>
              <a:rPr sz="1800" spc="-25" dirty="0">
                <a:latin typeface="Arial"/>
                <a:cs typeface="Arial"/>
              </a:rPr>
              <a:t>в</a:t>
            </a:r>
            <a:r>
              <a:rPr sz="1800" spc="-5" dirty="0">
                <a:latin typeface="Arial"/>
                <a:cs typeface="Arial"/>
              </a:rPr>
              <a:t>ени</a:t>
            </a:r>
            <a:r>
              <a:rPr sz="1800" spc="10" dirty="0">
                <a:latin typeface="Arial"/>
                <a:cs typeface="Arial"/>
              </a:rPr>
              <a:t>ю</a:t>
            </a:r>
            <a:r>
              <a:rPr sz="1800" dirty="0">
                <a:latin typeface="Arial"/>
                <a:cs typeface="Arial"/>
              </a:rPr>
              <a:t>.	И	</a:t>
            </a:r>
            <a:r>
              <a:rPr sz="1800" spc="-20" dirty="0">
                <a:latin typeface="Arial"/>
                <a:cs typeface="Arial"/>
              </a:rPr>
              <a:t>т</a:t>
            </a:r>
            <a:r>
              <a:rPr sz="1800" spc="-45" dirty="0">
                <a:latin typeface="Arial"/>
                <a:cs typeface="Arial"/>
              </a:rPr>
              <a:t>о</a:t>
            </a:r>
            <a:r>
              <a:rPr sz="1800" dirty="0">
                <a:latin typeface="Arial"/>
                <a:cs typeface="Arial"/>
              </a:rPr>
              <a:t>ль</a:t>
            </a:r>
            <a:r>
              <a:rPr sz="1800" spc="20" dirty="0">
                <a:latin typeface="Arial"/>
                <a:cs typeface="Arial"/>
              </a:rPr>
              <a:t>к</a:t>
            </a:r>
            <a:r>
              <a:rPr sz="1800" dirty="0">
                <a:latin typeface="Arial"/>
                <a:cs typeface="Arial"/>
              </a:rPr>
              <a:t>о	в	</a:t>
            </a:r>
            <a:r>
              <a:rPr sz="1800" spc="-10" dirty="0">
                <a:latin typeface="Arial"/>
                <a:cs typeface="Arial"/>
              </a:rPr>
              <a:t>1956</a:t>
            </a:r>
            <a:r>
              <a:rPr sz="1800" dirty="0">
                <a:latin typeface="Arial"/>
                <a:cs typeface="Arial"/>
              </a:rPr>
              <a:t>-1</a:t>
            </a:r>
            <a:r>
              <a:rPr sz="1800" spc="-5" dirty="0">
                <a:latin typeface="Arial"/>
                <a:cs typeface="Arial"/>
              </a:rPr>
              <a:t>9</a:t>
            </a:r>
            <a:r>
              <a:rPr sz="1800" spc="-15" dirty="0">
                <a:latin typeface="Arial"/>
                <a:cs typeface="Arial"/>
              </a:rPr>
              <a:t>5</a:t>
            </a:r>
            <a:r>
              <a:rPr sz="1800" spc="-5" dirty="0">
                <a:latin typeface="Arial"/>
                <a:cs typeface="Arial"/>
              </a:rPr>
              <a:t>8</a:t>
            </a:r>
            <a:r>
              <a:rPr sz="1800" dirty="0">
                <a:latin typeface="Arial"/>
                <a:cs typeface="Arial"/>
              </a:rPr>
              <a:t>	г</a:t>
            </a:r>
            <a:r>
              <a:rPr sz="1800" spc="-215" dirty="0">
                <a:latin typeface="Arial"/>
                <a:cs typeface="Arial"/>
              </a:rPr>
              <a:t>г</a:t>
            </a:r>
            <a:r>
              <a:rPr sz="1800" dirty="0">
                <a:latin typeface="Arial"/>
                <a:cs typeface="Arial"/>
              </a:rPr>
              <a:t>.	бы</a:t>
            </a:r>
            <a:r>
              <a:rPr sz="1800" spc="30" dirty="0">
                <a:latin typeface="Arial"/>
                <a:cs typeface="Arial"/>
              </a:rPr>
              <a:t>л</a:t>
            </a:r>
            <a:r>
              <a:rPr sz="1800" dirty="0">
                <a:latin typeface="Arial"/>
                <a:cs typeface="Arial"/>
              </a:rPr>
              <a:t>о</a:t>
            </a:r>
            <a:endParaRPr sz="1800">
              <a:latin typeface="Arial"/>
              <a:cs typeface="Arial"/>
            </a:endParaRPr>
          </a:p>
        </p:txBody>
      </p:sp>
      <p:sp>
        <p:nvSpPr>
          <p:cNvPr id="10" name="object 10"/>
          <p:cNvSpPr txBox="1"/>
          <p:nvPr/>
        </p:nvSpPr>
        <p:spPr>
          <a:xfrm>
            <a:off x="3787902" y="6179311"/>
            <a:ext cx="5133340" cy="574040"/>
          </a:xfrm>
          <a:prstGeom prst="rect">
            <a:avLst/>
          </a:prstGeom>
        </p:spPr>
        <p:txBody>
          <a:bodyPr vert="horz" wrap="square" lIns="0" tIns="12700" rIns="0" bIns="0" rtlCol="0">
            <a:spAutoFit/>
          </a:bodyPr>
          <a:lstStyle/>
          <a:p>
            <a:pPr marL="12700" marR="5080">
              <a:lnSpc>
                <a:spcPct val="100000"/>
              </a:lnSpc>
              <a:spcBef>
                <a:spcPts val="100"/>
              </a:spcBef>
              <a:tabLst>
                <a:tab pos="893444" algn="l"/>
                <a:tab pos="2112645" algn="l"/>
                <a:tab pos="3263265" algn="l"/>
                <a:tab pos="4522470" algn="l"/>
                <a:tab pos="4891405" algn="l"/>
              </a:tabLst>
            </a:pPr>
            <a:r>
              <a:rPr sz="1800" dirty="0">
                <a:latin typeface="Arial"/>
                <a:cs typeface="Arial"/>
              </a:rPr>
              <a:t>и</a:t>
            </a:r>
            <a:r>
              <a:rPr sz="1800" spc="-45" dirty="0">
                <a:latin typeface="Arial"/>
                <a:cs typeface="Arial"/>
              </a:rPr>
              <a:t>з</a:t>
            </a:r>
            <a:r>
              <a:rPr sz="1800" dirty="0">
                <a:latin typeface="Arial"/>
                <a:cs typeface="Arial"/>
              </a:rPr>
              <a:t>д</a:t>
            </a:r>
            <a:r>
              <a:rPr sz="1800" spc="-5" dirty="0">
                <a:latin typeface="Arial"/>
                <a:cs typeface="Arial"/>
              </a:rPr>
              <a:t>ан</a:t>
            </a:r>
            <a:r>
              <a:rPr sz="1800" dirty="0">
                <a:latin typeface="Arial"/>
                <a:cs typeface="Arial"/>
              </a:rPr>
              <a:t>о	</a:t>
            </a:r>
            <a:r>
              <a:rPr sz="1800" spc="-145" dirty="0">
                <a:latin typeface="Arial"/>
                <a:cs typeface="Arial"/>
              </a:rPr>
              <a:t>1</a:t>
            </a:r>
            <a:r>
              <a:rPr sz="1800" spc="-10" dirty="0">
                <a:latin typeface="Arial"/>
                <a:cs typeface="Arial"/>
              </a:rPr>
              <a:t>1</a:t>
            </a:r>
            <a:r>
              <a:rPr sz="1800" dirty="0">
                <a:latin typeface="Arial"/>
                <a:cs typeface="Arial"/>
              </a:rPr>
              <a:t>-</a:t>
            </a:r>
            <a:r>
              <a:rPr sz="1800" spc="-20" dirty="0">
                <a:latin typeface="Arial"/>
                <a:cs typeface="Arial"/>
              </a:rPr>
              <a:t>т</a:t>
            </a:r>
            <a:r>
              <a:rPr sz="1800" spc="5" dirty="0">
                <a:latin typeface="Arial"/>
                <a:cs typeface="Arial"/>
              </a:rPr>
              <a:t>о</a:t>
            </a:r>
            <a:r>
              <a:rPr sz="1800" dirty="0">
                <a:latin typeface="Arial"/>
                <a:cs typeface="Arial"/>
              </a:rPr>
              <a:t>мное	</a:t>
            </a:r>
            <a:r>
              <a:rPr sz="1800" spc="20" dirty="0">
                <a:latin typeface="Arial"/>
                <a:cs typeface="Arial"/>
              </a:rPr>
              <a:t>с</a:t>
            </a:r>
            <a:r>
              <a:rPr sz="1800" spc="-5" dirty="0">
                <a:latin typeface="Arial"/>
                <a:cs typeface="Arial"/>
              </a:rPr>
              <a:t>об</a:t>
            </a:r>
            <a:r>
              <a:rPr sz="1800" spc="-10" dirty="0">
                <a:latin typeface="Arial"/>
                <a:cs typeface="Arial"/>
              </a:rPr>
              <a:t>р</a:t>
            </a:r>
            <a:r>
              <a:rPr sz="1800" spc="-5" dirty="0">
                <a:latin typeface="Arial"/>
                <a:cs typeface="Arial"/>
              </a:rPr>
              <a:t>а</a:t>
            </a:r>
            <a:r>
              <a:rPr sz="1800" spc="5" dirty="0">
                <a:latin typeface="Arial"/>
                <a:cs typeface="Arial"/>
              </a:rPr>
              <a:t>н</a:t>
            </a:r>
            <a:r>
              <a:rPr sz="1800" dirty="0">
                <a:latin typeface="Arial"/>
                <a:cs typeface="Arial"/>
              </a:rPr>
              <a:t>ие	</a:t>
            </a:r>
            <a:r>
              <a:rPr sz="1800" spc="20" dirty="0">
                <a:latin typeface="Arial"/>
                <a:cs typeface="Arial"/>
              </a:rPr>
              <a:t>с</a:t>
            </a:r>
            <a:r>
              <a:rPr sz="1800" spc="-45" dirty="0">
                <a:latin typeface="Arial"/>
                <a:cs typeface="Arial"/>
              </a:rPr>
              <a:t>о</a:t>
            </a:r>
            <a:r>
              <a:rPr sz="1800" dirty="0">
                <a:latin typeface="Arial"/>
                <a:cs typeface="Arial"/>
              </a:rPr>
              <a:t>чинен</a:t>
            </a:r>
            <a:r>
              <a:rPr sz="1800" spc="-15" dirty="0">
                <a:latin typeface="Arial"/>
                <a:cs typeface="Arial"/>
              </a:rPr>
              <a:t>и</a:t>
            </a:r>
            <a:r>
              <a:rPr sz="1800" dirty="0">
                <a:latin typeface="Arial"/>
                <a:cs typeface="Arial"/>
              </a:rPr>
              <a:t>й	</a:t>
            </a:r>
            <a:r>
              <a:rPr sz="1800" spc="-5" dirty="0">
                <a:latin typeface="Arial"/>
                <a:cs typeface="Arial"/>
              </a:rPr>
              <a:t>Н</a:t>
            </a:r>
            <a:r>
              <a:rPr sz="1800" dirty="0">
                <a:latin typeface="Arial"/>
                <a:cs typeface="Arial"/>
              </a:rPr>
              <a:t>.	</a:t>
            </a:r>
            <a:r>
              <a:rPr sz="1800" spc="-5" dirty="0">
                <a:latin typeface="Arial"/>
                <a:cs typeface="Arial"/>
              </a:rPr>
              <a:t>С</a:t>
            </a:r>
            <a:r>
              <a:rPr sz="1800" dirty="0">
                <a:latin typeface="Arial"/>
                <a:cs typeface="Arial"/>
              </a:rPr>
              <a:t>.  </a:t>
            </a:r>
            <a:r>
              <a:rPr sz="1800" spc="-5" dirty="0">
                <a:latin typeface="Arial"/>
                <a:cs typeface="Arial"/>
              </a:rPr>
              <a:t>Лескова.</a:t>
            </a:r>
            <a:endParaRPr sz="1800">
              <a:latin typeface="Arial"/>
              <a:cs typeface="Arial"/>
            </a:endParaRPr>
          </a:p>
        </p:txBody>
      </p:sp>
      <p:pic>
        <p:nvPicPr>
          <p:cNvPr id="11" name="object 11"/>
          <p:cNvPicPr/>
          <p:nvPr/>
        </p:nvPicPr>
        <p:blipFill>
          <a:blip r:embed="rId2" cstate="print"/>
          <a:stretch>
            <a:fillRect/>
          </a:stretch>
        </p:blipFill>
        <p:spPr>
          <a:xfrm>
            <a:off x="243840" y="763523"/>
            <a:ext cx="3249168" cy="5109972"/>
          </a:xfrm>
          <a:prstGeom prst="rect">
            <a:avLst/>
          </a:prstGeom>
        </p:spPr>
      </p:pic>
      <p:sp>
        <p:nvSpPr>
          <p:cNvPr id="12" name="object 12"/>
          <p:cNvSpPr txBox="1"/>
          <p:nvPr/>
        </p:nvSpPr>
        <p:spPr>
          <a:xfrm>
            <a:off x="907796" y="5990945"/>
            <a:ext cx="19227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Н.С.</a:t>
            </a:r>
            <a:r>
              <a:rPr sz="1200" spc="-15" dirty="0">
                <a:latin typeface="Arial"/>
                <a:cs typeface="Arial"/>
              </a:rPr>
              <a:t> </a:t>
            </a:r>
            <a:r>
              <a:rPr sz="1200" dirty="0">
                <a:latin typeface="Arial"/>
                <a:cs typeface="Arial"/>
              </a:rPr>
              <a:t>Лесков</a:t>
            </a:r>
            <a:r>
              <a:rPr sz="1200" spc="290" dirty="0">
                <a:latin typeface="Arial"/>
                <a:cs typeface="Arial"/>
              </a:rPr>
              <a:t> </a:t>
            </a:r>
            <a:r>
              <a:rPr sz="1200" dirty="0">
                <a:latin typeface="Arial"/>
                <a:cs typeface="Arial"/>
              </a:rPr>
              <a:t>в </a:t>
            </a:r>
            <a:r>
              <a:rPr sz="1200" spc="-5" dirty="0">
                <a:latin typeface="Arial"/>
                <a:cs typeface="Arial"/>
              </a:rPr>
              <a:t>1880-е</a:t>
            </a:r>
            <a:r>
              <a:rPr sz="1200" spc="-40" dirty="0">
                <a:latin typeface="Arial"/>
                <a:cs typeface="Arial"/>
              </a:rPr>
              <a:t> </a:t>
            </a:r>
            <a:r>
              <a:rPr sz="1200" spc="-15" dirty="0">
                <a:latin typeface="Arial"/>
                <a:cs typeface="Arial"/>
              </a:rPr>
              <a:t>годы</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indent="431165" algn="just">
              <a:lnSpc>
                <a:spcPct val="100000"/>
              </a:lnSpc>
              <a:spcBef>
                <a:spcPts val="100"/>
              </a:spcBef>
            </a:pPr>
            <a:r>
              <a:rPr spc="-5" dirty="0"/>
              <a:t>Личная</a:t>
            </a:r>
            <a:r>
              <a:rPr dirty="0"/>
              <a:t> жизнь</a:t>
            </a:r>
            <a:r>
              <a:rPr spc="5" dirty="0"/>
              <a:t> </a:t>
            </a:r>
            <a:r>
              <a:rPr spc="-10" dirty="0"/>
              <a:t>Николая</a:t>
            </a:r>
            <a:r>
              <a:rPr spc="-5" dirty="0"/>
              <a:t> Семёновича</a:t>
            </a:r>
            <a:r>
              <a:rPr dirty="0"/>
              <a:t> </a:t>
            </a:r>
            <a:r>
              <a:rPr spc="-5" dirty="0"/>
              <a:t>Лескова</a:t>
            </a:r>
            <a:r>
              <a:rPr dirty="0"/>
              <a:t> </a:t>
            </a:r>
            <a:r>
              <a:rPr spc="-5" dirty="0"/>
              <a:t>складывалась</a:t>
            </a:r>
            <a:r>
              <a:rPr dirty="0"/>
              <a:t> не</a:t>
            </a:r>
            <a:r>
              <a:rPr spc="5" dirty="0"/>
              <a:t> </a:t>
            </a:r>
            <a:r>
              <a:rPr spc="-15" dirty="0"/>
              <a:t>очень </a:t>
            </a:r>
            <a:r>
              <a:rPr spc="-10" dirty="0"/>
              <a:t> </a:t>
            </a:r>
            <a:r>
              <a:rPr spc="-20" dirty="0"/>
              <a:t>удачно. </a:t>
            </a:r>
            <a:r>
              <a:rPr spc="-5" dirty="0"/>
              <a:t>Первой женой </a:t>
            </a:r>
            <a:r>
              <a:rPr spc="-20" dirty="0"/>
              <a:t>писателя </a:t>
            </a:r>
            <a:r>
              <a:rPr dirty="0"/>
              <a:t>в </a:t>
            </a:r>
            <a:r>
              <a:rPr spc="-5" dirty="0"/>
              <a:t>1853 </a:t>
            </a:r>
            <a:r>
              <a:rPr spc="-25" dirty="0"/>
              <a:t>году </a:t>
            </a:r>
            <a:r>
              <a:rPr spc="-5" dirty="0"/>
              <a:t>стала </a:t>
            </a:r>
            <a:r>
              <a:rPr spc="-15" dirty="0"/>
              <a:t>дочь </a:t>
            </a:r>
            <a:r>
              <a:rPr spc="-10" dirty="0"/>
              <a:t>киевского </a:t>
            </a:r>
            <a:r>
              <a:rPr spc="-5" dirty="0"/>
              <a:t>коммерсанта </a:t>
            </a:r>
            <a:r>
              <a:rPr spc="-490" dirty="0"/>
              <a:t> </a:t>
            </a:r>
            <a:r>
              <a:rPr spc="-15" dirty="0"/>
              <a:t>Ольга</a:t>
            </a:r>
            <a:r>
              <a:rPr spc="85" dirty="0"/>
              <a:t> </a:t>
            </a:r>
            <a:r>
              <a:rPr spc="-10" dirty="0"/>
              <a:t>Смирнова.</a:t>
            </a:r>
            <a:r>
              <a:rPr spc="90" dirty="0"/>
              <a:t> </a:t>
            </a:r>
            <a:r>
              <a:rPr dirty="0"/>
              <a:t>У</a:t>
            </a:r>
            <a:r>
              <a:rPr spc="85" dirty="0"/>
              <a:t> </a:t>
            </a:r>
            <a:r>
              <a:rPr dirty="0"/>
              <a:t>них</a:t>
            </a:r>
            <a:r>
              <a:rPr spc="75" dirty="0"/>
              <a:t> </a:t>
            </a:r>
            <a:r>
              <a:rPr dirty="0"/>
              <a:t>было</a:t>
            </a:r>
            <a:r>
              <a:rPr spc="85" dirty="0"/>
              <a:t> </a:t>
            </a:r>
            <a:r>
              <a:rPr spc="-10" dirty="0"/>
              <a:t>двое</a:t>
            </a:r>
            <a:r>
              <a:rPr spc="75" dirty="0"/>
              <a:t> </a:t>
            </a:r>
            <a:r>
              <a:rPr spc="-20" dirty="0"/>
              <a:t>детей</a:t>
            </a:r>
            <a:r>
              <a:rPr spc="75" dirty="0"/>
              <a:t> </a:t>
            </a:r>
            <a:r>
              <a:rPr dirty="0"/>
              <a:t>–</a:t>
            </a:r>
            <a:r>
              <a:rPr spc="85" dirty="0"/>
              <a:t> </a:t>
            </a:r>
            <a:r>
              <a:rPr spc="-10" dirty="0"/>
              <a:t>первенец,</a:t>
            </a:r>
            <a:r>
              <a:rPr spc="90" dirty="0"/>
              <a:t> </a:t>
            </a:r>
            <a:r>
              <a:rPr dirty="0"/>
              <a:t>сын</a:t>
            </a:r>
            <a:r>
              <a:rPr spc="95" dirty="0"/>
              <a:t> </a:t>
            </a:r>
            <a:r>
              <a:rPr dirty="0"/>
              <a:t>Митя,</a:t>
            </a:r>
            <a:r>
              <a:rPr spc="75" dirty="0"/>
              <a:t> </a:t>
            </a:r>
            <a:r>
              <a:rPr spc="-10" dirty="0"/>
              <a:t>который</a:t>
            </a:r>
            <a:r>
              <a:rPr spc="100" dirty="0"/>
              <a:t> </a:t>
            </a:r>
            <a:r>
              <a:rPr spc="-15" dirty="0"/>
              <a:t>умер </a:t>
            </a:r>
            <a:r>
              <a:rPr spc="-484" dirty="0"/>
              <a:t> </a:t>
            </a:r>
            <a:r>
              <a:rPr dirty="0"/>
              <a:t>в </a:t>
            </a:r>
            <a:r>
              <a:rPr spc="-5" dirty="0"/>
              <a:t>младенчестве, </a:t>
            </a:r>
            <a:r>
              <a:rPr dirty="0"/>
              <a:t>и </a:t>
            </a:r>
            <a:r>
              <a:rPr spc="-15" dirty="0"/>
              <a:t>дочь </a:t>
            </a:r>
            <a:r>
              <a:rPr spc="-10" dirty="0"/>
              <a:t>Вера. Жена </a:t>
            </a:r>
            <a:r>
              <a:rPr spc="-20" dirty="0"/>
              <a:t>заболела </a:t>
            </a:r>
            <a:r>
              <a:rPr spc="-5" dirty="0"/>
              <a:t>психическим расстройством </a:t>
            </a:r>
            <a:r>
              <a:rPr dirty="0"/>
              <a:t>и </a:t>
            </a:r>
            <a:r>
              <a:rPr spc="5" dirty="0"/>
              <a:t> </a:t>
            </a:r>
            <a:r>
              <a:rPr spc="-10" dirty="0"/>
              <a:t>лечилась</a:t>
            </a:r>
            <a:r>
              <a:rPr spc="-15" dirty="0"/>
              <a:t> </a:t>
            </a:r>
            <a:r>
              <a:rPr dirty="0"/>
              <a:t>в</a:t>
            </a:r>
            <a:r>
              <a:rPr spc="5" dirty="0"/>
              <a:t> </a:t>
            </a:r>
            <a:r>
              <a:rPr spc="-25" dirty="0"/>
              <a:t>Петербурге.</a:t>
            </a:r>
            <a:r>
              <a:rPr spc="40" dirty="0"/>
              <a:t> </a:t>
            </a:r>
            <a:r>
              <a:rPr spc="-10" dirty="0"/>
              <a:t>Брак</a:t>
            </a:r>
            <a:r>
              <a:rPr spc="20" dirty="0"/>
              <a:t> </a:t>
            </a:r>
            <a:r>
              <a:rPr spc="-5" dirty="0"/>
              <a:t>распался.</a:t>
            </a:r>
          </a:p>
          <a:p>
            <a:pPr marL="443865" algn="just">
              <a:lnSpc>
                <a:spcPct val="100000"/>
              </a:lnSpc>
              <a:spcBef>
                <a:spcPts val="5"/>
              </a:spcBef>
            </a:pPr>
            <a:r>
              <a:rPr dirty="0"/>
              <a:t>В</a:t>
            </a:r>
            <a:r>
              <a:rPr spc="135" dirty="0"/>
              <a:t> </a:t>
            </a:r>
            <a:r>
              <a:rPr spc="-10" dirty="0"/>
              <a:t>1865</a:t>
            </a:r>
            <a:r>
              <a:rPr spc="130" dirty="0"/>
              <a:t> </a:t>
            </a:r>
            <a:r>
              <a:rPr spc="-20" dirty="0"/>
              <a:t>году</a:t>
            </a:r>
            <a:r>
              <a:rPr spc="125" dirty="0"/>
              <a:t> </a:t>
            </a:r>
            <a:r>
              <a:rPr dirty="0"/>
              <a:t>Лесков</a:t>
            </a:r>
            <a:r>
              <a:rPr spc="140" dirty="0"/>
              <a:t> </a:t>
            </a:r>
            <a:r>
              <a:rPr spc="-5" dirty="0"/>
              <a:t>жил</a:t>
            </a:r>
            <a:r>
              <a:rPr spc="130" dirty="0"/>
              <a:t> </a:t>
            </a:r>
            <a:r>
              <a:rPr dirty="0"/>
              <a:t>с</a:t>
            </a:r>
            <a:r>
              <a:rPr spc="130" dirty="0"/>
              <a:t> </a:t>
            </a:r>
            <a:r>
              <a:rPr spc="-15" dirty="0"/>
              <a:t>вдовой</a:t>
            </a:r>
            <a:r>
              <a:rPr spc="135" dirty="0"/>
              <a:t> </a:t>
            </a:r>
            <a:r>
              <a:rPr spc="-5" dirty="0"/>
              <a:t>Екатериной</a:t>
            </a:r>
            <a:r>
              <a:rPr spc="135" dirty="0"/>
              <a:t> </a:t>
            </a:r>
            <a:r>
              <a:rPr spc="-10" dirty="0"/>
              <a:t>Бубновой.</a:t>
            </a:r>
            <a:r>
              <a:rPr spc="125" dirty="0"/>
              <a:t> </a:t>
            </a:r>
            <a:r>
              <a:rPr dirty="0"/>
              <a:t>У</a:t>
            </a:r>
            <a:r>
              <a:rPr spc="135" dirty="0"/>
              <a:t> </a:t>
            </a:r>
            <a:r>
              <a:rPr spc="-5" dirty="0"/>
              <a:t>пары</a:t>
            </a:r>
            <a:r>
              <a:rPr spc="135" dirty="0"/>
              <a:t> </a:t>
            </a:r>
            <a:r>
              <a:rPr dirty="0"/>
              <a:t>появился</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algn="just">
              <a:lnSpc>
                <a:spcPct val="100000"/>
              </a:lnSpc>
              <a:spcBef>
                <a:spcPts val="100"/>
              </a:spcBef>
            </a:pPr>
            <a:r>
              <a:rPr dirty="0"/>
              <a:t>сын</a:t>
            </a:r>
            <a:r>
              <a:rPr spc="5" dirty="0"/>
              <a:t> </a:t>
            </a:r>
            <a:r>
              <a:rPr spc="-5" dirty="0"/>
              <a:t>Андрей</a:t>
            </a:r>
            <a:r>
              <a:rPr spc="5" dirty="0"/>
              <a:t> </a:t>
            </a:r>
            <a:r>
              <a:rPr spc="-5" dirty="0"/>
              <a:t>(1866-1953).</a:t>
            </a:r>
            <a:r>
              <a:rPr spc="35" dirty="0"/>
              <a:t> </a:t>
            </a:r>
            <a:r>
              <a:rPr spc="-5" dirty="0"/>
              <a:t>Со </a:t>
            </a:r>
            <a:r>
              <a:rPr spc="-15" dirty="0"/>
              <a:t>второй</a:t>
            </a:r>
            <a:r>
              <a:rPr spc="5" dirty="0"/>
              <a:t> </a:t>
            </a:r>
            <a:r>
              <a:rPr spc="-5" dirty="0"/>
              <a:t>женой</a:t>
            </a:r>
            <a:r>
              <a:rPr spc="5" dirty="0"/>
              <a:t> </a:t>
            </a:r>
            <a:r>
              <a:rPr spc="-5" dirty="0"/>
              <a:t>он</a:t>
            </a:r>
            <a:r>
              <a:rPr spc="15" dirty="0"/>
              <a:t> </a:t>
            </a:r>
            <a:r>
              <a:rPr spc="-10" dirty="0"/>
              <a:t>расстался</a:t>
            </a:r>
            <a:r>
              <a:rPr spc="5" dirty="0"/>
              <a:t> </a:t>
            </a:r>
            <a:r>
              <a:rPr dirty="0"/>
              <a:t>в</a:t>
            </a:r>
            <a:r>
              <a:rPr spc="5" dirty="0"/>
              <a:t> </a:t>
            </a:r>
            <a:r>
              <a:rPr spc="-5" dirty="0"/>
              <a:t>1877</a:t>
            </a:r>
            <a:r>
              <a:rPr spc="15" dirty="0"/>
              <a:t> </a:t>
            </a:r>
            <a:r>
              <a:rPr spc="-60" dirty="0"/>
              <a:t>году.</a:t>
            </a:r>
          </a:p>
          <a:p>
            <a:pPr marL="12700" marR="5080" indent="431165" algn="just">
              <a:lnSpc>
                <a:spcPct val="100000"/>
              </a:lnSpc>
            </a:pPr>
            <a:r>
              <a:rPr spc="-25" dirty="0"/>
              <a:t>Умер</a:t>
            </a:r>
            <a:r>
              <a:rPr spc="-20" dirty="0"/>
              <a:t> </a:t>
            </a:r>
            <a:r>
              <a:rPr spc="-10" dirty="0"/>
              <a:t>Николай</a:t>
            </a:r>
            <a:r>
              <a:rPr spc="-5" dirty="0"/>
              <a:t> Семёнович</a:t>
            </a:r>
            <a:r>
              <a:rPr dirty="0"/>
              <a:t> Лесков</a:t>
            </a:r>
            <a:r>
              <a:rPr spc="5" dirty="0"/>
              <a:t> </a:t>
            </a:r>
            <a:r>
              <a:rPr spc="-5" dirty="0"/>
              <a:t>5</a:t>
            </a:r>
            <a:r>
              <a:rPr dirty="0"/>
              <a:t> </a:t>
            </a:r>
            <a:r>
              <a:rPr spc="-15" dirty="0"/>
              <a:t>марта</a:t>
            </a:r>
            <a:r>
              <a:rPr spc="-10" dirty="0"/>
              <a:t> </a:t>
            </a:r>
            <a:r>
              <a:rPr spc="-5" dirty="0"/>
              <a:t>1895</a:t>
            </a:r>
            <a:r>
              <a:rPr dirty="0"/>
              <a:t> </a:t>
            </a:r>
            <a:r>
              <a:rPr spc="-20" dirty="0"/>
              <a:t>года</a:t>
            </a:r>
            <a:r>
              <a:rPr spc="-15" dirty="0"/>
              <a:t> </a:t>
            </a:r>
            <a:r>
              <a:rPr dirty="0"/>
              <a:t>в</a:t>
            </a:r>
            <a:r>
              <a:rPr spc="5" dirty="0"/>
              <a:t> </a:t>
            </a:r>
            <a:r>
              <a:rPr spc="-20" dirty="0"/>
              <a:t>Петербурге</a:t>
            </a:r>
            <a:r>
              <a:rPr spc="-15" dirty="0"/>
              <a:t> </a:t>
            </a:r>
            <a:r>
              <a:rPr spc="-45" dirty="0"/>
              <a:t>от </a:t>
            </a:r>
            <a:r>
              <a:rPr spc="-40" dirty="0"/>
              <a:t> </a:t>
            </a:r>
            <a:r>
              <a:rPr spc="-20" dirty="0"/>
              <a:t>очередного</a:t>
            </a:r>
            <a:r>
              <a:rPr spc="-15" dirty="0"/>
              <a:t> </a:t>
            </a:r>
            <a:r>
              <a:rPr spc="-5" dirty="0"/>
              <a:t>приступа</a:t>
            </a:r>
            <a:r>
              <a:rPr dirty="0"/>
              <a:t> </a:t>
            </a:r>
            <a:r>
              <a:rPr spc="-5" dirty="0"/>
              <a:t>астмы,</a:t>
            </a:r>
            <a:r>
              <a:rPr dirty="0"/>
              <a:t> мучившей</a:t>
            </a:r>
            <a:r>
              <a:rPr spc="5" dirty="0"/>
              <a:t> </a:t>
            </a:r>
            <a:r>
              <a:rPr spc="-15" dirty="0"/>
              <a:t>его</a:t>
            </a:r>
            <a:r>
              <a:rPr spc="-10" dirty="0"/>
              <a:t> последние</a:t>
            </a:r>
            <a:r>
              <a:rPr spc="-5" dirty="0"/>
              <a:t> пять</a:t>
            </a:r>
            <a:r>
              <a:rPr dirty="0"/>
              <a:t> </a:t>
            </a:r>
            <a:r>
              <a:rPr spc="-25" dirty="0"/>
              <a:t>лет</a:t>
            </a:r>
            <a:r>
              <a:rPr spc="-20" dirty="0"/>
              <a:t> </a:t>
            </a:r>
            <a:r>
              <a:rPr spc="-5" dirty="0"/>
              <a:t>жизни. </a:t>
            </a:r>
            <a:r>
              <a:rPr spc="-490" dirty="0"/>
              <a:t> </a:t>
            </a:r>
            <a:r>
              <a:rPr spc="-15" dirty="0"/>
              <a:t>Похоронен</a:t>
            </a:r>
            <a:r>
              <a:rPr spc="55" dirty="0"/>
              <a:t> </a:t>
            </a:r>
            <a:r>
              <a:rPr dirty="0"/>
              <a:t>на</a:t>
            </a:r>
            <a:r>
              <a:rPr spc="-5" dirty="0"/>
              <a:t> Волковском</a:t>
            </a:r>
            <a:r>
              <a:rPr spc="-10" dirty="0"/>
              <a:t> </a:t>
            </a:r>
            <a:r>
              <a:rPr spc="-5" dirty="0"/>
              <a:t>кладбище</a:t>
            </a:r>
            <a:r>
              <a:rPr spc="-20" dirty="0"/>
              <a:t> </a:t>
            </a:r>
            <a:r>
              <a:rPr dirty="0"/>
              <a:t>в</a:t>
            </a:r>
            <a:r>
              <a:rPr spc="5" dirty="0"/>
              <a:t> </a:t>
            </a:r>
            <a:r>
              <a:rPr spc="-15" dirty="0"/>
              <a:t>Санкт-Петербурге.</a:t>
            </a:r>
          </a:p>
          <a:p>
            <a:pPr marL="12700" marR="5715" indent="431165" algn="just">
              <a:lnSpc>
                <a:spcPct val="100000"/>
              </a:lnSpc>
            </a:pPr>
            <a:r>
              <a:rPr spc="-15" dirty="0"/>
              <a:t>Сквозь </a:t>
            </a:r>
            <a:r>
              <a:rPr spc="-5" dirty="0"/>
              <a:t>все </a:t>
            </a:r>
            <a:r>
              <a:rPr spc="-10" dirty="0"/>
              <a:t>заблуждения </a:t>
            </a:r>
            <a:r>
              <a:rPr dirty="0"/>
              <a:t>и </a:t>
            </a:r>
            <a:r>
              <a:rPr spc="-15" dirty="0"/>
              <a:t>перипетии </a:t>
            </a:r>
            <a:r>
              <a:rPr spc="-10" dirty="0"/>
              <a:t>жизни Николай </a:t>
            </a:r>
            <a:r>
              <a:rPr spc="-5" dirty="0"/>
              <a:t>Семёнович</a:t>
            </a:r>
            <a:r>
              <a:rPr dirty="0"/>
              <a:t> Лесков </a:t>
            </a:r>
            <a:r>
              <a:rPr spc="5" dirty="0"/>
              <a:t> </a:t>
            </a:r>
            <a:r>
              <a:rPr spc="-5" dirty="0"/>
              <a:t>пронёс</a:t>
            </a:r>
            <a:r>
              <a:rPr dirty="0"/>
              <a:t> </a:t>
            </a:r>
            <a:r>
              <a:rPr spc="-5" dirty="0"/>
              <a:t>сокровенную</a:t>
            </a:r>
            <a:r>
              <a:rPr dirty="0"/>
              <a:t> </a:t>
            </a:r>
            <a:r>
              <a:rPr spc="-10" dirty="0"/>
              <a:t>преданность</a:t>
            </a:r>
            <a:r>
              <a:rPr spc="-5" dirty="0"/>
              <a:t> </a:t>
            </a:r>
            <a:r>
              <a:rPr spc="-35" dirty="0"/>
              <a:t>народу,</a:t>
            </a:r>
            <a:r>
              <a:rPr spc="-30" dirty="0"/>
              <a:t> </a:t>
            </a:r>
            <a:r>
              <a:rPr dirty="0"/>
              <a:t>истинный</a:t>
            </a:r>
            <a:r>
              <a:rPr spc="5" dirty="0"/>
              <a:t> </a:t>
            </a:r>
            <a:r>
              <a:rPr spc="-10" dirty="0"/>
              <a:t>патриотизм,</a:t>
            </a:r>
            <a:r>
              <a:rPr spc="-5" dirty="0"/>
              <a:t> про- </a:t>
            </a:r>
            <a:r>
              <a:rPr dirty="0"/>
              <a:t> </a:t>
            </a:r>
            <a:r>
              <a:rPr spc="-5" dirty="0"/>
              <a:t>никновенную любовь </a:t>
            </a:r>
            <a:r>
              <a:rPr dirty="0"/>
              <a:t>к </a:t>
            </a:r>
            <a:r>
              <a:rPr spc="-20" dirty="0"/>
              <a:t>России </a:t>
            </a:r>
            <a:r>
              <a:rPr dirty="0"/>
              <a:t>и </a:t>
            </a:r>
            <a:r>
              <a:rPr spc="-15" dirty="0"/>
              <a:t>веру </a:t>
            </a:r>
            <a:r>
              <a:rPr dirty="0"/>
              <a:t>в </a:t>
            </a:r>
            <a:r>
              <a:rPr spc="-10" dirty="0"/>
              <a:t>то, что </a:t>
            </a:r>
            <a:r>
              <a:rPr spc="-25" dirty="0"/>
              <a:t>будущее </a:t>
            </a:r>
            <a:r>
              <a:rPr spc="-5" dirty="0"/>
              <a:t>принадлежит </a:t>
            </a:r>
            <a:r>
              <a:rPr spc="-40" dirty="0"/>
              <a:t>добру. </a:t>
            </a:r>
            <a:r>
              <a:rPr spc="-35" dirty="0"/>
              <a:t> </a:t>
            </a:r>
            <a:r>
              <a:rPr dirty="0"/>
              <a:t>Дума о </a:t>
            </a:r>
            <a:r>
              <a:rPr spc="-20" dirty="0"/>
              <a:t>России всегда </a:t>
            </a:r>
            <a:r>
              <a:rPr spc="-10" dirty="0"/>
              <a:t>присутствовала </a:t>
            </a:r>
            <a:r>
              <a:rPr dirty="0"/>
              <a:t>в </a:t>
            </a:r>
            <a:r>
              <a:rPr spc="-15" dirty="0"/>
              <a:t>его </a:t>
            </a:r>
            <a:r>
              <a:rPr spc="-5" dirty="0"/>
              <a:t>сознании </a:t>
            </a:r>
            <a:r>
              <a:rPr dirty="0"/>
              <a:t>и </a:t>
            </a:r>
            <a:r>
              <a:rPr spc="-5" dirty="0"/>
              <a:t>сознании </a:t>
            </a:r>
            <a:r>
              <a:rPr spc="-20" dirty="0"/>
              <a:t>его </a:t>
            </a:r>
            <a:r>
              <a:rPr spc="-10" dirty="0"/>
              <a:t>героев </a:t>
            </a:r>
            <a:r>
              <a:rPr dirty="0"/>
              <a:t>– </a:t>
            </a:r>
            <a:r>
              <a:rPr spc="5" dirty="0"/>
              <a:t> </a:t>
            </a:r>
            <a:r>
              <a:rPr spc="-15" dirty="0"/>
              <a:t>то </a:t>
            </a:r>
            <a:r>
              <a:rPr spc="10" dirty="0"/>
              <a:t>как </a:t>
            </a:r>
            <a:r>
              <a:rPr spc="-20" dirty="0"/>
              <a:t>заветы</a:t>
            </a:r>
            <a:r>
              <a:rPr spc="-15" dirty="0"/>
              <a:t> </a:t>
            </a:r>
            <a:r>
              <a:rPr spc="-5" dirty="0"/>
              <a:t>предков, </a:t>
            </a:r>
            <a:r>
              <a:rPr spc="-15" dirty="0"/>
              <a:t>то </a:t>
            </a:r>
            <a:r>
              <a:rPr spc="10" dirty="0"/>
              <a:t>как </a:t>
            </a:r>
            <a:r>
              <a:rPr spc="-10" dirty="0"/>
              <a:t>размышления </a:t>
            </a:r>
            <a:r>
              <a:rPr dirty="0"/>
              <a:t>о </a:t>
            </a:r>
            <a:r>
              <a:rPr spc="-10" dirty="0"/>
              <a:t>народе, </a:t>
            </a:r>
            <a:r>
              <a:rPr spc="-15" dirty="0"/>
              <a:t>то </a:t>
            </a:r>
            <a:r>
              <a:rPr spc="10" dirty="0"/>
              <a:t>как </a:t>
            </a:r>
            <a:r>
              <a:rPr spc="-5" dirty="0"/>
              <a:t>идея </a:t>
            </a:r>
            <a:r>
              <a:rPr spc="-20" dirty="0"/>
              <a:t>вечной </a:t>
            </a:r>
            <a:r>
              <a:rPr spc="-15" dirty="0"/>
              <a:t> </a:t>
            </a:r>
            <a:r>
              <a:rPr spc="-10" dirty="0"/>
              <a:t>народной</a:t>
            </a:r>
            <a:r>
              <a:rPr dirty="0"/>
              <a:t> </a:t>
            </a:r>
            <a:r>
              <a:rPr spc="-15" dirty="0"/>
              <a:t>мечты</a:t>
            </a:r>
            <a:r>
              <a:rPr spc="15" dirty="0"/>
              <a:t> </a:t>
            </a:r>
            <a:r>
              <a:rPr dirty="0"/>
              <a:t>о</a:t>
            </a:r>
            <a:r>
              <a:rPr spc="-5" dirty="0"/>
              <a:t> </a:t>
            </a:r>
            <a:r>
              <a:rPr spc="-10" dirty="0"/>
              <a:t>справедливости</a:t>
            </a:r>
            <a:r>
              <a:rPr spc="-5" dirty="0"/>
              <a:t> </a:t>
            </a:r>
            <a:r>
              <a:rPr dirty="0"/>
              <a:t>и</a:t>
            </a:r>
            <a:r>
              <a:rPr spc="-10" dirty="0"/>
              <a:t> </a:t>
            </a:r>
            <a:r>
              <a:rPr spc="-5" dirty="0"/>
              <a:t>счастье.</a:t>
            </a:r>
          </a:p>
        </p:txBody>
      </p:sp>
      <p:grpSp>
        <p:nvGrpSpPr>
          <p:cNvPr id="4" name="object 4"/>
          <p:cNvGrpSpPr/>
          <p:nvPr/>
        </p:nvGrpSpPr>
        <p:grpSpPr>
          <a:xfrm>
            <a:off x="537972" y="4651247"/>
            <a:ext cx="8369934" cy="1948180"/>
            <a:chOff x="537972" y="4651247"/>
            <a:chExt cx="8369934" cy="1948180"/>
          </a:xfrm>
        </p:grpSpPr>
        <p:pic>
          <p:nvPicPr>
            <p:cNvPr id="5" name="object 5"/>
            <p:cNvPicPr/>
            <p:nvPr/>
          </p:nvPicPr>
          <p:blipFill>
            <a:blip r:embed="rId2" cstate="print"/>
            <a:stretch>
              <a:fillRect/>
            </a:stretch>
          </p:blipFill>
          <p:spPr>
            <a:xfrm>
              <a:off x="537972" y="4651247"/>
              <a:ext cx="3604260" cy="1909572"/>
            </a:xfrm>
            <a:prstGeom prst="rect">
              <a:avLst/>
            </a:prstGeom>
          </p:spPr>
        </p:pic>
        <p:pic>
          <p:nvPicPr>
            <p:cNvPr id="6" name="object 6"/>
            <p:cNvPicPr/>
            <p:nvPr/>
          </p:nvPicPr>
          <p:blipFill>
            <a:blip r:embed="rId3" cstate="print"/>
            <a:stretch>
              <a:fillRect/>
            </a:stretch>
          </p:blipFill>
          <p:spPr>
            <a:xfrm>
              <a:off x="4786883" y="4675631"/>
              <a:ext cx="4120896" cy="1923288"/>
            </a:xfrm>
            <a:prstGeom prst="rect">
              <a:avLst/>
            </a:prstGeom>
          </p:spPr>
        </p:pic>
      </p:grpSp>
      <p:sp>
        <p:nvSpPr>
          <p:cNvPr id="7" name="object 7"/>
          <p:cNvSpPr txBox="1"/>
          <p:nvPr/>
        </p:nvSpPr>
        <p:spPr>
          <a:xfrm>
            <a:off x="804773" y="6554520"/>
            <a:ext cx="11677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Николай</a:t>
            </a:r>
            <a:r>
              <a:rPr sz="1200" spc="-70" dirty="0">
                <a:latin typeface="Arial"/>
                <a:cs typeface="Arial"/>
              </a:rPr>
              <a:t> </a:t>
            </a:r>
            <a:r>
              <a:rPr sz="1200" dirty="0">
                <a:latin typeface="Arial"/>
                <a:cs typeface="Arial"/>
              </a:rPr>
              <a:t>Лесков</a:t>
            </a:r>
            <a:endParaRPr sz="1200">
              <a:latin typeface="Arial"/>
              <a:cs typeface="Arial"/>
            </a:endParaRPr>
          </a:p>
        </p:txBody>
      </p:sp>
      <p:sp>
        <p:nvSpPr>
          <p:cNvPr id="8" name="object 8"/>
          <p:cNvSpPr txBox="1"/>
          <p:nvPr/>
        </p:nvSpPr>
        <p:spPr>
          <a:xfrm>
            <a:off x="2627997" y="6554520"/>
            <a:ext cx="125158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a:cs typeface="Arial"/>
              </a:rPr>
              <a:t>Ольга</a:t>
            </a:r>
            <a:r>
              <a:rPr sz="1200" spc="254" dirty="0">
                <a:latin typeface="Arial"/>
                <a:cs typeface="Arial"/>
              </a:rPr>
              <a:t> </a:t>
            </a:r>
            <a:r>
              <a:rPr sz="1200" spc="-5" dirty="0">
                <a:latin typeface="Arial"/>
                <a:cs typeface="Arial"/>
              </a:rPr>
              <a:t>Смирнова</a:t>
            </a:r>
            <a:endParaRPr sz="1200">
              <a:latin typeface="Arial"/>
              <a:cs typeface="Arial"/>
            </a:endParaRPr>
          </a:p>
        </p:txBody>
      </p:sp>
      <p:sp>
        <p:nvSpPr>
          <p:cNvPr id="9" name="object 9"/>
          <p:cNvSpPr txBox="1"/>
          <p:nvPr/>
        </p:nvSpPr>
        <p:spPr>
          <a:xfrm>
            <a:off x="5298440" y="6565798"/>
            <a:ext cx="11677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Николай</a:t>
            </a:r>
            <a:r>
              <a:rPr sz="1200" spc="-70" dirty="0">
                <a:latin typeface="Arial"/>
                <a:cs typeface="Arial"/>
              </a:rPr>
              <a:t> </a:t>
            </a:r>
            <a:r>
              <a:rPr sz="1200" dirty="0">
                <a:latin typeface="Arial"/>
                <a:cs typeface="Arial"/>
              </a:rPr>
              <a:t>Лесков</a:t>
            </a:r>
            <a:endParaRPr sz="1200">
              <a:latin typeface="Arial"/>
              <a:cs typeface="Arial"/>
            </a:endParaRPr>
          </a:p>
        </p:txBody>
      </p:sp>
      <p:sp>
        <p:nvSpPr>
          <p:cNvPr id="10" name="object 10"/>
          <p:cNvSpPr txBox="1"/>
          <p:nvPr/>
        </p:nvSpPr>
        <p:spPr>
          <a:xfrm>
            <a:off x="7164183" y="6565798"/>
            <a:ext cx="14046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Екатерина</a:t>
            </a:r>
            <a:r>
              <a:rPr sz="1200" spc="-65" dirty="0">
                <a:latin typeface="Arial"/>
                <a:cs typeface="Arial"/>
              </a:rPr>
              <a:t> </a:t>
            </a:r>
            <a:r>
              <a:rPr sz="1200" spc="-10" dirty="0">
                <a:latin typeface="Arial"/>
                <a:cs typeface="Arial"/>
              </a:rPr>
              <a:t>Бубнова</a:t>
            </a:r>
            <a:endParaRPr sz="1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620776"/>
            <a:ext cx="3562350" cy="5091049"/>
          </a:xfrm>
          <a:prstGeom prst="rect">
            <a:avLst/>
          </a:prstGeom>
        </p:spPr>
      </p:pic>
      <p:sp>
        <p:nvSpPr>
          <p:cNvPr id="3" name="object 3"/>
          <p:cNvSpPr txBox="1"/>
          <p:nvPr/>
        </p:nvSpPr>
        <p:spPr>
          <a:xfrm>
            <a:off x="4344415" y="627126"/>
            <a:ext cx="119634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Кадетский</a:t>
            </a:r>
            <a:endParaRPr sz="1800">
              <a:latin typeface="Arial"/>
              <a:cs typeface="Arial"/>
            </a:endParaRPr>
          </a:p>
        </p:txBody>
      </p:sp>
      <p:sp>
        <p:nvSpPr>
          <p:cNvPr id="4" name="object 4"/>
          <p:cNvSpPr txBox="1"/>
          <p:nvPr/>
        </p:nvSpPr>
        <p:spPr>
          <a:xfrm>
            <a:off x="5733034" y="627126"/>
            <a:ext cx="1311275"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Arial"/>
                <a:cs typeface="Arial"/>
              </a:rPr>
              <a:t>м</a:t>
            </a:r>
            <a:r>
              <a:rPr sz="1800" b="1" dirty="0">
                <a:latin typeface="Arial"/>
                <a:cs typeface="Arial"/>
              </a:rPr>
              <a:t>о</a:t>
            </a:r>
            <a:r>
              <a:rPr sz="1800" b="1" spc="5" dirty="0">
                <a:latin typeface="Arial"/>
                <a:cs typeface="Arial"/>
              </a:rPr>
              <a:t>н</a:t>
            </a:r>
            <a:r>
              <a:rPr sz="1800" b="1" spc="-5" dirty="0">
                <a:latin typeface="Arial"/>
                <a:cs typeface="Arial"/>
              </a:rPr>
              <a:t>ас</a:t>
            </a:r>
            <a:r>
              <a:rPr sz="1800" b="1" spc="-20" dirty="0">
                <a:latin typeface="Arial"/>
                <a:cs typeface="Arial"/>
              </a:rPr>
              <a:t>т</a:t>
            </a:r>
            <a:r>
              <a:rPr sz="1800" b="1" dirty="0">
                <a:latin typeface="Arial"/>
                <a:cs typeface="Arial"/>
              </a:rPr>
              <a:t>ырь</a:t>
            </a:r>
            <a:endParaRPr sz="1800">
              <a:latin typeface="Arial"/>
              <a:cs typeface="Arial"/>
            </a:endParaRPr>
          </a:p>
        </p:txBody>
      </p:sp>
      <p:sp>
        <p:nvSpPr>
          <p:cNvPr id="6" name="object 6"/>
          <p:cNvSpPr txBox="1"/>
          <p:nvPr/>
        </p:nvSpPr>
        <p:spPr>
          <a:xfrm>
            <a:off x="3986276" y="901700"/>
            <a:ext cx="4886325" cy="3317875"/>
          </a:xfrm>
          <a:prstGeom prst="rect">
            <a:avLst/>
          </a:prstGeom>
        </p:spPr>
        <p:txBody>
          <a:bodyPr vert="horz" wrap="square" lIns="0" tIns="12700" rIns="0" bIns="0" rtlCol="0">
            <a:spAutoFit/>
          </a:bodyPr>
          <a:lstStyle/>
          <a:p>
            <a:pPr marL="12700" marR="5080" algn="just">
              <a:lnSpc>
                <a:spcPct val="100000"/>
              </a:lnSpc>
              <a:spcBef>
                <a:spcPts val="100"/>
              </a:spcBef>
            </a:pPr>
            <a:r>
              <a:rPr sz="1800" b="1" dirty="0" smtClean="0">
                <a:latin typeface="Arial"/>
                <a:cs typeface="Arial"/>
              </a:rPr>
              <a:t>:</a:t>
            </a:r>
            <a:r>
              <a:rPr sz="1800" b="1" spc="5" dirty="0" smtClean="0">
                <a:latin typeface="Arial"/>
                <a:cs typeface="Arial"/>
              </a:rPr>
              <a:t> </a:t>
            </a:r>
            <a:r>
              <a:rPr sz="1800" b="1" dirty="0">
                <a:latin typeface="Arial"/>
                <a:cs typeface="Arial"/>
              </a:rPr>
              <a:t>рассказ</a:t>
            </a:r>
            <a:r>
              <a:rPr sz="1800" b="1" spc="5" dirty="0">
                <a:latin typeface="Arial"/>
                <a:cs typeface="Arial"/>
              </a:rPr>
              <a:t> </a:t>
            </a:r>
            <a:r>
              <a:rPr sz="1800" b="1" dirty="0">
                <a:latin typeface="Arial"/>
                <a:cs typeface="Arial"/>
              </a:rPr>
              <a:t>/</a:t>
            </a:r>
            <a:r>
              <a:rPr sz="1800" b="1" spc="5" dirty="0">
                <a:latin typeface="Arial"/>
                <a:cs typeface="Arial"/>
              </a:rPr>
              <a:t> </a:t>
            </a:r>
            <a:r>
              <a:rPr sz="1800" b="1" spc="-5" dirty="0">
                <a:latin typeface="Arial"/>
                <a:cs typeface="Arial"/>
              </a:rPr>
              <a:t>Н.</a:t>
            </a:r>
            <a:r>
              <a:rPr sz="1800" b="1" dirty="0">
                <a:latin typeface="Arial"/>
                <a:cs typeface="Arial"/>
              </a:rPr>
              <a:t> </a:t>
            </a:r>
            <a:r>
              <a:rPr sz="1800" b="1" spc="-5" dirty="0">
                <a:latin typeface="Arial"/>
                <a:cs typeface="Arial"/>
              </a:rPr>
              <a:t>С.</a:t>
            </a:r>
            <a:r>
              <a:rPr sz="1800" b="1" dirty="0">
                <a:latin typeface="Arial"/>
                <a:cs typeface="Arial"/>
              </a:rPr>
              <a:t> </a:t>
            </a:r>
            <a:r>
              <a:rPr sz="1800" b="1" spc="-10" dirty="0">
                <a:latin typeface="Arial"/>
                <a:cs typeface="Arial"/>
              </a:rPr>
              <a:t>Лесков.</a:t>
            </a:r>
            <a:r>
              <a:rPr sz="1800" b="1" spc="-5" dirty="0">
                <a:latin typeface="Arial"/>
                <a:cs typeface="Arial"/>
              </a:rPr>
              <a:t> </a:t>
            </a:r>
            <a:r>
              <a:rPr sz="1800" b="1" dirty="0">
                <a:latin typeface="Arial"/>
                <a:cs typeface="Arial"/>
              </a:rPr>
              <a:t>–</a:t>
            </a:r>
            <a:r>
              <a:rPr sz="1800" b="1" spc="5" dirty="0">
                <a:latin typeface="Arial"/>
                <a:cs typeface="Arial"/>
              </a:rPr>
              <a:t> </a:t>
            </a:r>
            <a:r>
              <a:rPr sz="1800" b="1" dirty="0">
                <a:latin typeface="Arial"/>
                <a:cs typeface="Arial"/>
              </a:rPr>
              <a:t>М.</a:t>
            </a:r>
            <a:r>
              <a:rPr sz="1800" b="1" spc="5" dirty="0">
                <a:latin typeface="Arial"/>
                <a:cs typeface="Arial"/>
              </a:rPr>
              <a:t> </a:t>
            </a:r>
            <a:r>
              <a:rPr sz="1800" b="1" dirty="0">
                <a:latin typeface="Arial"/>
                <a:cs typeface="Arial"/>
              </a:rPr>
              <a:t>: </a:t>
            </a:r>
            <a:r>
              <a:rPr sz="1800" b="1" spc="5" dirty="0">
                <a:latin typeface="Arial"/>
                <a:cs typeface="Arial"/>
              </a:rPr>
              <a:t> </a:t>
            </a:r>
            <a:r>
              <a:rPr sz="1800" b="1" spc="-45" dirty="0">
                <a:latin typeface="Arial"/>
                <a:cs typeface="Arial"/>
              </a:rPr>
              <a:t>ЧИНАР,</a:t>
            </a:r>
            <a:r>
              <a:rPr sz="1800" b="1" spc="-40" dirty="0">
                <a:latin typeface="Arial"/>
                <a:cs typeface="Arial"/>
              </a:rPr>
              <a:t> </a:t>
            </a:r>
            <a:r>
              <a:rPr sz="1800" b="1" spc="-5" dirty="0">
                <a:latin typeface="Arial"/>
                <a:cs typeface="Arial"/>
              </a:rPr>
              <a:t>2016.</a:t>
            </a:r>
            <a:r>
              <a:rPr sz="1800" b="1" dirty="0">
                <a:latin typeface="Arial"/>
                <a:cs typeface="Arial"/>
              </a:rPr>
              <a:t> –</a:t>
            </a:r>
            <a:r>
              <a:rPr sz="1800" b="1" spc="5" dirty="0">
                <a:latin typeface="Arial"/>
                <a:cs typeface="Arial"/>
              </a:rPr>
              <a:t> </a:t>
            </a:r>
            <a:r>
              <a:rPr sz="1800" b="1" spc="-5" dirty="0">
                <a:latin typeface="Arial"/>
                <a:cs typeface="Arial"/>
              </a:rPr>
              <a:t>67</a:t>
            </a:r>
            <a:r>
              <a:rPr sz="1800" b="1" dirty="0">
                <a:latin typeface="Arial"/>
                <a:cs typeface="Arial"/>
              </a:rPr>
              <a:t> </a:t>
            </a:r>
            <a:r>
              <a:rPr sz="1800" b="1" spc="-5" dirty="0">
                <a:latin typeface="Arial"/>
                <a:cs typeface="Arial"/>
              </a:rPr>
              <a:t>с.</a:t>
            </a:r>
            <a:r>
              <a:rPr sz="1800" b="1" dirty="0">
                <a:latin typeface="Arial"/>
                <a:cs typeface="Arial"/>
              </a:rPr>
              <a:t> –</a:t>
            </a:r>
            <a:r>
              <a:rPr sz="1800" b="1" spc="5" dirty="0">
                <a:latin typeface="Arial"/>
                <a:cs typeface="Arial"/>
              </a:rPr>
              <a:t> </a:t>
            </a:r>
            <a:r>
              <a:rPr sz="1800" b="1" spc="-10" dirty="0">
                <a:latin typeface="Arial"/>
                <a:cs typeface="Arial"/>
              </a:rPr>
              <a:t>(Круг</a:t>
            </a:r>
            <a:r>
              <a:rPr sz="1800" b="1" spc="-5" dirty="0">
                <a:latin typeface="Arial"/>
                <a:cs typeface="Arial"/>
              </a:rPr>
              <a:t> </a:t>
            </a:r>
            <a:r>
              <a:rPr sz="1800" b="1" dirty="0">
                <a:latin typeface="Arial"/>
                <a:cs typeface="Arial"/>
              </a:rPr>
              <a:t>чтения. </a:t>
            </a:r>
            <a:r>
              <a:rPr sz="1800" b="1" spc="-490" dirty="0">
                <a:latin typeface="Arial"/>
                <a:cs typeface="Arial"/>
              </a:rPr>
              <a:t> </a:t>
            </a:r>
            <a:r>
              <a:rPr sz="1800" b="1" spc="-5" dirty="0">
                <a:latin typeface="Arial"/>
                <a:cs typeface="Arial"/>
              </a:rPr>
              <a:t>Издание</a:t>
            </a:r>
            <a:r>
              <a:rPr sz="1800" b="1" spc="10" dirty="0">
                <a:latin typeface="Arial"/>
                <a:cs typeface="Arial"/>
              </a:rPr>
              <a:t> </a:t>
            </a:r>
            <a:r>
              <a:rPr sz="1800" b="1" spc="-5" dirty="0">
                <a:latin typeface="Arial"/>
                <a:cs typeface="Arial"/>
              </a:rPr>
              <a:t>для </a:t>
            </a:r>
            <a:r>
              <a:rPr sz="1800" b="1" spc="-10" dirty="0">
                <a:latin typeface="Arial"/>
                <a:cs typeface="Arial"/>
              </a:rPr>
              <a:t>слабовидящих).</a:t>
            </a:r>
            <a:endParaRPr sz="1800" dirty="0">
              <a:latin typeface="Arial"/>
              <a:cs typeface="Arial"/>
            </a:endParaRPr>
          </a:p>
          <a:p>
            <a:pPr>
              <a:lnSpc>
                <a:spcPct val="100000"/>
              </a:lnSpc>
              <a:spcBef>
                <a:spcPts val="30"/>
              </a:spcBef>
            </a:pPr>
            <a:endParaRPr sz="1850" dirty="0">
              <a:latin typeface="Arial"/>
              <a:cs typeface="Arial"/>
            </a:endParaRPr>
          </a:p>
          <a:p>
            <a:pPr marL="12700" marR="5715" indent="358140" algn="just">
              <a:lnSpc>
                <a:spcPct val="100000"/>
              </a:lnSpc>
            </a:pPr>
            <a:r>
              <a:rPr sz="1800" spc="-15" dirty="0">
                <a:latin typeface="Arial"/>
                <a:cs typeface="Arial"/>
              </a:rPr>
              <a:t>Рассказчик вспоминает </a:t>
            </a:r>
            <a:r>
              <a:rPr sz="1800" dirty="0">
                <a:latin typeface="Arial"/>
                <a:cs typeface="Arial"/>
              </a:rPr>
              <a:t>о </a:t>
            </a:r>
            <a:r>
              <a:rPr sz="1800" spc="-20" dirty="0">
                <a:latin typeface="Arial"/>
                <a:cs typeface="Arial"/>
              </a:rPr>
              <a:t>годах </a:t>
            </a:r>
            <a:r>
              <a:rPr sz="1800" spc="-10" dirty="0">
                <a:latin typeface="Arial"/>
                <a:cs typeface="Arial"/>
              </a:rPr>
              <a:t>учения </a:t>
            </a:r>
            <a:r>
              <a:rPr sz="1800" dirty="0">
                <a:latin typeface="Arial"/>
                <a:cs typeface="Arial"/>
              </a:rPr>
              <a:t>в </a:t>
            </a:r>
            <a:r>
              <a:rPr sz="1800" spc="5" dirty="0">
                <a:latin typeface="Arial"/>
                <a:cs typeface="Arial"/>
              </a:rPr>
              <a:t> </a:t>
            </a:r>
            <a:r>
              <a:rPr sz="1800" spc="-5" dirty="0">
                <a:latin typeface="Arial"/>
                <a:cs typeface="Arial"/>
              </a:rPr>
              <a:t>Первом </a:t>
            </a:r>
            <a:r>
              <a:rPr sz="1800" spc="-15" dirty="0">
                <a:latin typeface="Arial"/>
                <a:cs typeface="Arial"/>
              </a:rPr>
              <a:t>петербургском </a:t>
            </a:r>
            <a:r>
              <a:rPr sz="1800" spc="-5" dirty="0">
                <a:latin typeface="Arial"/>
                <a:cs typeface="Arial"/>
              </a:rPr>
              <a:t>кадетском корпусе </a:t>
            </a:r>
            <a:r>
              <a:rPr sz="1800" dirty="0">
                <a:latin typeface="Arial"/>
                <a:cs typeface="Arial"/>
              </a:rPr>
              <a:t>в </a:t>
            </a:r>
            <a:r>
              <a:rPr sz="1800" spc="5" dirty="0">
                <a:latin typeface="Arial"/>
                <a:cs typeface="Arial"/>
              </a:rPr>
              <a:t> </a:t>
            </a:r>
            <a:r>
              <a:rPr sz="1800" spc="-10" dirty="0">
                <a:latin typeface="Arial"/>
                <a:cs typeface="Arial"/>
              </a:rPr>
              <a:t>эпоху </a:t>
            </a:r>
            <a:r>
              <a:rPr sz="1800" spc="-5" dirty="0">
                <a:latin typeface="Arial"/>
                <a:cs typeface="Arial"/>
              </a:rPr>
              <a:t>правления </a:t>
            </a:r>
            <a:r>
              <a:rPr sz="1800" spc="-10" dirty="0">
                <a:latin typeface="Arial"/>
                <a:cs typeface="Arial"/>
              </a:rPr>
              <a:t>Николая </a:t>
            </a:r>
            <a:r>
              <a:rPr sz="1800" dirty="0">
                <a:latin typeface="Arial"/>
                <a:cs typeface="Arial"/>
              </a:rPr>
              <a:t>I. В </a:t>
            </a:r>
            <a:r>
              <a:rPr sz="1800" spc="-5" dirty="0">
                <a:latin typeface="Arial"/>
                <a:cs typeface="Arial"/>
              </a:rPr>
              <a:t>рассказе </a:t>
            </a:r>
            <a:r>
              <a:rPr sz="1800" spc="-15" dirty="0">
                <a:latin typeface="Arial"/>
                <a:cs typeface="Arial"/>
              </a:rPr>
              <a:t>автор </a:t>
            </a:r>
            <a:r>
              <a:rPr sz="1800" spc="-490" dirty="0">
                <a:latin typeface="Arial"/>
                <a:cs typeface="Arial"/>
              </a:rPr>
              <a:t> </a:t>
            </a:r>
            <a:r>
              <a:rPr sz="1800" spc="-5" dirty="0">
                <a:latin typeface="Arial"/>
                <a:cs typeface="Arial"/>
              </a:rPr>
              <a:t>сохранил </a:t>
            </a:r>
            <a:r>
              <a:rPr sz="1800" spc="-15" dirty="0">
                <a:latin typeface="Arial"/>
                <a:cs typeface="Arial"/>
              </a:rPr>
              <a:t>очень </a:t>
            </a:r>
            <a:r>
              <a:rPr sz="1800" dirty="0">
                <a:latin typeface="Arial"/>
                <a:cs typeface="Arial"/>
              </a:rPr>
              <a:t>многие </a:t>
            </a:r>
            <a:r>
              <a:rPr sz="1800" spc="-5" dirty="0">
                <a:latin typeface="Arial"/>
                <a:cs typeface="Arial"/>
              </a:rPr>
              <a:t>реальные события </a:t>
            </a:r>
            <a:r>
              <a:rPr sz="1800" dirty="0">
                <a:latin typeface="Arial"/>
                <a:cs typeface="Arial"/>
              </a:rPr>
              <a:t>и </a:t>
            </a:r>
            <a:r>
              <a:rPr sz="1800" spc="5" dirty="0">
                <a:latin typeface="Arial"/>
                <a:cs typeface="Arial"/>
              </a:rPr>
              <a:t> </a:t>
            </a:r>
            <a:r>
              <a:rPr sz="1800" spc="-25" dirty="0">
                <a:latin typeface="Arial"/>
                <a:cs typeface="Arial"/>
              </a:rPr>
              <a:t>облик </a:t>
            </a:r>
            <a:r>
              <a:rPr sz="1800" spc="-15" dirty="0">
                <a:latin typeface="Arial"/>
                <a:cs typeface="Arial"/>
              </a:rPr>
              <a:t>обаятельных </a:t>
            </a:r>
            <a:r>
              <a:rPr sz="1800" spc="-10" dirty="0">
                <a:latin typeface="Arial"/>
                <a:cs typeface="Arial"/>
              </a:rPr>
              <a:t>людей, верой </a:t>
            </a:r>
            <a:r>
              <a:rPr sz="1800" dirty="0">
                <a:latin typeface="Arial"/>
                <a:cs typeface="Arial"/>
              </a:rPr>
              <a:t>и </a:t>
            </a:r>
            <a:r>
              <a:rPr sz="1800" spc="-10" dirty="0">
                <a:latin typeface="Arial"/>
                <a:cs typeface="Arial"/>
              </a:rPr>
              <a:t>правдой </a:t>
            </a:r>
            <a:r>
              <a:rPr sz="1800" spc="-5" dirty="0">
                <a:latin typeface="Arial"/>
                <a:cs typeface="Arial"/>
              </a:rPr>
              <a:t> </a:t>
            </a:r>
            <a:r>
              <a:rPr sz="1800" dirty="0">
                <a:latin typeface="Arial"/>
                <a:cs typeface="Arial"/>
              </a:rPr>
              <a:t>служивших</a:t>
            </a:r>
            <a:r>
              <a:rPr sz="1800" spc="5" dirty="0">
                <a:latin typeface="Arial"/>
                <a:cs typeface="Arial"/>
              </a:rPr>
              <a:t> </a:t>
            </a:r>
            <a:r>
              <a:rPr sz="1800" spc="-5" dirty="0">
                <a:latin typeface="Arial"/>
                <a:cs typeface="Arial"/>
              </a:rPr>
              <a:t>своему</a:t>
            </a:r>
            <a:r>
              <a:rPr sz="1800" dirty="0">
                <a:latin typeface="Arial"/>
                <a:cs typeface="Arial"/>
              </a:rPr>
              <a:t> </a:t>
            </a:r>
            <a:r>
              <a:rPr sz="1800" spc="-55" dirty="0">
                <a:latin typeface="Arial"/>
                <a:cs typeface="Arial"/>
              </a:rPr>
              <a:t>делу.</a:t>
            </a:r>
            <a:r>
              <a:rPr sz="1800" spc="-50" dirty="0">
                <a:latin typeface="Arial"/>
                <a:cs typeface="Arial"/>
              </a:rPr>
              <a:t> </a:t>
            </a:r>
            <a:r>
              <a:rPr sz="1800" dirty="0">
                <a:latin typeface="Arial"/>
                <a:cs typeface="Arial"/>
              </a:rPr>
              <a:t>Все</a:t>
            </a:r>
            <a:r>
              <a:rPr sz="1800" spc="5" dirty="0">
                <a:latin typeface="Arial"/>
                <a:cs typeface="Arial"/>
              </a:rPr>
              <a:t> </a:t>
            </a:r>
            <a:r>
              <a:rPr sz="1800" spc="-5" dirty="0">
                <a:latin typeface="Arial"/>
                <a:cs typeface="Arial"/>
              </a:rPr>
              <a:t>они</a:t>
            </a:r>
            <a:r>
              <a:rPr sz="1800" dirty="0">
                <a:latin typeface="Arial"/>
                <a:cs typeface="Arial"/>
              </a:rPr>
              <a:t> </a:t>
            </a:r>
            <a:r>
              <a:rPr sz="1800" spc="-10" dirty="0">
                <a:latin typeface="Arial"/>
                <a:cs typeface="Arial"/>
              </a:rPr>
              <a:t>встре- </a:t>
            </a:r>
            <a:r>
              <a:rPr sz="1800" spc="-5" dirty="0">
                <a:latin typeface="Arial"/>
                <a:cs typeface="Arial"/>
              </a:rPr>
              <a:t> тились</a:t>
            </a:r>
            <a:r>
              <a:rPr sz="1800" spc="250" dirty="0">
                <a:latin typeface="Arial"/>
                <a:cs typeface="Arial"/>
              </a:rPr>
              <a:t> </a:t>
            </a:r>
            <a:r>
              <a:rPr sz="1800" dirty="0">
                <a:latin typeface="Arial"/>
                <a:cs typeface="Arial"/>
              </a:rPr>
              <a:t>ему</a:t>
            </a:r>
            <a:r>
              <a:rPr sz="1800" spc="229" dirty="0">
                <a:latin typeface="Arial"/>
                <a:cs typeface="Arial"/>
              </a:rPr>
              <a:t> </a:t>
            </a:r>
            <a:r>
              <a:rPr sz="1800" dirty="0">
                <a:latin typeface="Arial"/>
                <a:cs typeface="Arial"/>
              </a:rPr>
              <a:t>в</a:t>
            </a:r>
            <a:r>
              <a:rPr sz="1800" spc="250" dirty="0">
                <a:latin typeface="Arial"/>
                <a:cs typeface="Arial"/>
              </a:rPr>
              <a:t> </a:t>
            </a:r>
            <a:r>
              <a:rPr sz="1800" spc="-5" dirty="0">
                <a:latin typeface="Arial"/>
                <a:cs typeface="Arial"/>
              </a:rPr>
              <a:t>корпусе,</a:t>
            </a:r>
            <a:r>
              <a:rPr sz="1800" spc="254" dirty="0">
                <a:latin typeface="Arial"/>
                <a:cs typeface="Arial"/>
              </a:rPr>
              <a:t> </a:t>
            </a:r>
            <a:r>
              <a:rPr sz="1800" spc="-10" dirty="0">
                <a:latin typeface="Arial"/>
                <a:cs typeface="Arial"/>
              </a:rPr>
              <a:t>который</a:t>
            </a:r>
            <a:r>
              <a:rPr sz="1800" spc="260" dirty="0">
                <a:latin typeface="Arial"/>
                <a:cs typeface="Arial"/>
              </a:rPr>
              <a:t> </a:t>
            </a:r>
            <a:r>
              <a:rPr sz="1800" spc="-5" dirty="0">
                <a:latin typeface="Arial"/>
                <a:cs typeface="Arial"/>
              </a:rPr>
              <a:t>сравнивался </a:t>
            </a:r>
            <a:r>
              <a:rPr sz="1800" spc="-490" dirty="0">
                <a:latin typeface="Arial"/>
                <a:cs typeface="Arial"/>
              </a:rPr>
              <a:t> </a:t>
            </a:r>
            <a:r>
              <a:rPr sz="1800" dirty="0">
                <a:latin typeface="Arial"/>
                <a:cs typeface="Arial"/>
              </a:rPr>
              <a:t>с</a:t>
            </a:r>
            <a:r>
              <a:rPr sz="1800" spc="-5" dirty="0">
                <a:latin typeface="Arial"/>
                <a:cs typeface="Arial"/>
              </a:rPr>
              <a:t> монастырём.</a:t>
            </a:r>
            <a:endParaRPr sz="18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45</TotalTime>
  <Words>2236</Words>
  <Application>Microsoft Office PowerPoint</Application>
  <PresentationFormat>Экран (4:3)</PresentationFormat>
  <Paragraphs>163</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Trebuchet MS</vt:lpstr>
      <vt:lpstr>Times New Roman</vt:lpstr>
      <vt:lpstr>Calibri</vt:lpstr>
      <vt:lpstr>Office Theme</vt:lpstr>
      <vt:lpstr>«Знаток русской души»</vt:lpstr>
      <vt:lpstr>Николай Семёнович Лесков - один из наиболее</vt:lpstr>
      <vt:lpstr>Николай Семёнович Лесков родился 16</vt:lpstr>
      <vt:lpstr>Презентация PowerPoint</vt:lpstr>
      <vt:lpstr>Презентация PowerPoint</vt:lpstr>
      <vt:lpstr>В 1874 г. по решению Министерства  народного просвещения, Лескова утвердили на  должность цензора новых книг. В этот период им была написана повесть</vt:lpstr>
      <vt:lpstr>Печатание в  романа «Чёртовы</vt:lpstr>
      <vt:lpstr>Личная жизнь Николая Семёновича Лескова складывалась не очень  удачно. Первой женой писателя в 1853 году стала дочь киевского коммерсанта  Ольга Смирнова. У них было двое детей – первенец, сын Митя, который умер  в младенчестве, и дочь Вера. Жена заболела психическим расстройством и  лечилась в Петербурге. Брак распался. В 1865 году Лесков жил с вдовой Екатериной Бубновой. У пары появился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Интересные факты о писателе:  </vt:lpstr>
      <vt:lpstr>9.Десять лет жизни Николай Семенович Лесков отдал службе государству. Он добился неплохих успехов, но, всем на удивление, внезапно уволился. Сам он объяснил это тем, что не может подолгу находиться на одном месте, так как ему не хватает новых впечатлений.  10. Горький был восхищен талантом Лескова и даже сравнивал его с Тургеневым и Гоголем. 11. Лев Толстой называл Лескова «самым русским из писателей».  12. Некоторые его произведения известны практически всем, в то время как другие в наши дни почти забыты. Но за свою жизнь Лесков написал множество рассказов и повестей, объединённых в увесистые книги, и все они в той или иной степени интересны.  13. Николай Лесков происходил из дворянского рода. Отец его был следователем, получившим потомственное дворянство за заслуги на государственной службе, да и мать тоже происходила из обедневшего московского дворянского рода. 14. У Николая Лескова было двое братьев и две сестры.  15. После учебы Лескову пришлось проживать в Киеве, где он и стал вольнослушателем гуманитарного факультета. Дядя Лескова был профессором медицины.  16. В юности Лескова с его семья много переезжала, и он часто общался с не самыми интеллигентными и грамотными представителями населения. Многие простонародные элементы речи впоследствии употреблялись им в творчестве.  17. Первые свои произведения Николай Лесков опубликовал, когда ему было 28 лет. Это были небольшие очерки и заметки, которые начали публиковать в некоторых газетах. Написал он их в те несколько лет, что жил вместе с семьёй в Пензе.  18. В начале 1862 года Лесков стал постоянным сотрудником газеты «Северная пчела». Там он и издавал свои передовые статьи.  </vt:lpstr>
      <vt:lpstr>Библиографический список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Irina</dc:creator>
  <cp:lastModifiedBy>Тушова Тамара Михайловна</cp:lastModifiedBy>
  <cp:revision>5</cp:revision>
  <dcterms:created xsi:type="dcterms:W3CDTF">2021-02-07T11:18:08Z</dcterms:created>
  <dcterms:modified xsi:type="dcterms:W3CDTF">2021-03-01T06:10:24Z</dcterms:modified>
</cp:coreProperties>
</file>