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114" d="100"/>
          <a:sy n="114" d="100"/>
        </p:scale>
        <p:origin x="150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785786" y="571480"/>
            <a:ext cx="7772400" cy="1470025"/>
          </a:xfrm>
          <a:prstGeom prst="roundRect">
            <a:avLst/>
          </a:prstGeom>
          <a:noFill/>
        </p:spPr>
        <p:txBody>
          <a:bodyPr/>
          <a:lstStyle/>
          <a:p>
            <a:r>
              <a:rPr lang="ru-RU"/>
              <a:t>Образец заголовка</a:t>
            </a:r>
            <a:endParaRPr lang="en-US" dirty="0"/>
          </a:p>
        </p:txBody>
      </p:sp>
      <p:sp>
        <p:nvSpPr>
          <p:cNvPr id="3" name="Subtitle 2"/>
          <p:cNvSpPr>
            <a:spLocks noGrp="1"/>
          </p:cNvSpPr>
          <p:nvPr>
            <p:ph type="subTitle" idx="1"/>
          </p:nvPr>
        </p:nvSpPr>
        <p:spPr>
          <a:xfrm>
            <a:off x="1428728" y="2285992"/>
            <a:ext cx="6400800" cy="250033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AED450B1-3107-4C54-8CE7-C9171495428D}"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1E1F65-84BC-41E0-8679-CDE510EE034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AED450B1-3107-4C54-8CE7-C9171495428D}"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1E1F65-84BC-41E0-8679-CDE510EE034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AED450B1-3107-4C54-8CE7-C9171495428D}"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1E1F65-84BC-41E0-8679-CDE510EE034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AED450B1-3107-4C54-8CE7-C9171495428D}"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1E1F65-84BC-41E0-8679-CDE510EE034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ED450B1-3107-4C54-8CE7-C9171495428D}"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1E1F65-84BC-41E0-8679-CDE510EE034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p:cNvSpPr>
            <a:spLocks noGrp="1"/>
          </p:cNvSpPr>
          <p:nvPr>
            <p:ph type="dt" sz="half" idx="10"/>
          </p:nvPr>
        </p:nvSpPr>
        <p:spPr/>
        <p:txBody>
          <a:bodyPr/>
          <a:lstStyle/>
          <a:p>
            <a:fld id="{AED450B1-3107-4C54-8CE7-C9171495428D}" type="datetimeFigureOut">
              <a:rPr lang="en-US" smtClean="0"/>
              <a:pPr/>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1E1F65-84BC-41E0-8679-CDE510EE034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AED450B1-3107-4C54-8CE7-C9171495428D}" type="datetimeFigureOut">
              <a:rPr lang="en-US" smtClean="0"/>
              <a:pPr/>
              <a:t>9/26/2024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1E1F65-84BC-41E0-8679-CDE510EE034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AED450B1-3107-4C54-8CE7-C9171495428D}" type="datetimeFigureOut">
              <a:rPr lang="en-US" smtClean="0"/>
              <a:pPr/>
              <a:t>9/26/2024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1E1F65-84BC-41E0-8679-CDE510EE034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D450B1-3107-4C54-8CE7-C9171495428D}" type="datetimeFigureOut">
              <a:rPr lang="en-US" smtClean="0"/>
              <a:pPr/>
              <a:t>9/26/2024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1E1F65-84BC-41E0-8679-CDE510EE03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AED450B1-3107-4C54-8CE7-C9171495428D}" type="datetimeFigureOut">
              <a:rPr lang="en-US" smtClean="0"/>
              <a:pPr/>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1E1F65-84BC-41E0-8679-CDE510EE034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AED450B1-3107-4C54-8CE7-C9171495428D}" type="datetimeFigureOut">
              <a:rPr lang="en-US" smtClean="0"/>
              <a:pPr/>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1E1F65-84BC-41E0-8679-CDE510EE034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oundRect">
            <a:avLst/>
          </a:prstGeom>
          <a:solidFill>
            <a:srgbClr val="FFFFFF">
              <a:alpha val="30196"/>
            </a:srgbClr>
          </a:solidFill>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450B1-3107-4C54-8CE7-C9171495428D}" type="datetimeFigureOut">
              <a:rPr lang="en-US" smtClean="0"/>
              <a:pPr/>
              <a:t>9/26/2024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1E1F65-84BC-41E0-8679-CDE510EE034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bg2">
              <a:lumMod val="90000"/>
            </a:schemeClr>
          </a:solidFill>
          <a:latin typeface="Cambr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mbr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mbr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mbr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mbr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mbr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404664"/>
            <a:ext cx="8090642" cy="1636841"/>
          </a:xfrm>
        </p:spPr>
        <p:txBody>
          <a:bodyPr>
            <a:noAutofit/>
          </a:bodyPr>
          <a:lstStyle/>
          <a:p>
            <a:r>
              <a:rPr lang="ru-RU" sz="4800" b="1" dirty="0"/>
              <a:t>Царскосельский лицей — кузница великих умов</a:t>
            </a:r>
            <a:endParaRPr lang="en-US" sz="4800" b="1" dirty="0"/>
          </a:p>
        </p:txBody>
      </p:sp>
      <p:sp>
        <p:nvSpPr>
          <p:cNvPr id="10" name="TextBox 9">
            <a:extLst>
              <a:ext uri="{FF2B5EF4-FFF2-40B4-BE49-F238E27FC236}">
                <a16:creationId xmlns:a16="http://schemas.microsoft.com/office/drawing/2014/main" id="{D48DE727-BDB0-45CE-B4D7-079C5AC60456}"/>
              </a:ext>
            </a:extLst>
          </p:cNvPr>
          <p:cNvSpPr txBox="1"/>
          <p:nvPr/>
        </p:nvSpPr>
        <p:spPr>
          <a:xfrm>
            <a:off x="2699792" y="2120307"/>
            <a:ext cx="3888432" cy="369332"/>
          </a:xfrm>
          <a:prstGeom prst="rect">
            <a:avLst/>
          </a:prstGeom>
          <a:noFill/>
        </p:spPr>
        <p:txBody>
          <a:bodyPr wrap="square">
            <a:spAutoFit/>
          </a:bodyPr>
          <a:lstStyle/>
          <a:p>
            <a:r>
              <a:rPr lang="ru-RU" dirty="0">
                <a:solidFill>
                  <a:schemeClr val="bg1"/>
                </a:solidFill>
              </a:rPr>
              <a:t>Топ фактов о Царскосельском лицее</a:t>
            </a:r>
          </a:p>
        </p:txBody>
      </p:sp>
      <p:pic>
        <p:nvPicPr>
          <p:cNvPr id="11" name="Рисунок 10">
            <a:extLst>
              <a:ext uri="{FF2B5EF4-FFF2-40B4-BE49-F238E27FC236}">
                <a16:creationId xmlns:a16="http://schemas.microsoft.com/office/drawing/2014/main" id="{62EA8FA9-90C8-41E6-BFCE-A667D43039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333750"/>
            <a:ext cx="9144000" cy="3524250"/>
          </a:xfrm>
          <a:prstGeom prst="rect">
            <a:avLst/>
          </a:prstGeom>
        </p:spPr>
      </p:pic>
      <p:sp>
        <p:nvSpPr>
          <p:cNvPr id="6" name="TextBox 5">
            <a:extLst>
              <a:ext uri="{FF2B5EF4-FFF2-40B4-BE49-F238E27FC236}">
                <a16:creationId xmlns:a16="http://schemas.microsoft.com/office/drawing/2014/main" id="{3C504210-6516-4107-88BA-5E9E6F5A3452}"/>
              </a:ext>
            </a:extLst>
          </p:cNvPr>
          <p:cNvSpPr txBox="1"/>
          <p:nvPr/>
        </p:nvSpPr>
        <p:spPr>
          <a:xfrm>
            <a:off x="6300192" y="2816902"/>
            <a:ext cx="2257994" cy="307777"/>
          </a:xfrm>
          <a:prstGeom prst="rect">
            <a:avLst/>
          </a:prstGeom>
          <a:noFill/>
        </p:spPr>
        <p:txBody>
          <a:bodyPr wrap="square">
            <a:spAutoFit/>
          </a:bodyPr>
          <a:lstStyle/>
          <a:p>
            <a:r>
              <a:rPr lang="ru-RU" sz="1400" dirty="0">
                <a:solidFill>
                  <a:schemeClr val="bg1"/>
                </a:solidFill>
              </a:rPr>
              <a:t>Подготовила: Тушова Т.М.</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C8DC707C-F754-4170-84CF-70E00AF1D63A}"/>
              </a:ext>
            </a:extLst>
          </p:cNvPr>
          <p:cNvSpPr>
            <a:spLocks noGrp="1"/>
          </p:cNvSpPr>
          <p:nvPr>
            <p:ph type="subTitle" idx="1"/>
          </p:nvPr>
        </p:nvSpPr>
        <p:spPr>
          <a:xfrm>
            <a:off x="107504" y="4919273"/>
            <a:ext cx="6400800" cy="1822095"/>
          </a:xfrm>
        </p:spPr>
        <p:txBody>
          <a:bodyPr>
            <a:normAutofit fontScale="62500" lnSpcReduction="20000"/>
          </a:bodyPr>
          <a:lstStyle/>
          <a:p>
            <a:r>
              <a:rPr lang="ru-RU" b="1" dirty="0">
                <a:solidFill>
                  <a:schemeClr val="bg1"/>
                </a:solidFill>
              </a:rPr>
              <a:t>13. </a:t>
            </a:r>
            <a:r>
              <a:rPr lang="ru-RU" dirty="0">
                <a:solidFill>
                  <a:schemeClr val="bg1"/>
                </a:solidFill>
              </a:rPr>
              <a:t>Среди первых 29 выпускников - те, чьи имена впоследствии войдут в историю России: поэт и журналист Антон Дельвиг, дипломат, канцлер Александр Горчаков, поэт и декабрист Вильгельм Кюхельбекер, декабрист Иван Пущин, поэт Александр Пушкин.</a:t>
            </a:r>
          </a:p>
        </p:txBody>
      </p:sp>
      <p:pic>
        <p:nvPicPr>
          <p:cNvPr id="4" name="Рисунок 3">
            <a:extLst>
              <a:ext uri="{FF2B5EF4-FFF2-40B4-BE49-F238E27FC236}">
                <a16:creationId xmlns:a16="http://schemas.microsoft.com/office/drawing/2014/main" id="{4BCC74C2-8C26-461B-8F18-62B57843D87F}"/>
              </a:ext>
            </a:extLst>
          </p:cNvPr>
          <p:cNvPicPr>
            <a:picLocks noChangeAspect="1"/>
          </p:cNvPicPr>
          <p:nvPr/>
        </p:nvPicPr>
        <p:blipFill>
          <a:blip r:embed="rId2"/>
          <a:stretch>
            <a:fillRect/>
          </a:stretch>
        </p:blipFill>
        <p:spPr>
          <a:xfrm>
            <a:off x="1433512" y="116632"/>
            <a:ext cx="6276975" cy="4638675"/>
          </a:xfrm>
          <a:prstGeom prst="rect">
            <a:avLst/>
          </a:prstGeom>
        </p:spPr>
      </p:pic>
    </p:spTree>
    <p:extLst>
      <p:ext uri="{BB962C8B-B14F-4D97-AF65-F5344CB8AC3E}">
        <p14:creationId xmlns:p14="http://schemas.microsoft.com/office/powerpoint/2010/main" val="287350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9F188C-BB21-4AC8-8A6E-816A26634F9C}"/>
              </a:ext>
            </a:extLst>
          </p:cNvPr>
          <p:cNvSpPr>
            <a:spLocks noGrp="1"/>
          </p:cNvSpPr>
          <p:nvPr>
            <p:ph type="ctrTitle"/>
          </p:nvPr>
        </p:nvSpPr>
        <p:spPr>
          <a:xfrm>
            <a:off x="785786" y="571481"/>
            <a:ext cx="7772400" cy="481256"/>
          </a:xfrm>
        </p:spPr>
        <p:txBody>
          <a:bodyPr>
            <a:normAutofit fontScale="90000"/>
          </a:bodyPr>
          <a:lstStyle/>
          <a:p>
            <a:r>
              <a:rPr lang="ru-RU" dirty="0"/>
              <a:t>Библиографический список</a:t>
            </a:r>
          </a:p>
        </p:txBody>
      </p:sp>
      <p:pic>
        <p:nvPicPr>
          <p:cNvPr id="4" name="Рисунок 3">
            <a:extLst>
              <a:ext uri="{FF2B5EF4-FFF2-40B4-BE49-F238E27FC236}">
                <a16:creationId xmlns:a16="http://schemas.microsoft.com/office/drawing/2014/main" id="{F41E00C8-9ABD-4946-8C7C-AA6F2330D2F1}"/>
              </a:ext>
            </a:extLst>
          </p:cNvPr>
          <p:cNvPicPr>
            <a:picLocks noChangeAspect="1"/>
          </p:cNvPicPr>
          <p:nvPr/>
        </p:nvPicPr>
        <p:blipFill>
          <a:blip r:embed="rId2"/>
          <a:stretch>
            <a:fillRect/>
          </a:stretch>
        </p:blipFill>
        <p:spPr>
          <a:xfrm>
            <a:off x="785786" y="1321176"/>
            <a:ext cx="1428750" cy="2038350"/>
          </a:xfrm>
          <a:prstGeom prst="rect">
            <a:avLst/>
          </a:prstGeom>
        </p:spPr>
      </p:pic>
      <p:sp>
        <p:nvSpPr>
          <p:cNvPr id="6" name="TextBox 5">
            <a:extLst>
              <a:ext uri="{FF2B5EF4-FFF2-40B4-BE49-F238E27FC236}">
                <a16:creationId xmlns:a16="http://schemas.microsoft.com/office/drawing/2014/main" id="{E67EECE6-3564-40EA-A305-B6F5945927C7}"/>
              </a:ext>
            </a:extLst>
          </p:cNvPr>
          <p:cNvSpPr txBox="1"/>
          <p:nvPr/>
        </p:nvSpPr>
        <p:spPr>
          <a:xfrm>
            <a:off x="2811608" y="1412776"/>
            <a:ext cx="5760640" cy="1938992"/>
          </a:xfrm>
          <a:prstGeom prst="rect">
            <a:avLst/>
          </a:prstGeom>
          <a:noFill/>
        </p:spPr>
        <p:txBody>
          <a:bodyPr wrap="square">
            <a:spAutoFit/>
          </a:bodyPr>
          <a:lstStyle/>
          <a:p>
            <a:r>
              <a:rPr lang="ru-RU" sz="2000" b="1" dirty="0">
                <a:solidFill>
                  <a:schemeClr val="bg1"/>
                </a:solidFill>
              </a:rPr>
              <a:t>Кобеко, Д. Ф. Императорский Царскосельский лицей. Наставники и питомцы. 1811–1843 / Д. Ф. Кобеко. – Москва : Кучково поле, 2008. – 445 с. – Режим доступа: по подписке. – URL: https://biblioclub.ru/index.php?page=book&amp;id=64209 </a:t>
            </a:r>
          </a:p>
        </p:txBody>
      </p:sp>
      <p:sp>
        <p:nvSpPr>
          <p:cNvPr id="8" name="TextBox 7">
            <a:extLst>
              <a:ext uri="{FF2B5EF4-FFF2-40B4-BE49-F238E27FC236}">
                <a16:creationId xmlns:a16="http://schemas.microsoft.com/office/drawing/2014/main" id="{52C851CB-75EC-4DE1-BA49-11E557A32A82}"/>
              </a:ext>
            </a:extLst>
          </p:cNvPr>
          <p:cNvSpPr txBox="1"/>
          <p:nvPr/>
        </p:nvSpPr>
        <p:spPr>
          <a:xfrm>
            <a:off x="323528" y="3498475"/>
            <a:ext cx="6534472" cy="2677656"/>
          </a:xfrm>
          <a:prstGeom prst="rect">
            <a:avLst/>
          </a:prstGeom>
          <a:noFill/>
        </p:spPr>
        <p:txBody>
          <a:bodyPr wrap="square">
            <a:spAutoFit/>
          </a:bodyPr>
          <a:lstStyle/>
          <a:p>
            <a:pPr algn="just"/>
            <a:r>
              <a:rPr lang="ru-RU" sz="1400" dirty="0">
                <a:solidFill>
                  <a:schemeClr val="bg1"/>
                </a:solidFill>
              </a:rPr>
              <a:t>	Императорский Царскосельский лицей занимал особое место в системе высшего образования России. Он неизменно ассоциируется с именем великого русского поэта А. С. Пушкина. И гений Пушкина затмил славную историю этого уникального учебного заведения, которое изначально создавалось для подготовки преимущественно высших государственных чиновников. За 33 года существования Царскосельского лицея его окончили 286 человек, многие из которых пополнили ряды чиновной знати Российской империи, стали министрами, дипломатами, сенаторами, членами Государственного совета, деятелями науки, радевшими о могуществе Отечества. Истории образования российского элитарного учебного заведения, учебного процесса, жизненного пути наставников и питомцев и посвящается эта книга, написанная выпускником лицея Д. Ф. Кобеко в 1911 г. </a:t>
            </a:r>
          </a:p>
        </p:txBody>
      </p:sp>
    </p:spTree>
    <p:extLst>
      <p:ext uri="{BB962C8B-B14F-4D97-AF65-F5344CB8AC3E}">
        <p14:creationId xmlns:p14="http://schemas.microsoft.com/office/powerpoint/2010/main" val="2557685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BCCB0205-5E0D-4737-8635-7043F66845AA}"/>
              </a:ext>
            </a:extLst>
          </p:cNvPr>
          <p:cNvPicPr>
            <a:picLocks noChangeAspect="1"/>
          </p:cNvPicPr>
          <p:nvPr/>
        </p:nvPicPr>
        <p:blipFill>
          <a:blip r:embed="rId2"/>
          <a:stretch>
            <a:fillRect/>
          </a:stretch>
        </p:blipFill>
        <p:spPr>
          <a:xfrm>
            <a:off x="539552" y="548680"/>
            <a:ext cx="1428750" cy="2038350"/>
          </a:xfrm>
          <a:prstGeom prst="rect">
            <a:avLst/>
          </a:prstGeom>
        </p:spPr>
      </p:pic>
      <p:sp>
        <p:nvSpPr>
          <p:cNvPr id="4" name="TextBox 3">
            <a:extLst>
              <a:ext uri="{FF2B5EF4-FFF2-40B4-BE49-F238E27FC236}">
                <a16:creationId xmlns:a16="http://schemas.microsoft.com/office/drawing/2014/main" id="{2C9AA85D-C5FD-427A-A5B9-68D1EDC97680}"/>
              </a:ext>
            </a:extLst>
          </p:cNvPr>
          <p:cNvSpPr txBox="1"/>
          <p:nvPr/>
        </p:nvSpPr>
        <p:spPr>
          <a:xfrm>
            <a:off x="2411760" y="548680"/>
            <a:ext cx="6120680" cy="1631216"/>
          </a:xfrm>
          <a:prstGeom prst="rect">
            <a:avLst/>
          </a:prstGeom>
          <a:noFill/>
        </p:spPr>
        <p:txBody>
          <a:bodyPr wrap="square">
            <a:spAutoFit/>
          </a:bodyPr>
          <a:lstStyle/>
          <a:p>
            <a:r>
              <a:rPr lang="ru-RU" sz="2000" b="1" dirty="0">
                <a:solidFill>
                  <a:schemeClr val="bg1"/>
                </a:solidFill>
              </a:rPr>
              <a:t>Грот, Я. К. Пушкин, его лицейские товарищи и наставники : [16+] / Я. К. Грот. – </a:t>
            </a:r>
            <a:r>
              <a:rPr lang="ru-RU" sz="2000" b="1" dirty="0" err="1">
                <a:solidFill>
                  <a:schemeClr val="bg1"/>
                </a:solidFill>
              </a:rPr>
              <a:t>Репр</a:t>
            </a:r>
            <a:r>
              <a:rPr lang="ru-RU" sz="2000" b="1" dirty="0">
                <a:solidFill>
                  <a:schemeClr val="bg1"/>
                </a:solidFill>
              </a:rPr>
              <a:t>. изд. 1887 г. – Москва : Директ-Медиа, 2014. – 329 с. – Режим доступа: по подписке. – URL: https://biblioclub.ru/index.php?page=book&amp;id=72052</a:t>
            </a:r>
          </a:p>
        </p:txBody>
      </p:sp>
      <p:sp>
        <p:nvSpPr>
          <p:cNvPr id="6" name="TextBox 5">
            <a:extLst>
              <a:ext uri="{FF2B5EF4-FFF2-40B4-BE49-F238E27FC236}">
                <a16:creationId xmlns:a16="http://schemas.microsoft.com/office/drawing/2014/main" id="{A2213D53-90F0-4833-80E9-7DA2F482C416}"/>
              </a:ext>
            </a:extLst>
          </p:cNvPr>
          <p:cNvSpPr txBox="1"/>
          <p:nvPr/>
        </p:nvSpPr>
        <p:spPr>
          <a:xfrm>
            <a:off x="1115616" y="2147312"/>
            <a:ext cx="5886400" cy="4524315"/>
          </a:xfrm>
          <a:prstGeom prst="rect">
            <a:avLst/>
          </a:prstGeom>
          <a:noFill/>
        </p:spPr>
        <p:txBody>
          <a:bodyPr wrap="square">
            <a:spAutoFit/>
          </a:bodyPr>
          <a:lstStyle/>
          <a:p>
            <a:endParaRPr lang="ru-RU" dirty="0"/>
          </a:p>
          <a:p>
            <a:endParaRPr lang="ru-RU" dirty="0"/>
          </a:p>
          <a:p>
            <a:pPr algn="just"/>
            <a:r>
              <a:rPr lang="ru-RU" dirty="0">
                <a:solidFill>
                  <a:schemeClr val="bg1"/>
                </a:solidFill>
              </a:rPr>
              <a:t>	Труд «Пушкин, его лицейские товарищи и наставники» (1887 г.), автором которого является российский филолог Яков Карлович Грот, был издан в пятидесятую годовщину со дня смерти поэта. Это сборник статей и биографических материалов, который даст возможность современному читателю еще раз прикоснуться к личности Александра Сергеевича, а возможно, да новые ценные сведения к биографии великого поэта. В издание вошли статьи и биографические материалы, дающие возможность современному читателю еще раз прикоснуться к личности Александра Сергеевича, а возможно, открывающие неизвестные страницы биографии великого поэта.</a:t>
            </a:r>
          </a:p>
        </p:txBody>
      </p:sp>
    </p:spTree>
    <p:extLst>
      <p:ext uri="{BB962C8B-B14F-4D97-AF65-F5344CB8AC3E}">
        <p14:creationId xmlns:p14="http://schemas.microsoft.com/office/powerpoint/2010/main" val="2584750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CA1497B3-89B7-4955-A672-014F7E3A63D6}"/>
              </a:ext>
            </a:extLst>
          </p:cNvPr>
          <p:cNvPicPr>
            <a:picLocks noChangeAspect="1"/>
          </p:cNvPicPr>
          <p:nvPr/>
        </p:nvPicPr>
        <p:blipFill>
          <a:blip r:embed="rId2"/>
          <a:stretch>
            <a:fillRect/>
          </a:stretch>
        </p:blipFill>
        <p:spPr>
          <a:xfrm>
            <a:off x="467544" y="548680"/>
            <a:ext cx="1428750" cy="2038350"/>
          </a:xfrm>
          <a:prstGeom prst="rect">
            <a:avLst/>
          </a:prstGeom>
        </p:spPr>
      </p:pic>
      <p:sp>
        <p:nvSpPr>
          <p:cNvPr id="4" name="TextBox 3">
            <a:extLst>
              <a:ext uri="{FF2B5EF4-FFF2-40B4-BE49-F238E27FC236}">
                <a16:creationId xmlns:a16="http://schemas.microsoft.com/office/drawing/2014/main" id="{2466A134-77D0-4464-B45F-AB6CB4D63F0B}"/>
              </a:ext>
            </a:extLst>
          </p:cNvPr>
          <p:cNvSpPr txBox="1"/>
          <p:nvPr/>
        </p:nvSpPr>
        <p:spPr>
          <a:xfrm>
            <a:off x="2411760" y="548680"/>
            <a:ext cx="6336704" cy="2246769"/>
          </a:xfrm>
          <a:prstGeom prst="rect">
            <a:avLst/>
          </a:prstGeom>
          <a:noFill/>
        </p:spPr>
        <p:txBody>
          <a:bodyPr wrap="square">
            <a:spAutoFit/>
          </a:bodyPr>
          <a:lstStyle/>
          <a:p>
            <a:r>
              <a:rPr lang="ru-RU" sz="2000" b="1" dirty="0">
                <a:solidFill>
                  <a:schemeClr val="bg1"/>
                </a:solidFill>
              </a:rPr>
              <a:t>Селезнев, И. Я. Исторический очерк Императорского бывшего Царскосельского, ныне Александровского лицея за первое его пятидесятилетие, с 1811 по 1861 год / И. Я. Селезнев. – Санкт-Петербург : Тип. В. Безобразова и К°, 1861. – 767 с. – Режим доступа: по подписке. – URL: https://biblioclub.ru/index.php?page=book&amp;id=104167</a:t>
            </a:r>
          </a:p>
        </p:txBody>
      </p:sp>
      <p:sp>
        <p:nvSpPr>
          <p:cNvPr id="6" name="TextBox 5">
            <a:extLst>
              <a:ext uri="{FF2B5EF4-FFF2-40B4-BE49-F238E27FC236}">
                <a16:creationId xmlns:a16="http://schemas.microsoft.com/office/drawing/2014/main" id="{380711F6-04A0-42D5-A734-C67F7368CD0D}"/>
              </a:ext>
            </a:extLst>
          </p:cNvPr>
          <p:cNvSpPr txBox="1"/>
          <p:nvPr/>
        </p:nvSpPr>
        <p:spPr>
          <a:xfrm>
            <a:off x="467544" y="3429000"/>
            <a:ext cx="8378812" cy="923330"/>
          </a:xfrm>
          <a:prstGeom prst="rect">
            <a:avLst/>
          </a:prstGeom>
          <a:noFill/>
        </p:spPr>
        <p:txBody>
          <a:bodyPr wrap="square">
            <a:spAutoFit/>
          </a:bodyPr>
          <a:lstStyle/>
          <a:p>
            <a:r>
              <a:rPr lang="ru-RU" dirty="0">
                <a:solidFill>
                  <a:schemeClr val="bg1"/>
                </a:solidFill>
              </a:rPr>
              <a:t>	Очерк составлен по предложению Совета лицея, с соизволения его императорского высочества принца Петра Георгиевича Ольденбургского, попечителя лицея. </a:t>
            </a:r>
          </a:p>
        </p:txBody>
      </p:sp>
    </p:spTree>
    <p:extLst>
      <p:ext uri="{BB962C8B-B14F-4D97-AF65-F5344CB8AC3E}">
        <p14:creationId xmlns:p14="http://schemas.microsoft.com/office/powerpoint/2010/main" val="2000650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B6C4ADCC-5E9E-4AEC-B570-7FEA0A197EFE}"/>
              </a:ext>
            </a:extLst>
          </p:cNvPr>
          <p:cNvPicPr>
            <a:picLocks noChangeAspect="1"/>
          </p:cNvPicPr>
          <p:nvPr/>
        </p:nvPicPr>
        <p:blipFill>
          <a:blip r:embed="rId2"/>
          <a:stretch>
            <a:fillRect/>
          </a:stretch>
        </p:blipFill>
        <p:spPr>
          <a:xfrm>
            <a:off x="539552" y="476672"/>
            <a:ext cx="1428750" cy="2038350"/>
          </a:xfrm>
          <a:prstGeom prst="rect">
            <a:avLst/>
          </a:prstGeom>
        </p:spPr>
      </p:pic>
      <p:sp>
        <p:nvSpPr>
          <p:cNvPr id="4" name="TextBox 3">
            <a:extLst>
              <a:ext uri="{FF2B5EF4-FFF2-40B4-BE49-F238E27FC236}">
                <a16:creationId xmlns:a16="http://schemas.microsoft.com/office/drawing/2014/main" id="{78EF033A-2849-438F-9520-431141183FDC}"/>
              </a:ext>
            </a:extLst>
          </p:cNvPr>
          <p:cNvSpPr txBox="1"/>
          <p:nvPr/>
        </p:nvSpPr>
        <p:spPr>
          <a:xfrm>
            <a:off x="2286000" y="476672"/>
            <a:ext cx="6606480" cy="1938992"/>
          </a:xfrm>
          <a:prstGeom prst="rect">
            <a:avLst/>
          </a:prstGeom>
          <a:noFill/>
        </p:spPr>
        <p:txBody>
          <a:bodyPr wrap="square">
            <a:spAutoFit/>
          </a:bodyPr>
          <a:lstStyle/>
          <a:p>
            <a:r>
              <a:rPr lang="ru-RU" sz="2000" b="1" dirty="0">
                <a:solidFill>
                  <a:schemeClr val="bg1"/>
                </a:solidFill>
              </a:rPr>
              <a:t>Вырубов, Г. Н. Записка об устройстве Императорского Александровского лицея и программах преподавания в нем / Г. Н. Вырубов. – Санкт-Петербург : Коммерческая </a:t>
            </a:r>
            <a:r>
              <a:rPr lang="ru-RU" sz="2000" b="1" dirty="0" err="1">
                <a:solidFill>
                  <a:schemeClr val="bg1"/>
                </a:solidFill>
              </a:rPr>
              <a:t>скоропечатня</a:t>
            </a:r>
            <a:r>
              <a:rPr lang="ru-RU" sz="2000" b="1" dirty="0">
                <a:solidFill>
                  <a:schemeClr val="bg1"/>
                </a:solidFill>
              </a:rPr>
              <a:t> Е. Тиле </a:t>
            </a:r>
            <a:r>
              <a:rPr lang="ru-RU" sz="2000" b="1" dirty="0" err="1">
                <a:solidFill>
                  <a:schemeClr val="bg1"/>
                </a:solidFill>
              </a:rPr>
              <a:t>преемн</a:t>
            </a:r>
            <a:r>
              <a:rPr lang="ru-RU" sz="2000" b="1" dirty="0">
                <a:solidFill>
                  <a:schemeClr val="bg1"/>
                </a:solidFill>
              </a:rPr>
              <a:t>., 1901. – 19 с. – Режим доступа: по подписке. – URL: https://biblioclub.ru/index.php?page=book&amp;id=74058</a:t>
            </a:r>
          </a:p>
        </p:txBody>
      </p:sp>
      <p:sp>
        <p:nvSpPr>
          <p:cNvPr id="6" name="TextBox 5">
            <a:extLst>
              <a:ext uri="{FF2B5EF4-FFF2-40B4-BE49-F238E27FC236}">
                <a16:creationId xmlns:a16="http://schemas.microsoft.com/office/drawing/2014/main" id="{09D1F758-D8A2-413A-BA10-55BBA2034365}"/>
              </a:ext>
            </a:extLst>
          </p:cNvPr>
          <p:cNvSpPr txBox="1"/>
          <p:nvPr/>
        </p:nvSpPr>
        <p:spPr>
          <a:xfrm>
            <a:off x="323528" y="3356992"/>
            <a:ext cx="6768752" cy="2585323"/>
          </a:xfrm>
          <a:prstGeom prst="rect">
            <a:avLst/>
          </a:prstGeom>
          <a:noFill/>
        </p:spPr>
        <p:txBody>
          <a:bodyPr wrap="square">
            <a:spAutoFit/>
          </a:bodyPr>
          <a:lstStyle/>
          <a:p>
            <a:pPr algn="just"/>
            <a:r>
              <a:rPr lang="ru-RU" dirty="0">
                <a:solidFill>
                  <a:schemeClr val="bg1"/>
                </a:solidFill>
              </a:rPr>
              <a:t>	В записке </a:t>
            </a:r>
            <a:r>
              <a:rPr lang="ru-RU" dirty="0" err="1">
                <a:solidFill>
                  <a:schemeClr val="bg1"/>
                </a:solidFill>
              </a:rPr>
              <a:t>Вырубова</a:t>
            </a:r>
            <a:r>
              <a:rPr lang="ru-RU" dirty="0">
                <a:solidFill>
                  <a:schemeClr val="bg1"/>
                </a:solidFill>
              </a:rPr>
              <a:t> Г.Е. представлены мысли о преобразовании Александровского лицея: критикуются недостатки учебных программ, рассматриваются проблемы отбора форм обучения, а также устройства преподавания.</a:t>
            </a:r>
          </a:p>
          <a:p>
            <a:pPr algn="just"/>
            <a:r>
              <a:rPr lang="ru-RU" dirty="0">
                <a:solidFill>
                  <a:schemeClr val="bg1"/>
                </a:solidFill>
              </a:rPr>
              <a:t>Произведение предназначено для студентов, преподавателей педагогических вузов и колледжей, аспирантов, выполняющих исследования по историко-педагогической проблематике, а также для всех, кто интересуется развитием практики обучения и воспитания. </a:t>
            </a:r>
          </a:p>
        </p:txBody>
      </p:sp>
    </p:spTree>
    <p:extLst>
      <p:ext uri="{BB962C8B-B14F-4D97-AF65-F5344CB8AC3E}">
        <p14:creationId xmlns:p14="http://schemas.microsoft.com/office/powerpoint/2010/main" val="2223383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064" y="260648"/>
            <a:ext cx="5185032" cy="6408712"/>
          </a:xfrm>
        </p:spPr>
        <p:txBody>
          <a:bodyPr>
            <a:normAutofit fontScale="77500" lnSpcReduction="20000"/>
          </a:bodyPr>
          <a:lstStyle/>
          <a:p>
            <a:pPr marL="0" indent="0">
              <a:buNone/>
            </a:pPr>
            <a:r>
              <a:rPr lang="ru-RU" b="1" dirty="0">
                <a:solidFill>
                  <a:schemeClr val="bg1"/>
                </a:solidFill>
              </a:rPr>
              <a:t>1</a:t>
            </a:r>
            <a:r>
              <a:rPr lang="ru-RU" dirty="0">
                <a:solidFill>
                  <a:schemeClr val="bg1"/>
                </a:solidFill>
              </a:rPr>
              <a:t>. Императорский Царскосельский лицей (с 1843 года — Александровский лицей) — высшее учебное заведение в дореволюционной России, действовавшее в Царском Селе с 1811 по 1843 годы. Лицей был открыт 19 (31) октября 1811 года. Первоначально находился в ведении Министерства народного просвещения, в 1822 году переподчинен военному ведомству. В русской истории известен, в первую очередь, как школа, воспитавшая А. С. Пушкина и воспетая им.</a:t>
            </a:r>
            <a:endParaRPr lang="en-US" dirty="0">
              <a:solidFill>
                <a:schemeClr val="bg1"/>
              </a:solidFill>
            </a:endParaRPr>
          </a:p>
        </p:txBody>
      </p:sp>
      <p:pic>
        <p:nvPicPr>
          <p:cNvPr id="5" name="Рисунок 4">
            <a:extLst>
              <a:ext uri="{FF2B5EF4-FFF2-40B4-BE49-F238E27FC236}">
                <a16:creationId xmlns:a16="http://schemas.microsoft.com/office/drawing/2014/main" id="{E03768F6-C81E-4423-ADC1-CA2E7DFF5C84}"/>
              </a:ext>
            </a:extLst>
          </p:cNvPr>
          <p:cNvPicPr>
            <a:picLocks noChangeAspect="1"/>
          </p:cNvPicPr>
          <p:nvPr/>
        </p:nvPicPr>
        <p:blipFill>
          <a:blip r:embed="rId2" cstate="email">
            <a:alphaModFix/>
            <a:extLst>
              <a:ext uri="{28A0092B-C50C-407E-A947-70E740481C1C}">
                <a14:useLocalDpi xmlns:a14="http://schemas.microsoft.com/office/drawing/2010/main"/>
              </a:ext>
            </a:extLst>
          </a:blip>
          <a:stretch>
            <a:fillRect/>
          </a:stretch>
        </p:blipFill>
        <p:spPr>
          <a:xfrm>
            <a:off x="5724584" y="260648"/>
            <a:ext cx="3168352" cy="280831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7BBA180C-9E01-44F2-80FD-6C62FA5CD6D8}"/>
              </a:ext>
            </a:extLst>
          </p:cNvPr>
          <p:cNvSpPr>
            <a:spLocks noGrp="1"/>
          </p:cNvSpPr>
          <p:nvPr>
            <p:ph type="subTitle" idx="1"/>
          </p:nvPr>
        </p:nvSpPr>
        <p:spPr>
          <a:xfrm>
            <a:off x="467544" y="260648"/>
            <a:ext cx="8136904" cy="3672408"/>
          </a:xfrm>
        </p:spPr>
        <p:txBody>
          <a:bodyPr>
            <a:normAutofit fontScale="92500"/>
          </a:bodyPr>
          <a:lstStyle/>
          <a:p>
            <a:r>
              <a:rPr lang="ru-RU" sz="2000" b="1" dirty="0">
                <a:solidFill>
                  <a:schemeClr val="bg1"/>
                </a:solidFill>
              </a:rPr>
              <a:t>2</a:t>
            </a:r>
            <a:r>
              <a:rPr lang="ru-RU" sz="2000" dirty="0">
                <a:solidFill>
                  <a:schemeClr val="bg1"/>
                </a:solidFill>
              </a:rPr>
              <a:t>. Это был первый лицей в России. Название, данное учебному заведению, «поражало публику в России, не все тогда имели понятие о колоннадах и ротондах в Афинских садах, где греческие философы научно беседовали со своими учениками», заметил лицейский друг Пушкина Иван Пущин. Не всем было известно, что Ликеем (Лицеем) называлось в Афинах святилище бога солнца и поэзии Аполлона. И такое же название имела и древнегреческая философская школа, основанная Аристотелем в 335 году до нашей эры на окраине Афин у храма Аполлона Ликейского. Здесь юноши обучались философии, искусствам, гимнастике. Часто занятия проводились в форме бесед во время прогулок по тенистым садам Лицея.</a:t>
            </a:r>
          </a:p>
        </p:txBody>
      </p:sp>
      <p:pic>
        <p:nvPicPr>
          <p:cNvPr id="6" name="Рисунок 5">
            <a:extLst>
              <a:ext uri="{FF2B5EF4-FFF2-40B4-BE49-F238E27FC236}">
                <a16:creationId xmlns:a16="http://schemas.microsoft.com/office/drawing/2014/main" id="{3B596092-7587-4E3C-B31E-CA327D7C99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115" y="4292507"/>
            <a:ext cx="3635896" cy="2556470"/>
          </a:xfrm>
          <a:prstGeom prst="rect">
            <a:avLst/>
          </a:prstGeom>
        </p:spPr>
      </p:pic>
      <p:pic>
        <p:nvPicPr>
          <p:cNvPr id="7" name="Рисунок 6">
            <a:extLst>
              <a:ext uri="{FF2B5EF4-FFF2-40B4-BE49-F238E27FC236}">
                <a16:creationId xmlns:a16="http://schemas.microsoft.com/office/drawing/2014/main" id="{2AA5C848-AF13-40C9-A4C9-EF9DD45D62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00600" y="4228843"/>
            <a:ext cx="3635896" cy="2556470"/>
          </a:xfrm>
          <a:prstGeom prst="rect">
            <a:avLst/>
          </a:prstGeom>
        </p:spPr>
      </p:pic>
    </p:spTree>
    <p:extLst>
      <p:ext uri="{BB962C8B-B14F-4D97-AF65-F5344CB8AC3E}">
        <p14:creationId xmlns:p14="http://schemas.microsoft.com/office/powerpoint/2010/main" val="2450753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64280112-E7AD-4682-A6B2-9CE7FE2F5CB0}"/>
              </a:ext>
            </a:extLst>
          </p:cNvPr>
          <p:cNvSpPr>
            <a:spLocks noGrp="1"/>
          </p:cNvSpPr>
          <p:nvPr>
            <p:ph type="subTitle" idx="1"/>
          </p:nvPr>
        </p:nvSpPr>
        <p:spPr>
          <a:xfrm>
            <a:off x="2771800" y="188639"/>
            <a:ext cx="6192688" cy="5112569"/>
          </a:xfrm>
        </p:spPr>
        <p:txBody>
          <a:bodyPr>
            <a:normAutofit fontScale="70000" lnSpcReduction="20000"/>
          </a:bodyPr>
          <a:lstStyle/>
          <a:p>
            <a:pPr algn="just"/>
            <a:r>
              <a:rPr lang="ru-RU" b="1" dirty="0">
                <a:solidFill>
                  <a:schemeClr val="bg1"/>
                </a:solidFill>
              </a:rPr>
              <a:t> 3. </a:t>
            </a:r>
            <a:r>
              <a:rPr lang="ru-RU" dirty="0">
                <a:solidFill>
                  <a:schemeClr val="bg1"/>
                </a:solidFill>
              </a:rPr>
              <a:t>Лицей был основан по распоряжению императора Александра I в 1810 году. Он предназначался для обучения дворянских детей. Программа была разработана М. М. Сперанским и ориентирована в первую очередь на подготовку государственных чиновников высших рангов. В лицей принимались дети 10-14 лет; прием осуществлялся каждые три года.</a:t>
            </a:r>
          </a:p>
          <a:p>
            <a:pPr algn="just"/>
            <a:r>
              <a:rPr lang="ru-RU" b="1" dirty="0">
                <a:solidFill>
                  <a:schemeClr val="bg1"/>
                </a:solidFill>
              </a:rPr>
              <a:t> 4. </a:t>
            </a:r>
            <a:r>
              <a:rPr lang="ru-RU" dirty="0">
                <a:solidFill>
                  <a:schemeClr val="bg1"/>
                </a:solidFill>
              </a:rPr>
              <a:t>В Лицей принимали не только по предъявлению свидетельства о дворянском происхождении, но и по предварительному испытанию - вступительным экзаменам.</a:t>
            </a:r>
          </a:p>
        </p:txBody>
      </p:sp>
      <p:pic>
        <p:nvPicPr>
          <p:cNvPr id="4" name="Рисунок 3">
            <a:extLst>
              <a:ext uri="{FF2B5EF4-FFF2-40B4-BE49-F238E27FC236}">
                <a16:creationId xmlns:a16="http://schemas.microsoft.com/office/drawing/2014/main" id="{06EFA0AC-5371-4415-9064-A9EE8C5C8F8B}"/>
              </a:ext>
            </a:extLst>
          </p:cNvPr>
          <p:cNvPicPr>
            <a:picLocks noChangeAspect="1"/>
          </p:cNvPicPr>
          <p:nvPr/>
        </p:nvPicPr>
        <p:blipFill>
          <a:blip r:embed="rId2"/>
          <a:stretch>
            <a:fillRect/>
          </a:stretch>
        </p:blipFill>
        <p:spPr>
          <a:xfrm>
            <a:off x="179512" y="4653137"/>
            <a:ext cx="2168378" cy="2016224"/>
          </a:xfrm>
          <a:prstGeom prst="rect">
            <a:avLst/>
          </a:prstGeom>
        </p:spPr>
      </p:pic>
      <p:pic>
        <p:nvPicPr>
          <p:cNvPr id="5" name="Рисунок 4">
            <a:extLst>
              <a:ext uri="{FF2B5EF4-FFF2-40B4-BE49-F238E27FC236}">
                <a16:creationId xmlns:a16="http://schemas.microsoft.com/office/drawing/2014/main" id="{F8F0A301-622A-4112-8E95-B6F565ECC4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512" y="188640"/>
            <a:ext cx="2168378" cy="2520280"/>
          </a:xfrm>
          <a:prstGeom prst="rect">
            <a:avLst/>
          </a:prstGeom>
        </p:spPr>
      </p:pic>
    </p:spTree>
    <p:extLst>
      <p:ext uri="{BB962C8B-B14F-4D97-AF65-F5344CB8AC3E}">
        <p14:creationId xmlns:p14="http://schemas.microsoft.com/office/powerpoint/2010/main" val="2607119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C369B21F-A97A-4E25-B2F7-71A0D48263A5}"/>
              </a:ext>
            </a:extLst>
          </p:cNvPr>
          <p:cNvSpPr>
            <a:spLocks noGrp="1"/>
          </p:cNvSpPr>
          <p:nvPr>
            <p:ph type="subTitle" idx="1"/>
          </p:nvPr>
        </p:nvSpPr>
        <p:spPr>
          <a:xfrm>
            <a:off x="251519" y="260648"/>
            <a:ext cx="4176465" cy="6471600"/>
          </a:xfrm>
        </p:spPr>
        <p:txBody>
          <a:bodyPr>
            <a:noAutofit/>
          </a:bodyPr>
          <a:lstStyle/>
          <a:p>
            <a:pPr algn="l"/>
            <a:r>
              <a:rPr lang="ru-RU" sz="1400" b="1" dirty="0">
                <a:solidFill>
                  <a:schemeClr val="bg1"/>
                </a:solidFill>
              </a:rPr>
              <a:t>5</a:t>
            </a:r>
            <a:r>
              <a:rPr lang="ru-RU" sz="1400" dirty="0">
                <a:solidFill>
                  <a:schemeClr val="bg1"/>
                </a:solidFill>
              </a:rPr>
              <a:t>. Продолжительность обучения первоначально составляла шесть лет (два трехгодичных курса, с 1836 году — четыре класса по полтора года). За это время изучались следующие дисциплины:</a:t>
            </a:r>
          </a:p>
          <a:p>
            <a:pPr algn="l"/>
            <a:endParaRPr lang="ru-RU" sz="1400" dirty="0">
              <a:solidFill>
                <a:schemeClr val="bg1"/>
              </a:solidFill>
            </a:endParaRPr>
          </a:p>
          <a:p>
            <a:pPr algn="l"/>
            <a:r>
              <a:rPr lang="ru-RU" sz="1400" dirty="0">
                <a:solidFill>
                  <a:schemeClr val="bg1"/>
                </a:solidFill>
              </a:rPr>
              <a:t>* нравственные (Закон Божий, этика, логика, правоведение, политическая экономия);</a:t>
            </a:r>
          </a:p>
          <a:p>
            <a:pPr algn="l"/>
            <a:r>
              <a:rPr lang="ru-RU" sz="1400" dirty="0">
                <a:solidFill>
                  <a:schemeClr val="bg1"/>
                </a:solidFill>
              </a:rPr>
              <a:t>* словесные (российская, латинская, французская, немецкая словесность и языки, риторика);</a:t>
            </a:r>
          </a:p>
          <a:p>
            <a:pPr algn="l"/>
            <a:r>
              <a:rPr lang="ru-RU" sz="1400" dirty="0">
                <a:solidFill>
                  <a:schemeClr val="bg1"/>
                </a:solidFill>
              </a:rPr>
              <a:t>* исторические (российская и всеобщая история, физическая география);</a:t>
            </a:r>
          </a:p>
          <a:p>
            <a:pPr algn="l"/>
            <a:r>
              <a:rPr lang="ru-RU" sz="1400" dirty="0">
                <a:solidFill>
                  <a:schemeClr val="bg1"/>
                </a:solidFill>
              </a:rPr>
              <a:t>* физические и математические (математика, начала физики и космографии, математическая география, статистика);</a:t>
            </a:r>
          </a:p>
          <a:p>
            <a:pPr algn="l"/>
            <a:r>
              <a:rPr lang="ru-RU" sz="1400" dirty="0">
                <a:solidFill>
                  <a:schemeClr val="bg1"/>
                </a:solidFill>
              </a:rPr>
              <a:t>* изящные искусства и гимнастические упражнения (чистописание, рисование, танцы, фехтование, верховая езда, плавание).</a:t>
            </a:r>
          </a:p>
          <a:p>
            <a:pPr algn="l"/>
            <a:endParaRPr lang="ru-RU" sz="1400" dirty="0">
              <a:solidFill>
                <a:schemeClr val="bg1"/>
              </a:solidFill>
            </a:endParaRPr>
          </a:p>
          <a:p>
            <a:pPr algn="l"/>
            <a:r>
              <a:rPr lang="ru-RU" sz="1400" b="1" dirty="0">
                <a:solidFill>
                  <a:schemeClr val="bg1"/>
                </a:solidFill>
              </a:rPr>
              <a:t>6. </a:t>
            </a:r>
            <a:r>
              <a:rPr lang="ru-RU" sz="1400" dirty="0">
                <a:solidFill>
                  <a:schemeClr val="bg1"/>
                </a:solidFill>
              </a:rPr>
              <a:t>Отличительной чертой Царскосельского лицея был запрет телесных наказаний воспитанников, закрепленный в лицейском уставе.</a:t>
            </a:r>
          </a:p>
        </p:txBody>
      </p:sp>
      <p:pic>
        <p:nvPicPr>
          <p:cNvPr id="4" name="Рисунок 3">
            <a:extLst>
              <a:ext uri="{FF2B5EF4-FFF2-40B4-BE49-F238E27FC236}">
                <a16:creationId xmlns:a16="http://schemas.microsoft.com/office/drawing/2014/main" id="{678860AB-6713-4FF9-8FB5-EF8A05E57A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16016" y="476672"/>
            <a:ext cx="3924944" cy="3240360"/>
          </a:xfrm>
          <a:prstGeom prst="rect">
            <a:avLst/>
          </a:prstGeom>
        </p:spPr>
      </p:pic>
    </p:spTree>
    <p:extLst>
      <p:ext uri="{BB962C8B-B14F-4D97-AF65-F5344CB8AC3E}">
        <p14:creationId xmlns:p14="http://schemas.microsoft.com/office/powerpoint/2010/main" val="2746033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ABB17CD2-21C3-4215-9D6F-E325A30BF314}"/>
              </a:ext>
            </a:extLst>
          </p:cNvPr>
          <p:cNvSpPr>
            <a:spLocks noGrp="1"/>
          </p:cNvSpPr>
          <p:nvPr>
            <p:ph type="subTitle" idx="1"/>
          </p:nvPr>
        </p:nvSpPr>
        <p:spPr>
          <a:xfrm>
            <a:off x="4932040" y="260648"/>
            <a:ext cx="4096544" cy="4392488"/>
          </a:xfrm>
        </p:spPr>
        <p:txBody>
          <a:bodyPr>
            <a:normAutofit fontScale="85000" lnSpcReduction="20000"/>
          </a:bodyPr>
          <a:lstStyle/>
          <a:p>
            <a:r>
              <a:rPr lang="ru-RU" b="1" dirty="0">
                <a:solidFill>
                  <a:schemeClr val="bg1"/>
                </a:solidFill>
              </a:rPr>
              <a:t>7. </a:t>
            </a:r>
            <a:r>
              <a:rPr lang="ru-RU" dirty="0">
                <a:solidFill>
                  <a:schemeClr val="bg1"/>
                </a:solidFill>
              </a:rPr>
              <a:t>В истории не только русской, но и мировой литературы не было случая, чтобы поэт, писатель в своем творчестве так много места уделил школе, воспитавшей его, как Александр Пушкин - Лицею.</a:t>
            </a:r>
          </a:p>
        </p:txBody>
      </p:sp>
      <p:pic>
        <p:nvPicPr>
          <p:cNvPr id="4" name="Рисунок 3">
            <a:extLst>
              <a:ext uri="{FF2B5EF4-FFF2-40B4-BE49-F238E27FC236}">
                <a16:creationId xmlns:a16="http://schemas.microsoft.com/office/drawing/2014/main" id="{425BB014-332A-44EA-93DB-79140290E7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520" y="404664"/>
            <a:ext cx="4536504" cy="6120680"/>
          </a:xfrm>
          <a:prstGeom prst="rect">
            <a:avLst/>
          </a:prstGeom>
        </p:spPr>
      </p:pic>
    </p:spTree>
    <p:extLst>
      <p:ext uri="{BB962C8B-B14F-4D97-AF65-F5344CB8AC3E}">
        <p14:creationId xmlns:p14="http://schemas.microsoft.com/office/powerpoint/2010/main" val="686318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637BD191-5779-4AFE-84FE-64D8D7CBB639}"/>
              </a:ext>
            </a:extLst>
          </p:cNvPr>
          <p:cNvSpPr>
            <a:spLocks noGrp="1"/>
          </p:cNvSpPr>
          <p:nvPr>
            <p:ph type="subTitle" idx="1"/>
          </p:nvPr>
        </p:nvSpPr>
        <p:spPr>
          <a:xfrm>
            <a:off x="212381" y="3429000"/>
            <a:ext cx="6879900" cy="3096344"/>
          </a:xfrm>
        </p:spPr>
        <p:txBody>
          <a:bodyPr>
            <a:normAutofit fontScale="62500" lnSpcReduction="20000"/>
          </a:bodyPr>
          <a:lstStyle/>
          <a:p>
            <a:pPr algn="l"/>
            <a:r>
              <a:rPr lang="ru-RU" b="1" dirty="0">
                <a:solidFill>
                  <a:schemeClr val="bg1"/>
                </a:solidFill>
              </a:rPr>
              <a:t>8. </a:t>
            </a:r>
            <a:r>
              <a:rPr lang="ru-RU" dirty="0">
                <a:solidFill>
                  <a:schemeClr val="bg1"/>
                </a:solidFill>
              </a:rPr>
              <a:t>В начальный период обучения, согласно уставу Лицея, большое внимание уделялось изучению словесности русской, но особенно иностранной, а также наукам историческим; на старших - естественнонаучным дисциплинам. Знакомство с лицейским уставом позволяет заметить преобладание в учебной программе гуманитарных дисциплин. По мнению авторов проекта, многообразие учебных дисциплин позволяло подготовить воспитанника к дальнейшей службе, которую он мог избрать по своему вкусу, будь то военная или гражданская.</a:t>
            </a:r>
          </a:p>
        </p:txBody>
      </p:sp>
      <p:pic>
        <p:nvPicPr>
          <p:cNvPr id="4" name="Рисунок 3">
            <a:extLst>
              <a:ext uri="{FF2B5EF4-FFF2-40B4-BE49-F238E27FC236}">
                <a16:creationId xmlns:a16="http://schemas.microsoft.com/office/drawing/2014/main" id="{B8DE65F6-D8A1-4D2E-A3BF-711C85721B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512" y="188640"/>
            <a:ext cx="3888432" cy="3024336"/>
          </a:xfrm>
          <a:prstGeom prst="rect">
            <a:avLst/>
          </a:prstGeom>
        </p:spPr>
      </p:pic>
      <p:pic>
        <p:nvPicPr>
          <p:cNvPr id="6" name="Рисунок 5">
            <a:extLst>
              <a:ext uri="{FF2B5EF4-FFF2-40B4-BE49-F238E27FC236}">
                <a16:creationId xmlns:a16="http://schemas.microsoft.com/office/drawing/2014/main" id="{C6449427-1E6B-4FDF-8B16-5D5A7109A5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07724" y="188640"/>
            <a:ext cx="4464496" cy="3024336"/>
          </a:xfrm>
          <a:prstGeom prst="rect">
            <a:avLst/>
          </a:prstGeom>
        </p:spPr>
      </p:pic>
    </p:spTree>
    <p:extLst>
      <p:ext uri="{BB962C8B-B14F-4D97-AF65-F5344CB8AC3E}">
        <p14:creationId xmlns:p14="http://schemas.microsoft.com/office/powerpoint/2010/main" val="820547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E9D4524-3CA0-4B62-8630-AFF9E3380E88}"/>
              </a:ext>
            </a:extLst>
          </p:cNvPr>
          <p:cNvSpPr>
            <a:spLocks noGrp="1"/>
          </p:cNvSpPr>
          <p:nvPr>
            <p:ph type="subTitle" idx="1"/>
          </p:nvPr>
        </p:nvSpPr>
        <p:spPr>
          <a:xfrm>
            <a:off x="179512" y="4149080"/>
            <a:ext cx="5040560" cy="2500330"/>
          </a:xfrm>
        </p:spPr>
        <p:txBody>
          <a:bodyPr>
            <a:normAutofit fontScale="77500" lnSpcReduction="20000"/>
          </a:bodyPr>
          <a:lstStyle/>
          <a:p>
            <a:r>
              <a:rPr lang="ru-RU" b="1" dirty="0">
                <a:solidFill>
                  <a:schemeClr val="bg1"/>
                </a:solidFill>
              </a:rPr>
              <a:t>9. </a:t>
            </a:r>
            <a:r>
              <a:rPr lang="ru-RU" dirty="0">
                <a:solidFill>
                  <a:schemeClr val="bg1"/>
                </a:solidFill>
              </a:rPr>
              <a:t>У каждого лицеиста была своя комната — «келья», как называл её А.С.Пушкин. В комнате — железная кровать, комод, конторка, зеркало, стул, стол для умывания.</a:t>
            </a:r>
          </a:p>
        </p:txBody>
      </p:sp>
      <p:pic>
        <p:nvPicPr>
          <p:cNvPr id="4" name="Рисунок 3">
            <a:extLst>
              <a:ext uri="{FF2B5EF4-FFF2-40B4-BE49-F238E27FC236}">
                <a16:creationId xmlns:a16="http://schemas.microsoft.com/office/drawing/2014/main" id="{90A078E4-8740-432F-A479-885309BC1E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6136" y="332656"/>
            <a:ext cx="3127276" cy="4176464"/>
          </a:xfrm>
          <a:prstGeom prst="rect">
            <a:avLst/>
          </a:prstGeom>
        </p:spPr>
      </p:pic>
      <p:pic>
        <p:nvPicPr>
          <p:cNvPr id="5" name="Рисунок 4">
            <a:extLst>
              <a:ext uri="{FF2B5EF4-FFF2-40B4-BE49-F238E27FC236}">
                <a16:creationId xmlns:a16="http://schemas.microsoft.com/office/drawing/2014/main" id="{A9012366-8022-4BC3-9DAB-9811AF9835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588" y="381000"/>
            <a:ext cx="5143500" cy="3480048"/>
          </a:xfrm>
          <a:prstGeom prst="rect">
            <a:avLst/>
          </a:prstGeom>
        </p:spPr>
      </p:pic>
    </p:spTree>
    <p:extLst>
      <p:ext uri="{BB962C8B-B14F-4D97-AF65-F5344CB8AC3E}">
        <p14:creationId xmlns:p14="http://schemas.microsoft.com/office/powerpoint/2010/main" val="1946544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CB8CDAF8-FC07-42DA-BAEB-B7EE96B07682}"/>
              </a:ext>
            </a:extLst>
          </p:cNvPr>
          <p:cNvSpPr>
            <a:spLocks noGrp="1"/>
          </p:cNvSpPr>
          <p:nvPr>
            <p:ph type="subTitle" idx="1"/>
          </p:nvPr>
        </p:nvSpPr>
        <p:spPr>
          <a:xfrm>
            <a:off x="323528" y="188640"/>
            <a:ext cx="8633048" cy="3240360"/>
          </a:xfrm>
        </p:spPr>
        <p:txBody>
          <a:bodyPr>
            <a:normAutofit fontScale="55000" lnSpcReduction="20000"/>
          </a:bodyPr>
          <a:lstStyle/>
          <a:p>
            <a:pPr algn="l"/>
            <a:r>
              <a:rPr lang="ru-RU" b="1" dirty="0">
                <a:solidFill>
                  <a:schemeClr val="bg1"/>
                </a:solidFill>
              </a:rPr>
              <a:t>10. </a:t>
            </a:r>
            <a:r>
              <a:rPr lang="ru-RU" dirty="0">
                <a:solidFill>
                  <a:schemeClr val="bg1"/>
                </a:solidFill>
              </a:rPr>
              <a:t>Из 30 первых лицеистов 18 были православными, остальные — лютеранами или католиками.</a:t>
            </a:r>
          </a:p>
          <a:p>
            <a:pPr algn="l"/>
            <a:endParaRPr lang="ru-RU" dirty="0">
              <a:solidFill>
                <a:schemeClr val="bg1"/>
              </a:solidFill>
            </a:endParaRPr>
          </a:p>
          <a:p>
            <a:pPr algn="l"/>
            <a:r>
              <a:rPr lang="ru-RU" b="1" dirty="0">
                <a:solidFill>
                  <a:schemeClr val="bg1"/>
                </a:solidFill>
              </a:rPr>
              <a:t>11</a:t>
            </a:r>
            <a:r>
              <a:rPr lang="ru-RU" dirty="0">
                <a:solidFill>
                  <a:schemeClr val="bg1"/>
                </a:solidFill>
              </a:rPr>
              <a:t>. Принятый в Лицее режим дня был тщательно продуман: ранний подъем, повторение уроков, учебные занятия, время для отдыха, прогулки, обязательные гимнастические упражнения, летом - купание, зимой, "окрылив ноги железом", по выражению А.Пушкина, катание на коньках.</a:t>
            </a:r>
          </a:p>
          <a:p>
            <a:pPr algn="l"/>
            <a:endParaRPr lang="ru-RU" dirty="0">
              <a:solidFill>
                <a:schemeClr val="bg1"/>
              </a:solidFill>
            </a:endParaRPr>
          </a:p>
          <a:p>
            <a:pPr algn="l"/>
            <a:r>
              <a:rPr lang="ru-RU" b="1" dirty="0">
                <a:solidFill>
                  <a:schemeClr val="bg1"/>
                </a:solidFill>
              </a:rPr>
              <a:t>12. </a:t>
            </a:r>
            <a:r>
              <a:rPr lang="ru-RU" dirty="0">
                <a:solidFill>
                  <a:schemeClr val="bg1"/>
                </a:solidFill>
              </a:rPr>
              <a:t>Одиннадцатимесячный учебный год прерывался на каникулы лишь в июле, но даже в каникулы воспитанники оставались в Царском Селе. Родным разрешалось посещать Лицей в праздничные и воскресные дни.</a:t>
            </a:r>
          </a:p>
          <a:p>
            <a:endParaRPr lang="ru-RU" dirty="0"/>
          </a:p>
        </p:txBody>
      </p:sp>
      <p:pic>
        <p:nvPicPr>
          <p:cNvPr id="4" name="Рисунок 3">
            <a:extLst>
              <a:ext uri="{FF2B5EF4-FFF2-40B4-BE49-F238E27FC236}">
                <a16:creationId xmlns:a16="http://schemas.microsoft.com/office/drawing/2014/main" id="{1F054698-4C19-40F8-99C1-805C1A2E39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504" y="3573016"/>
            <a:ext cx="5040560" cy="3165284"/>
          </a:xfrm>
          <a:prstGeom prst="rect">
            <a:avLst/>
          </a:prstGeom>
        </p:spPr>
      </p:pic>
    </p:spTree>
    <p:extLst>
      <p:ext uri="{BB962C8B-B14F-4D97-AF65-F5344CB8AC3E}">
        <p14:creationId xmlns:p14="http://schemas.microsoft.com/office/powerpoint/2010/main" val="1378567252"/>
      </p:ext>
    </p:extLst>
  </p:cSld>
  <p:clrMapOvr>
    <a:masterClrMapping/>
  </p:clrMapOvr>
</p:sld>
</file>

<file path=ppt/theme/theme1.xml><?xml version="1.0" encoding="utf-8"?>
<a:theme xmlns:a="http://schemas.openxmlformats.org/drawingml/2006/main" name="6_books_new_rus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provalStatus xmlns="9d035d7d-02e5-4a00-8b62-9a556aabc7b5">InProgress</ApprovalStatus>
    <EditorialTags xmlns="9d035d7d-02e5-4a00-8b62-9a556aabc7b5" xsi:nil="true"/>
    <MarketSpecific xmlns="9d035d7d-02e5-4a00-8b62-9a556aabc7b5">true</MarketSpecific>
    <TPLaunchHelpLinkType xmlns="9d035d7d-02e5-4a00-8b62-9a556aabc7b5">Template</TPLaunchHelpLinkType>
    <TPNamespace xmlns="9d035d7d-02e5-4a00-8b62-9a556aabc7b5" xsi:nil="true"/>
    <TemplateTemplateType xmlns="9d035d7d-02e5-4a00-8b62-9a556aabc7b5">PowerPoint 97 Default</TemplateTemplateType>
    <UANotes xmlns="9d035d7d-02e5-4a00-8b62-9a556aabc7b5" xsi:nil="true"/>
    <VoteCount xmlns="9d035d7d-02e5-4a00-8b62-9a556aabc7b5" xsi:nil="true"/>
    <HandoffToMSDN xmlns="9d035d7d-02e5-4a00-8b62-9a556aabc7b5" xsi:nil="true"/>
    <OriginAsset xmlns="9d035d7d-02e5-4a00-8b62-9a556aabc7b5" xsi:nil="true"/>
    <PublishTargets xmlns="9d035d7d-02e5-4a00-8b62-9a556aabc7b5">OfficeOnline</PublishTargets>
    <AssetType xmlns="9d035d7d-02e5-4a00-8b62-9a556aabc7b5">TP</AssetType>
    <IntlLangReview xmlns="9d035d7d-02e5-4a00-8b62-9a556aabc7b5" xsi:nil="true"/>
    <NumericId xmlns="9d035d7d-02e5-4a00-8b62-9a556aabc7b5" xsi:nil="true"/>
    <OOCacheId xmlns="9d035d7d-02e5-4a00-8b62-9a556aabc7b5" xsi:nil="true"/>
    <ClipArtFilename xmlns="9d035d7d-02e5-4a00-8b62-9a556aabc7b5" xsi:nil="true"/>
    <OpenTemplate xmlns="9d035d7d-02e5-4a00-8b62-9a556aabc7b5">true</OpenTemplate>
    <TPExecutable xmlns="9d035d7d-02e5-4a00-8b62-9a556aabc7b5" xsi:nil="true"/>
    <LastHandOff xmlns="9d035d7d-02e5-4a00-8b62-9a556aabc7b5" xsi:nil="true"/>
    <TPLaunchHelpLink xmlns="9d035d7d-02e5-4a00-8b62-9a556aabc7b5" xsi:nil="true"/>
    <Providers xmlns="9d035d7d-02e5-4a00-8b62-9a556aabc7b5" xsi:nil="true"/>
    <TPAppVersion xmlns="9d035d7d-02e5-4a00-8b62-9a556aabc7b5" xsi:nil="true"/>
    <IsSearchable xmlns="9d035d7d-02e5-4a00-8b62-9a556aabc7b5">true</IsSearchable>
    <EditorialStatus xmlns="9d035d7d-02e5-4a00-8b62-9a556aabc7b5">Complete</EditorialStatus>
    <UALocComments xmlns="9d035d7d-02e5-4a00-8b62-9a556aabc7b5" xsi:nil="true"/>
    <CSXHash xmlns="9d035d7d-02e5-4a00-8b62-9a556aabc7b5" xsi:nil="true"/>
    <DirectSourceMarket xmlns="9d035d7d-02e5-4a00-8b62-9a556aabc7b5" xsi:nil="true"/>
    <DSATActionTaken xmlns="9d035d7d-02e5-4a00-8b62-9a556aabc7b5" xsi:nil="true"/>
    <PolicheckWords xmlns="9d035d7d-02e5-4a00-8b62-9a556aabc7b5" xsi:nil="true"/>
    <BugNumber xmlns="9d035d7d-02e5-4a00-8b62-9a556aabc7b5" xsi:nil="true"/>
    <Downloads xmlns="9d035d7d-02e5-4a00-8b62-9a556aabc7b5">0</Downloads>
    <ThumbnailAssetId xmlns="9d035d7d-02e5-4a00-8b62-9a556aabc7b5" xsi:nil="true"/>
    <TrustLevel xmlns="9d035d7d-02e5-4a00-8b62-9a556aabc7b5">1 Microsoft Managed Content</TrustLevel>
    <UALocRecommendation xmlns="9d035d7d-02e5-4a00-8b62-9a556aabc7b5">Localize</UALocRecommendation>
    <TPApplication xmlns="9d035d7d-02e5-4a00-8b62-9a556aabc7b5" xsi:nil="true"/>
    <AssetId xmlns="9d035d7d-02e5-4a00-8b62-9a556aabc7b5">TP101908681</AssetId>
    <APEditor xmlns="9d035d7d-02e5-4a00-8b62-9a556aabc7b5">
      <UserInfo>
        <DisplayName/>
        <AccountId xsi:nil="true"/>
        <AccountType/>
      </UserInfo>
    </APEditor>
    <PrimaryImageGen xmlns="9d035d7d-02e5-4a00-8b62-9a556aabc7b5">true</PrimaryImageGen>
    <TPInstallLocation xmlns="9d035d7d-02e5-4a00-8b62-9a556aabc7b5" xsi:nil="true"/>
    <Manager xmlns="9d035d7d-02e5-4a00-8b62-9a556aabc7b5" xsi:nil="true"/>
    <ParentAssetId xmlns="9d035d7d-02e5-4a00-8b62-9a556aabc7b5" xsi:nil="true"/>
    <SubmitterId xmlns="9d035d7d-02e5-4a00-8b62-9a556aabc7b5" xsi:nil="true"/>
    <TemplateStatus xmlns="9d035d7d-02e5-4a00-8b62-9a556aabc7b5">Complete</TemplateStatus>
    <APAuthor xmlns="9d035d7d-02e5-4a00-8b62-9a556aabc7b5">
      <UserInfo>
        <DisplayName>FAREAST\v-thjoth</DisplayName>
        <AccountId>39</AccountId>
        <AccountType/>
      </UserInfo>
    </APAuthor>
    <TPCommandLine xmlns="9d035d7d-02e5-4a00-8b62-9a556aabc7b5" xsi:nil="true"/>
    <APDescription xmlns="9d035d7d-02e5-4a00-8b62-9a556aabc7b5" xsi:nil="true"/>
    <UAProjectedTotalWords xmlns="9d035d7d-02e5-4a00-8b62-9a556aabc7b5" xsi:nil="true"/>
    <Provider xmlns="9d035d7d-02e5-4a00-8b62-9a556aabc7b5" xsi:nil="true"/>
    <ApprovalLog xmlns="9d035d7d-02e5-4a00-8b62-9a556aabc7b5" xsi:nil="true"/>
    <Component xmlns="91e8d559-4d54-460d-ba58-5d5027f88b4d" xsi:nil="true"/>
    <LastPublishResultLookup xmlns="9d035d7d-02e5-4a00-8b62-9a556aabc7b5" xsi:nil="true"/>
    <BusinessGroup xmlns="9d035d7d-02e5-4a00-8b62-9a556aabc7b5" xsi:nil="true"/>
    <PublishStatusLookup xmlns="9d035d7d-02e5-4a00-8b62-9a556aabc7b5">
      <Value>267181</Value>
      <Value>407239</Value>
    </PublishStatusLookup>
    <SourceTitle xmlns="9d035d7d-02e5-4a00-8b62-9a556aabc7b5" xsi:nil="true"/>
    <AcquiredFrom xmlns="9d035d7d-02e5-4a00-8b62-9a556aabc7b5">Internal MS</AcquiredFrom>
    <CSXSubmissionMarket xmlns="9d035d7d-02e5-4a00-8b62-9a556aabc7b5" xsi:nil="true"/>
    <Markets xmlns="9d035d7d-02e5-4a00-8b62-9a556aabc7b5"/>
    <OriginalSourceMarket xmlns="9d035d7d-02e5-4a00-8b62-9a556aabc7b5" xsi:nil="true"/>
    <ArtSampleDocs xmlns="9d035d7d-02e5-4a00-8b62-9a556aabc7b5" xsi:nil="true"/>
    <ShowIn xmlns="9d035d7d-02e5-4a00-8b62-9a556aabc7b5">Show everywhere</ShowIn>
    <TPClientViewer xmlns="9d035d7d-02e5-4a00-8b62-9a556aabc7b5" xsi:nil="true"/>
    <IntlLangReviewDate xmlns="9d035d7d-02e5-4a00-8b62-9a556aabc7b5" xsi:nil="true"/>
    <TPFriendlyName xmlns="9d035d7d-02e5-4a00-8b62-9a556aabc7b5" xsi:nil="true"/>
    <AverageRating xmlns="9d035d7d-02e5-4a00-8b62-9a556aabc7b5" xsi:nil="true"/>
    <AssetStart xmlns="9d035d7d-02e5-4a00-8b62-9a556aabc7b5">2010-06-18T10:05:00+00:00</AssetStart>
    <TPComponent xmlns="9d035d7d-02e5-4a00-8b62-9a556aabc7b5" xsi:nil="true"/>
    <CrawlForDependencies xmlns="9d035d7d-02e5-4a00-8b62-9a556aabc7b5">false</CrawlForDependencies>
    <FriendlyTitle xmlns="9d035d7d-02e5-4a00-8b62-9a556aabc7b5" xsi:nil="true"/>
    <LastModifiedDateTime xmlns="9d035d7d-02e5-4a00-8b62-9a556aabc7b5" xsi:nil="true"/>
    <LegacyData xmlns="9d035d7d-02e5-4a00-8b62-9a556aabc7b5" xsi:nil="true"/>
    <Milestone xmlns="9d035d7d-02e5-4a00-8b62-9a556aabc7b5" xsi:nil="true"/>
    <TimesCloned xmlns="9d035d7d-02e5-4a00-8b62-9a556aabc7b5" xsi:nil="true"/>
    <ContentItem xmlns="9d035d7d-02e5-4a00-8b62-9a556aabc7b5" xsi:nil="true"/>
    <IsDeleted xmlns="9d035d7d-02e5-4a00-8b62-9a556aabc7b5">false</IsDeleted>
    <UACurrentWords xmlns="9d035d7d-02e5-4a00-8b62-9a556aabc7b5" xsi:nil="true"/>
    <AssetExpire xmlns="9d035d7d-02e5-4a00-8b62-9a556aabc7b5">2100-01-01T08:00:00+00:00</AssetExpire>
    <Description0 xmlns="91e8d559-4d54-460d-ba58-5d5027f88b4d" xsi:nil="true"/>
    <MachineTranslated xmlns="9d035d7d-02e5-4a00-8b62-9a556aabc7b5">false</MachineTranslated>
    <OutputCachingOn xmlns="9d035d7d-02e5-4a00-8b62-9a556aabc7b5">true</OutputCachingOn>
    <PlannedPubDate xmlns="9d035d7d-02e5-4a00-8b62-9a556aabc7b5" xsi:nil="true"/>
    <CSXUpdate xmlns="9d035d7d-02e5-4a00-8b62-9a556aabc7b5">false</CSXUpdate>
    <IntlLangReviewer xmlns="9d035d7d-02e5-4a00-8b62-9a556aabc7b5" xsi:nil="true"/>
    <IntlLocPriority xmlns="9d035d7d-02e5-4a00-8b62-9a556aabc7b5" xsi:nil="true"/>
    <CSXSubmissionDate xmlns="9d035d7d-02e5-4a00-8b62-9a556aabc7b5" xsi:nil="true"/>
    <BlockPublish xmlns="9d035d7d-02e5-4a00-8b62-9a556aabc7b5" xsi:nil="true"/>
    <InternalTagsTaxHTField0 xmlns="9d035d7d-02e5-4a00-8b62-9a556aabc7b5">
      <Terms xmlns="http://schemas.microsoft.com/office/infopath/2007/PartnerControls"/>
    </InternalTagsTaxHTField0>
    <LocComments xmlns="9d035d7d-02e5-4a00-8b62-9a556aabc7b5" xsi:nil="true"/>
    <OriginalRelease xmlns="9d035d7d-02e5-4a00-8b62-9a556aabc7b5">14</OriginalRelease>
    <LocLastLocAttemptVersionLookup xmlns="9d035d7d-02e5-4a00-8b62-9a556aabc7b5">184652</LocLastLocAttemptVersionLookup>
    <CampaignTagsTaxHTField0 xmlns="9d035d7d-02e5-4a00-8b62-9a556aabc7b5">
      <Terms xmlns="http://schemas.microsoft.com/office/infopath/2007/PartnerControls"/>
    </CampaignTagsTaxHTField0>
    <TaxCatchAll xmlns="9d035d7d-02e5-4a00-8b62-9a556aabc7b5"/>
    <LocRecommendedHandoff xmlns="9d035d7d-02e5-4a00-8b62-9a556aabc7b5" xsi:nil="true"/>
    <LocalizationTagsTaxHTField0 xmlns="9d035d7d-02e5-4a00-8b62-9a556aabc7b5">
      <Terms xmlns="http://schemas.microsoft.com/office/infopath/2007/PartnerControls"/>
    </LocalizationTagsTaxHTField0>
    <RecommendationsModifier xmlns="9d035d7d-02e5-4a00-8b62-9a556aabc7b5" xsi:nil="true"/>
    <LocManualTestRequired xmlns="9d035d7d-02e5-4a00-8b62-9a556aabc7b5">false</LocManualTestRequired>
    <ScenarioTagsTaxHTField0 xmlns="9d035d7d-02e5-4a00-8b62-9a556aabc7b5">
      <Terms xmlns="http://schemas.microsoft.com/office/infopath/2007/PartnerControls"/>
    </ScenarioTagsTaxHTField0>
    <FeatureTagsTaxHTField0 xmlns="9d035d7d-02e5-4a00-8b62-9a556aabc7b5">
      <Terms xmlns="http://schemas.microsoft.com/office/infopath/2007/PartnerControls"/>
    </FeatureTagsTaxHTField0>
    <LocMarketGroupTiers2 xmlns="9d035d7d-02e5-4a00-8b62-9a556aabc7b5"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BB2780C3CC07BD4BAA623FF9571645580400D1570604EA743043A2641365C0E91715" ma:contentTypeVersion="55" ma:contentTypeDescription="Create a new document." ma:contentTypeScope="" ma:versionID="2c496a0f341a72d7e8cbd42eb499a6d4">
  <xsd:schema xmlns:xsd="http://www.w3.org/2001/XMLSchema" xmlns:xs="http://www.w3.org/2001/XMLSchema" xmlns:p="http://schemas.microsoft.com/office/2006/metadata/properties" xmlns:ns2="9d035d7d-02e5-4a00-8b62-9a556aabc7b5" xmlns:ns3="91e8d559-4d54-460d-ba58-5d5027f88b4d" targetNamespace="http://schemas.microsoft.com/office/2006/metadata/properties" ma:root="true" ma:fieldsID="2bcea688bd265da693c2f253e50f4ab0" ns2:_="" ns3:_="">
    <xsd:import namespace="9d035d7d-02e5-4a00-8b62-9a556aabc7b5"/>
    <xsd:import namespace="91e8d559-4d54-460d-ba58-5d5027f88b4d"/>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element ref="ns3:Description0" minOccurs="0"/>
                <xsd:element ref="ns3:Compon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035d7d-02e5-4a00-8b62-9a556aabc7b5"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dc117081-80f4-4e10-b46d-e6dc6854316c}"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41FC7ADF-4C62-4413-95B2-CDE72C4AD396}" ma:internalName="CSXSubmissionMarket" ma:readOnly="false" ma:showField="MarketName" ma:web="9d035d7d-02e5-4a00-8b62-9a556aabc7b5">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5e663266-dbf1-446f-b076-28feab654dae}"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CD722278-12DA-4BA9-B56C-2624CA46C480}" ma:internalName="InProjectListLookup" ma:readOnly="true" ma:showField="InProjectList"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65226a81-6f17-445b-9321-8ea42e2eee04}"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CD722278-12DA-4BA9-B56C-2624CA46C480}" ma:internalName="LastCompleteVersionLookup" ma:readOnly="true" ma:showField="LastCompleteVersion"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CD722278-12DA-4BA9-B56C-2624CA46C480}" ma:internalName="LastPreviewErrorLookup" ma:readOnly="true" ma:showField="LastPreviewError"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CD722278-12DA-4BA9-B56C-2624CA46C480}" ma:internalName="LastPreviewResultLookup" ma:readOnly="true" ma:showField="LastPreviewResult"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CD722278-12DA-4BA9-B56C-2624CA46C480}" ma:internalName="LastPreviewAttemptDateLookup" ma:readOnly="true" ma:showField="LastPreviewAttemptDate"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CD722278-12DA-4BA9-B56C-2624CA46C480}" ma:internalName="LastPreviewedByLookup" ma:readOnly="true" ma:showField="LastPreviewedBy"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CD722278-12DA-4BA9-B56C-2624CA46C480}" ma:internalName="LastPreviewTimeLookup" ma:readOnly="true" ma:showField="LastPreviewTime"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CD722278-12DA-4BA9-B56C-2624CA46C480}" ma:internalName="LastPreviewVersionLookup" ma:readOnly="true" ma:showField="LastPreviewVersion"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CD722278-12DA-4BA9-B56C-2624CA46C480}" ma:internalName="LastPublishErrorLookup" ma:readOnly="true" ma:showField="LastPublishError"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CD722278-12DA-4BA9-B56C-2624CA46C480}" ma:internalName="LastPublishResultLookup" ma:readOnly="true" ma:showField="LastPublishResult"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CD722278-12DA-4BA9-B56C-2624CA46C480}" ma:internalName="LastPublishAttemptDateLookup" ma:readOnly="true" ma:showField="LastPublishAttemptDate"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CD722278-12DA-4BA9-B56C-2624CA46C480}" ma:internalName="LastPublishedByLookup" ma:readOnly="true" ma:showField="LastPublishedBy"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CD722278-12DA-4BA9-B56C-2624CA46C480}" ma:internalName="LastPublishTimeLookup" ma:readOnly="true" ma:showField="LastPublishTime"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CD722278-12DA-4BA9-B56C-2624CA46C480}" ma:internalName="LastPublishVersionLookup" ma:readOnly="true" ma:showField="LastPublishVersion"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B116CC8E-FCD3-4331-849C-1BF4DB8052AE}" ma:internalName="LocLastLocAttemptVersionLookup" ma:readOnly="false" ma:showField="LastLocAttemptVersion" ma:web="9d035d7d-02e5-4a00-8b62-9a556aabc7b5">
      <xsd:simpleType>
        <xsd:restriction base="dms:Lookup"/>
      </xsd:simpleType>
    </xsd:element>
    <xsd:element name="LocLastLocAttemptVersionTypeLookup" ma:index="72" nillable="true" ma:displayName="Loc Last Loc Attempt Version Type" ma:default="" ma:list="{B116CC8E-FCD3-4331-849C-1BF4DB8052AE}" ma:internalName="LocLastLocAttemptVersionTypeLookup" ma:readOnly="true" ma:showField="LastLocAttemptVersionType" ma:web="9d035d7d-02e5-4a00-8b62-9a556aabc7b5">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B116CC8E-FCD3-4331-849C-1BF4DB8052AE}" ma:internalName="LocNewPublishedVersionLookup" ma:readOnly="true" ma:showField="NewPublishedVersion" ma:web="9d035d7d-02e5-4a00-8b62-9a556aabc7b5">
      <xsd:simpleType>
        <xsd:restriction base="dms:Lookup"/>
      </xsd:simpleType>
    </xsd:element>
    <xsd:element name="LocOverallHandbackStatusLookup" ma:index="76" nillable="true" ma:displayName="Loc Overall Handback Status" ma:default="" ma:list="{B116CC8E-FCD3-4331-849C-1BF4DB8052AE}" ma:internalName="LocOverallHandbackStatusLookup" ma:readOnly="true" ma:showField="OverallHandbackStatus" ma:web="9d035d7d-02e5-4a00-8b62-9a556aabc7b5">
      <xsd:simpleType>
        <xsd:restriction base="dms:Lookup"/>
      </xsd:simpleType>
    </xsd:element>
    <xsd:element name="LocOverallLocStatusLookup" ma:index="77" nillable="true" ma:displayName="Loc Overall Localize Status" ma:default="" ma:list="{B116CC8E-FCD3-4331-849C-1BF4DB8052AE}" ma:internalName="LocOverallLocStatusLookup" ma:readOnly="true" ma:showField="OverallLocStatus" ma:web="9d035d7d-02e5-4a00-8b62-9a556aabc7b5">
      <xsd:simpleType>
        <xsd:restriction base="dms:Lookup"/>
      </xsd:simpleType>
    </xsd:element>
    <xsd:element name="LocOverallPreviewStatusLookup" ma:index="78" nillable="true" ma:displayName="Loc Overall Preview Status" ma:default="" ma:list="{B116CC8E-FCD3-4331-849C-1BF4DB8052AE}" ma:internalName="LocOverallPreviewStatusLookup" ma:readOnly="true" ma:showField="OverallPreviewStatus" ma:web="9d035d7d-02e5-4a00-8b62-9a556aabc7b5">
      <xsd:simpleType>
        <xsd:restriction base="dms:Lookup"/>
      </xsd:simpleType>
    </xsd:element>
    <xsd:element name="LocOverallPublishStatusLookup" ma:index="79" nillable="true" ma:displayName="Loc Overall Publish Status" ma:default="" ma:list="{B116CC8E-FCD3-4331-849C-1BF4DB8052AE}" ma:internalName="LocOverallPublishStatusLookup" ma:readOnly="true" ma:showField="OverallPublishStatus" ma:web="9d035d7d-02e5-4a00-8b62-9a556aabc7b5">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B116CC8E-FCD3-4331-849C-1BF4DB8052AE}" ma:internalName="LocProcessedForHandoffsLookup" ma:readOnly="true" ma:showField="ProcessedForHandoffs" ma:web="9d035d7d-02e5-4a00-8b62-9a556aabc7b5">
      <xsd:simpleType>
        <xsd:restriction base="dms:Lookup"/>
      </xsd:simpleType>
    </xsd:element>
    <xsd:element name="LocProcessedForMarketsLookup" ma:index="82" nillable="true" ma:displayName="Loc Processed For Markets" ma:default="" ma:list="{B116CC8E-FCD3-4331-849C-1BF4DB8052AE}" ma:internalName="LocProcessedForMarketsLookup" ma:readOnly="true" ma:showField="ProcessedForMarkets" ma:web="9d035d7d-02e5-4a00-8b62-9a556aabc7b5">
      <xsd:simpleType>
        <xsd:restriction base="dms:Lookup"/>
      </xsd:simpleType>
    </xsd:element>
    <xsd:element name="LocPublishedDependentAssetsLookup" ma:index="83" nillable="true" ma:displayName="Loc Published Dependent Assets" ma:default="" ma:list="{B116CC8E-FCD3-4331-849C-1BF4DB8052AE}" ma:internalName="LocPublishedDependentAssetsLookup" ma:readOnly="true" ma:showField="PublishedDependentAssets" ma:web="9d035d7d-02e5-4a00-8b62-9a556aabc7b5">
      <xsd:simpleType>
        <xsd:restriction base="dms:Lookup"/>
      </xsd:simpleType>
    </xsd:element>
    <xsd:element name="LocPublishedLinkedAssetsLookup" ma:index="84" nillable="true" ma:displayName="Loc Published Linked Assets" ma:default="" ma:list="{B116CC8E-FCD3-4331-849C-1BF4DB8052AE}" ma:internalName="LocPublishedLinkedAssetsLookup" ma:readOnly="true" ma:showField="PublishedLinkedAssets" ma:web="9d035d7d-02e5-4a00-8b62-9a556aabc7b5">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c95181ba-569f-436f-adb3-78c3831fea54}"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41FC7ADF-4C62-4413-95B2-CDE72C4AD396}" ma:internalName="Markets" ma:readOnly="false" ma:showField="MarketName"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CD722278-12DA-4BA9-B56C-2624CA46C480}" ma:internalName="NumOfRatingsLookup" ma:readOnly="true" ma:showField="NumOfRatings"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CD722278-12DA-4BA9-B56C-2624CA46C480}" ma:internalName="PublishStatusLookup" ma:readOnly="false" ma:showField="PublishStatus"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a34c0026-7bf6-479c-b6e7-24710140ce31}"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0ef119a3-9350-4d50-81f0-e824a5745f43}" ma:internalName="TaxCatchAll" ma:showField="CatchAllData"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0ef119a3-9350-4d50-81f0-e824a5745f43}" ma:internalName="TaxCatchAllLabel" ma:readOnly="true" ma:showField="CatchAllDataLabel"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1e8d559-4d54-460d-ba58-5d5027f88b4d" elementFormDefault="qualified">
    <xsd:import namespace="http://schemas.microsoft.com/office/2006/documentManagement/types"/>
    <xsd:import namespace="http://schemas.microsoft.com/office/infopath/2007/PartnerControls"/>
    <xsd:element name="Description0" ma:index="134" nillable="true" ma:displayName="Description" ma:internalName="Description0">
      <xsd:simpleType>
        <xsd:restriction base="dms:Note"/>
      </xsd:simpleType>
    </xsd:element>
    <xsd:element name="Component" ma:index="135" nillable="true" ma:displayName="Component" ma:internalName="Componen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63F4A6-DC2F-4F83-B16A-04E49459EB3E}">
  <ds:schemaRefs>
    <ds:schemaRef ds:uri="http://schemas.microsoft.com/office/2006/metadata/properties"/>
    <ds:schemaRef ds:uri="http://schemas.microsoft.com/office/infopath/2007/PartnerControls"/>
    <ds:schemaRef ds:uri="9d035d7d-02e5-4a00-8b62-9a556aabc7b5"/>
    <ds:schemaRef ds:uri="91e8d559-4d54-460d-ba58-5d5027f88b4d"/>
  </ds:schemaRefs>
</ds:datastoreItem>
</file>

<file path=customXml/itemProps2.xml><?xml version="1.0" encoding="utf-8"?>
<ds:datastoreItem xmlns:ds="http://schemas.openxmlformats.org/officeDocument/2006/customXml" ds:itemID="{E25B54F3-4D54-464E-B68E-DF25E4ECAAA7}">
  <ds:schemaRefs>
    <ds:schemaRef ds:uri="http://schemas.microsoft.com/sharepoint/v3/contenttype/forms"/>
  </ds:schemaRefs>
</ds:datastoreItem>
</file>

<file path=customXml/itemProps3.xml><?xml version="1.0" encoding="utf-8"?>
<ds:datastoreItem xmlns:ds="http://schemas.openxmlformats.org/officeDocument/2006/customXml" ds:itemID="{16D7ABD1-1C08-47C4-88E5-7EDBC680C2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035d7d-02e5-4a00-8b62-9a556aabc7b5"/>
    <ds:schemaRef ds:uri="91e8d559-4d54-460d-ba58-5d5027f88b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Шаблон оформления с книгами</Template>
  <TotalTime>152</TotalTime>
  <Words>1291</Words>
  <Application>Microsoft Office PowerPoint</Application>
  <PresentationFormat>Экран (4:3)</PresentationFormat>
  <Paragraphs>37</Paragraphs>
  <Slides>14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14</vt:i4>
      </vt:variant>
    </vt:vector>
  </HeadingPairs>
  <TitlesOfParts>
    <vt:vector size="18" baseType="lpstr">
      <vt:lpstr>Arial</vt:lpstr>
      <vt:lpstr>Calibri</vt:lpstr>
      <vt:lpstr>Cambria</vt:lpstr>
      <vt:lpstr>6_books_new_rus (2)</vt:lpstr>
      <vt:lpstr>Царскосельский лицей — кузница великих умов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Библиографический список</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Шаблон оформления</dc:subject>
  <dc:creator>Тушова Тамара Михайловна</dc:creator>
  <cp:keywords>Шаблон оформления</cp:keywords>
  <dc:description>Шаблон оформления</dc:description>
  <cp:lastModifiedBy>Тушова Тамара Михайловна</cp:lastModifiedBy>
  <cp:revision>17</cp:revision>
  <dcterms:created xsi:type="dcterms:W3CDTF">2024-09-25T08:20:10Z</dcterms:created>
  <dcterms:modified xsi:type="dcterms:W3CDTF">2024-09-26T04:13:31Z</dcterms:modified>
  <cp:category>Шаблон оформления</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0x010100BB2780C3CC07BD4BAA623FF9571645580400D1570604EA743043A2641365C0E91715</vt:lpwstr>
  </property>
</Properties>
</file>