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6" r:id="rId24"/>
    <p:sldId id="287" r:id="rId25"/>
    <p:sldId id="288" r:id="rId26"/>
    <p:sldId id="289" r:id="rId27"/>
    <p:sldId id="29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94FCF-6E6D-4664-BCB7-9E306981B283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EDEFD-9C65-44C4-846C-3D9EBFA7F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749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EDEFD-9C65-44C4-846C-3D9EBFA7F8C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60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EDEFD-9C65-44C4-846C-3D9EBFA7F8C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11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5862-C1EE-4B03-BE06-97E87A43F825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D46-F941-4CB4-B536-08DA3B7292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5862-C1EE-4B03-BE06-97E87A43F825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D46-F941-4CB4-B536-08DA3B7292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5862-C1EE-4B03-BE06-97E87A43F825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D46-F941-4CB4-B536-08DA3B7292C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5862-C1EE-4B03-BE06-97E87A43F825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D46-F941-4CB4-B536-08DA3B7292C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5862-C1EE-4B03-BE06-97E87A43F825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D46-F941-4CB4-B536-08DA3B7292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5862-C1EE-4B03-BE06-97E87A43F825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D46-F941-4CB4-B536-08DA3B7292C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5862-C1EE-4B03-BE06-97E87A43F825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D46-F941-4CB4-B536-08DA3B7292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5862-C1EE-4B03-BE06-97E87A43F825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D46-F941-4CB4-B536-08DA3B7292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5862-C1EE-4B03-BE06-97E87A43F825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D46-F941-4CB4-B536-08DA3B7292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5862-C1EE-4B03-BE06-97E87A43F825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D46-F941-4CB4-B536-08DA3B7292C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5862-C1EE-4B03-BE06-97E87A43F825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BD46-F941-4CB4-B536-08DA3B7292C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1125862-C1EE-4B03-BE06-97E87A43F825}" type="datetimeFigureOut">
              <a:rPr lang="ru-RU" smtClean="0"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2D8BD46-F941-4CB4-B536-08DA3B7292C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-online.ru/book/83436326-8555-48D8-8E35-154512F0FDD9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youtube.com/watch?v=1ljmPC2Uu_0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b="1" dirty="0">
                <a:solidFill>
                  <a:srgbClr val="002060"/>
                </a:solidFill>
              </a:rPr>
              <a:t>Работа с ЭБС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19"/>
            <a:ext cx="6400800" cy="520081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002060"/>
                </a:solidFill>
              </a:rPr>
              <a:t> подготовила: зав. НБ </a:t>
            </a:r>
            <a:r>
              <a:rPr lang="ru-RU" b="1" dirty="0" err="1">
                <a:solidFill>
                  <a:srgbClr val="002060"/>
                </a:solidFill>
              </a:rPr>
              <a:t>Тушова</a:t>
            </a:r>
            <a:r>
              <a:rPr lang="ru-RU" b="1" dirty="0">
                <a:solidFill>
                  <a:srgbClr val="002060"/>
                </a:solidFill>
              </a:rPr>
              <a:t> Т.М.</a:t>
            </a:r>
          </a:p>
        </p:txBody>
      </p:sp>
    </p:spTree>
    <p:extLst>
      <p:ext uri="{BB962C8B-B14F-4D97-AF65-F5344CB8AC3E}">
        <p14:creationId xmlns:p14="http://schemas.microsoft.com/office/powerpoint/2010/main" val="166218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ushova\Desktop\Снимок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62606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2843808" y="2312876"/>
            <a:ext cx="720080" cy="14401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5940152" y="2564904"/>
            <a:ext cx="720080" cy="18002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7380312" y="2564904"/>
            <a:ext cx="648072" cy="18002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051720" y="3068960"/>
            <a:ext cx="720080" cy="2160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3528" y="4005064"/>
            <a:ext cx="4464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- Прочтите правила пользования</a:t>
            </a:r>
          </a:p>
          <a:p>
            <a:r>
              <a:rPr lang="ru-RU" sz="2000" b="1" dirty="0"/>
              <a:t>- Выберите наиболее оптимальный способ поиска (простой поиск, расширенный, по дисциплине, по разделу  и т.д.)</a:t>
            </a:r>
          </a:p>
        </p:txBody>
      </p:sp>
      <p:pic>
        <p:nvPicPr>
          <p:cNvPr id="4099" name="Picture 3" descr="C:\Users\tushova\Desktop\Снимок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4005064"/>
            <a:ext cx="4161568" cy="258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858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ushova\Desktop\Снимок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61" y="1484784"/>
            <a:ext cx="6912768" cy="416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5436096" y="2893661"/>
            <a:ext cx="648072" cy="14401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4570589" y="4697893"/>
            <a:ext cx="720080" cy="2160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6660232" y="4959213"/>
            <a:ext cx="360040" cy="2160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520" y="566124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b="1" dirty="0"/>
              <a:t>Перед вами результаты поиска.</a:t>
            </a:r>
          </a:p>
          <a:p>
            <a:pPr marL="342900" indent="-342900">
              <a:buAutoNum type="arabicPeriod"/>
            </a:pPr>
            <a:r>
              <a:rPr lang="ru-RU" sz="1400" b="1" dirty="0"/>
              <a:t>На странице помещаются только 5 изданий из числа найденных, перейдя по ссылке «Показать все результаты поиска», вы сможете просмотреть весь список.</a:t>
            </a:r>
          </a:p>
          <a:p>
            <a:pPr algn="ctr"/>
            <a:r>
              <a:rPr lang="ru-RU" sz="1400" b="1" u="sng" dirty="0"/>
              <a:t>Откройте выбранное издание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88287" y="2781003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05729" y="4669494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64958" y="480590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51562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ushova\Desktop\Снимок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89825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ushova\Desktop\Снимок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94259"/>
            <a:ext cx="4488210" cy="459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683568" y="3784302"/>
            <a:ext cx="1008112" cy="29277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5076056" y="4653136"/>
            <a:ext cx="936104" cy="2160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2411760" y="4221088"/>
            <a:ext cx="936104" cy="2160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7812360" y="5949280"/>
            <a:ext cx="1008112" cy="3600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6376" y="3599636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21890" y="4761148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59513" y="402808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8779" y="608382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519" y="4597597"/>
            <a:ext cx="38982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b="1" u="sng" dirty="0"/>
              <a:t>Обратите внимание</a:t>
            </a:r>
            <a:r>
              <a:rPr lang="ru-RU" sz="1400" b="1" dirty="0"/>
              <a:t>! Не все книги в ЭБС открыты для чтения. </a:t>
            </a:r>
          </a:p>
          <a:p>
            <a:pPr marL="342900" indent="-342900">
              <a:buAutoNum type="arabicPeriod"/>
            </a:pPr>
            <a:r>
              <a:rPr lang="ru-RU" sz="1400" b="1" dirty="0"/>
              <a:t>Открыв библиографическую запись, вы можете скопировать её в буфер обмена, а затем разместить в списке литературы вашей научной работы (реферат, курсовая, дипломная работа), РПД и т.д.</a:t>
            </a:r>
          </a:p>
          <a:p>
            <a:endParaRPr lang="ru-RU" sz="14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7524328" y="4761148"/>
            <a:ext cx="576064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812360" y="443711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46306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ushova\Desktop\Снимок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945594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404664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ЭБС издательства «ЮРАЙТ»</a:t>
            </a:r>
          </a:p>
        </p:txBody>
      </p:sp>
      <p:pic>
        <p:nvPicPr>
          <p:cNvPr id="7171" name="Picture 3" descr="C:\Users\tushova\Desktop\Снимок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89" y="2420888"/>
            <a:ext cx="39719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ushova\Desktop\Снимок1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89" y="3861048"/>
            <a:ext cx="397192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2123728" y="2924944"/>
            <a:ext cx="1368152" cy="10554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2987824" y="5100262"/>
            <a:ext cx="1080120" cy="18002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27984" y="4077072"/>
            <a:ext cx="43924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solidFill>
                  <a:prstClr val="black"/>
                </a:solidFill>
              </a:rPr>
              <a:t>	Регистрацию в ЭБС нужно осуществить в стенах вуза.  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</a:rPr>
              <a:t>2. На ваш электронный адрес придет ссылка на ЭБС, пройдите  по ссылке, тем самым активируя свою регистрацию . 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</a:rPr>
              <a:t>3. Регистрация завершена и с этого момента вы можете , заходя в свой личный кабинет, пользоваться  всеми услугами данной ЭБС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984" y="1860418"/>
            <a:ext cx="4176464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i="1" dirty="0">
                <a:latin typeface="Calibri"/>
                <a:ea typeface="Calibri"/>
                <a:cs typeface="Times New Roman"/>
              </a:rPr>
              <a:t>Фонд электронной библиотеки составляет более 5000 наименований, постоянно пополняется новинками, это учебники и учебные пособия для всех уровней профессионального образования от ведущих научных школ с соблюдением требований новых </a:t>
            </a:r>
            <a:r>
              <a:rPr lang="ru-RU" sz="1600" b="1" i="1" dirty="0" err="1">
                <a:latin typeface="Calibri"/>
                <a:ea typeface="Calibri"/>
                <a:cs typeface="Times New Roman"/>
              </a:rPr>
              <a:t>ФГОСов</a:t>
            </a:r>
            <a:r>
              <a:rPr lang="ru-RU" sz="1600" b="1" i="1" dirty="0">
                <a:latin typeface="Calibri"/>
                <a:ea typeface="Calibri"/>
                <a:cs typeface="Times New Roman"/>
              </a:rPr>
              <a:t>.</a:t>
            </a:r>
            <a:endParaRPr lang="ru-RU" sz="1600" b="1" i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3166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516216" y="1196753"/>
            <a:ext cx="1224136" cy="5760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195" name="Picture 3" descr="C:\Users\tushova\Desktop\Снимок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1296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76470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Задайте необходимые параметры поиска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763688" y="1484784"/>
            <a:ext cx="576064" cy="14401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7164288" y="3356992"/>
            <a:ext cx="864096" cy="2160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1403648" y="3645024"/>
            <a:ext cx="1080120" cy="3600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Левая круглая скобка 3"/>
          <p:cNvSpPr/>
          <p:nvPr/>
        </p:nvSpPr>
        <p:spPr>
          <a:xfrm>
            <a:off x="6732240" y="1134036"/>
            <a:ext cx="288032" cy="926812"/>
          </a:xfrm>
          <a:prstGeom prst="leftBracket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344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ushova\Desktop\Снимок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556793"/>
            <a:ext cx="604867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157" y="4581128"/>
            <a:ext cx="73448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b="1" dirty="0" err="1"/>
              <a:t>Сорокотягин</a:t>
            </a:r>
            <a:r>
              <a:rPr lang="ru-RU" b="1" dirty="0"/>
              <a:t>, И. Н. Юридическая психология : учебник и практикум для академического </a:t>
            </a:r>
            <a:r>
              <a:rPr lang="ru-RU" b="1" dirty="0" err="1"/>
              <a:t>бакалавриата</a:t>
            </a:r>
            <a:r>
              <a:rPr lang="ru-RU" b="1" dirty="0"/>
              <a:t> / И. Н. </a:t>
            </a:r>
            <a:r>
              <a:rPr lang="ru-RU" b="1" dirty="0" err="1"/>
              <a:t>Сорокотягин</a:t>
            </a:r>
            <a:r>
              <a:rPr lang="ru-RU" b="1" dirty="0"/>
              <a:t>, Д. А. </a:t>
            </a:r>
            <a:r>
              <a:rPr lang="ru-RU" b="1" dirty="0" err="1"/>
              <a:t>Сорокотягина</a:t>
            </a:r>
            <a:r>
              <a:rPr lang="ru-RU" b="1" dirty="0"/>
              <a:t>. — 4-е изд., </a:t>
            </a:r>
            <a:r>
              <a:rPr lang="ru-RU" b="1" dirty="0" err="1"/>
              <a:t>перераб</a:t>
            </a:r>
            <a:r>
              <a:rPr lang="ru-RU" b="1" dirty="0"/>
              <a:t>. и доп. — М. : Издательство </a:t>
            </a:r>
            <a:r>
              <a:rPr lang="ru-RU" b="1" dirty="0" err="1"/>
              <a:t>Юрайт</a:t>
            </a:r>
            <a:r>
              <a:rPr lang="ru-RU" b="1" dirty="0"/>
              <a:t>, 2017. — 360 с. — (Серия : Бакалавр и специалист). — ISBN 978-5-534-02839-3. — Режим доступа : </a:t>
            </a:r>
            <a:r>
              <a:rPr lang="ru-RU" b="1" dirty="0">
                <a:hlinkClick r:id="rId3"/>
              </a:rPr>
              <a:t>www.biblio-online.ru/</a:t>
            </a:r>
            <a:r>
              <a:rPr lang="ru-RU" b="1" dirty="0" err="1">
                <a:hlinkClick r:id="rId3"/>
              </a:rPr>
              <a:t>book</a:t>
            </a:r>
            <a:r>
              <a:rPr lang="ru-RU" b="1" dirty="0">
                <a:hlinkClick r:id="rId3"/>
              </a:rPr>
              <a:t>/83436326-8555-48D8-8E35-154512F0FDD9</a:t>
            </a:r>
            <a:r>
              <a:rPr lang="ru-RU" b="1" dirty="0"/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43844" y="1691516"/>
            <a:ext cx="24486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1. </a:t>
            </a:r>
            <a:r>
              <a:rPr lang="ru-RU" sz="1400" b="1" dirty="0"/>
              <a:t>Откройте книгу для просмотра или чтения.</a:t>
            </a:r>
          </a:p>
          <a:p>
            <a:r>
              <a:rPr lang="ru-RU" sz="1400" b="1" dirty="0"/>
              <a:t>2. Если вам необходимо внести её в библиографический список,  нажмите одним кликом на указанное стрелкой место. Библиографическая запись скопируется в буфер обмена,  затем  вы можете разместить её в списке литературы.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3995936" y="2708920"/>
            <a:ext cx="1224136" cy="25202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1115616" y="3789040"/>
            <a:ext cx="792088" cy="2160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03648" y="3865317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0032" y="248023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121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ushova\Desktop\Снимок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2711"/>
            <a:ext cx="2160240" cy="78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332656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Дополнительные услуги  для преподавателей</a:t>
            </a:r>
          </a:p>
        </p:txBody>
      </p:sp>
      <p:pic>
        <p:nvPicPr>
          <p:cNvPr id="10243" name="Picture 3" descr="C:\Users\tushova\Desktop\Снимок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412776"/>
            <a:ext cx="7992890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tushova\Desktop\Снимок2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4077072"/>
            <a:ext cx="547260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206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ushova\Desktop\Снимок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2952328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27506" y="980729"/>
            <a:ext cx="549296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Индивидуальная книжная полка преподавателя</a:t>
            </a:r>
          </a:p>
          <a:p>
            <a:r>
              <a:rPr lang="ru-RU" b="1" dirty="0"/>
              <a:t>Это совместная программа издательства </a:t>
            </a:r>
            <a:r>
              <a:rPr lang="ru-RU" b="1" dirty="0" err="1"/>
              <a:t>Юрайт</a:t>
            </a:r>
            <a:r>
              <a:rPr lang="ru-RU" b="1" dirty="0"/>
              <a:t> и библиотек учебных заведений, став участником которой преподаватель получает:</a:t>
            </a:r>
          </a:p>
          <a:p>
            <a:pPr>
              <a:buFont typeface="Arial"/>
              <a:buChar char="•"/>
            </a:pPr>
            <a:r>
              <a:rPr lang="ru-RU" b="1" dirty="0"/>
              <a:t>информацию обо всех учебниках по Вашим дисциплинам, вышедших в свет в издательстве «</a:t>
            </a:r>
            <a:r>
              <a:rPr lang="ru-RU" b="1" dirty="0" err="1"/>
              <a:t>Юрайт</a:t>
            </a:r>
            <a:r>
              <a:rPr lang="ru-RU" b="1" dirty="0"/>
              <a:t>»;</a:t>
            </a:r>
          </a:p>
          <a:p>
            <a:pPr>
              <a:buFont typeface="Arial"/>
              <a:buChar char="•"/>
            </a:pPr>
            <a:r>
              <a:rPr lang="ru-RU" b="1" dirty="0"/>
              <a:t>бесплатный персональный полнотекстовый доступ к учебникам по своим дисциплинам в личном кабинете электронной библиотеки;</a:t>
            </a:r>
          </a:p>
          <a:p>
            <a:pPr>
              <a:buFont typeface="Arial"/>
              <a:buChar char="•"/>
            </a:pPr>
            <a:r>
              <a:rPr lang="ru-RU" b="1" dirty="0"/>
              <a:t>право использовать практические материалы из учебников и практикумов для работы на семинарах и лекциях;</a:t>
            </a:r>
          </a:p>
          <a:p>
            <a:pPr>
              <a:buFont typeface="Arial"/>
              <a:buChar char="•"/>
            </a:pPr>
            <a:r>
              <a:rPr lang="ru-RU" b="1" dirty="0"/>
              <a:t>возможность выбрать наиболее подходящие издания для включения в учебные планы и сделать заявки в библиотеку на приобретение учебников для Ваших студентов в печатном варианте или в виде корпоративной подписки на индивидуальную коллекцию в электронной библиотеке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508518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С пошаговыми инструкциями подписки можно познакомиться на данном сервисе в ЭБС</a:t>
            </a:r>
          </a:p>
        </p:txBody>
      </p:sp>
    </p:spTree>
    <p:extLst>
      <p:ext uri="{BB962C8B-B14F-4D97-AF65-F5344CB8AC3E}">
        <p14:creationId xmlns:p14="http://schemas.microsoft.com/office/powerpoint/2010/main" val="4116014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ushova\Desktop\Снимок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4867"/>
            <a:ext cx="345638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tushova\Desktop\Снимок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583264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19" y="3388350"/>
            <a:ext cx="36004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Рубрика «Легендарные книги» содержит издания разных лет, чтение возможно даже без регистрации в ЭБС </a:t>
            </a:r>
          </a:p>
        </p:txBody>
      </p:sp>
      <p:pic>
        <p:nvPicPr>
          <p:cNvPr id="12292" name="Picture 4" descr="C:\Users\tushova\Desktop\Снимок3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221" y="4225601"/>
            <a:ext cx="250139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tushova\Desktop\Снимок3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57682"/>
            <a:ext cx="3583424" cy="26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509120"/>
            <a:ext cx="19442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Видеопрезентации и видеообзоры по дисциплинам доступны для просмотра в </a:t>
            </a:r>
            <a:r>
              <a:rPr lang="en-US" sz="1400" b="1" dirty="0"/>
              <a:t>Youtube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119688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ushova\Desktop\Снимок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1844824"/>
            <a:ext cx="8496945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47667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ЭБС </a:t>
            </a:r>
            <a:r>
              <a:rPr lang="en-US" sz="3600" b="1" dirty="0" err="1"/>
              <a:t>eLIBRARY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51920" y="1123003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Полнотекстовые периодические издания</a:t>
            </a:r>
          </a:p>
          <a:p>
            <a:r>
              <a:rPr lang="ru-RU" b="1" dirty="0"/>
              <a:t>Доступно 117 изданий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1835696" y="5013176"/>
            <a:ext cx="1008112" cy="3600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7542" y="596358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Откройте текущую сессию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43808" y="2996952"/>
            <a:ext cx="396044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47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ushova\Desktop\Сним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01" y="1412776"/>
            <a:ext cx="619268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4283968" y="1844824"/>
            <a:ext cx="1296144" cy="39604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5985" y="4184643"/>
            <a:ext cx="46804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/>
              <a:t>Открыть сайт </a:t>
            </a:r>
            <a:r>
              <a:rPr lang="ru-RU" sz="2000" b="1" dirty="0" err="1"/>
              <a:t>Рубцовского</a:t>
            </a:r>
            <a:r>
              <a:rPr lang="ru-RU" sz="2000" b="1" dirty="0"/>
              <a:t> института (филиала) </a:t>
            </a:r>
            <a:r>
              <a:rPr lang="ru-RU" sz="2000" b="1" dirty="0" err="1"/>
              <a:t>АлтГУ</a:t>
            </a:r>
            <a:endParaRPr lang="ru-RU" sz="2000" b="1" dirty="0"/>
          </a:p>
          <a:p>
            <a:pPr marL="342900" indent="-342900">
              <a:buAutoNum type="arabicPeriod"/>
            </a:pPr>
            <a:r>
              <a:rPr lang="ru-RU" sz="2000" b="1" dirty="0"/>
              <a:t>Войти в личный кабинет</a:t>
            </a:r>
          </a:p>
          <a:p>
            <a:pPr marL="342900" indent="-342900">
              <a:buAutoNum type="arabicPeriod"/>
            </a:pPr>
            <a:r>
              <a:rPr lang="ru-RU" sz="2000" b="1" dirty="0"/>
              <a:t>В меню БИБЛИОТЕКА - выбрать нужную ЭБС</a:t>
            </a:r>
          </a:p>
          <a:p>
            <a:r>
              <a:rPr lang="ru-RU" sz="1200" b="1" dirty="0"/>
              <a:t>*Регистрация в ЭБС должна быть осуществлена в стенах вуза</a:t>
            </a:r>
          </a:p>
        </p:txBody>
      </p:sp>
      <p:pic>
        <p:nvPicPr>
          <p:cNvPr id="1027" name="Picture 3" descr="C:\Users\tushova\Desktop\Снимок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68960"/>
            <a:ext cx="374441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4499992" y="4653136"/>
            <a:ext cx="1152128" cy="43204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775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tushova\Desktop\Снимок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169545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tushova\Desktop\Снимок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276349"/>
            <a:ext cx="6840761" cy="270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tushova\Desktop\Снимок3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738" y="4437112"/>
            <a:ext cx="2571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179512" y="1700808"/>
            <a:ext cx="792088" cy="92791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868144" y="6381328"/>
            <a:ext cx="1296144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1520" y="4293096"/>
            <a:ext cx="5976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/>
              <a:t>Введите свой логин и пароль ( можно использовать внутриинститутский логин). Зайдите в личный кабинет.</a:t>
            </a:r>
          </a:p>
          <a:p>
            <a:pPr marL="342900" indent="-342900">
              <a:buAutoNum type="arabicPeriod"/>
            </a:pPr>
            <a:r>
              <a:rPr lang="ru-RU" b="1" dirty="0"/>
              <a:t>В нижнем правом углу высветится список доступных для чтения журналов, откройте его.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2060848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4168" y="600905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2274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ushova\Desktop\Снимок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152" y="692696"/>
            <a:ext cx="45529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tushova\Desktop\Снимок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38" y="1020142"/>
            <a:ext cx="142875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tushova\Desktop\Снимок3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458" y="1585384"/>
            <a:ext cx="5286375" cy="348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tushova\Desktop\Снимок4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27" y="3789040"/>
            <a:ext cx="56007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1475656" y="2420888"/>
            <a:ext cx="720080" cy="43204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3419872" y="2420888"/>
            <a:ext cx="432048" cy="3600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90720" y="4691140"/>
            <a:ext cx="294214" cy="28803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24228" y="5067058"/>
            <a:ext cx="3107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- </a:t>
            </a:r>
            <a:r>
              <a:rPr lang="ru-RU" sz="1600" b="1" i="1" dirty="0"/>
              <a:t>Ознакомьтесь с условиями доступа.</a:t>
            </a:r>
          </a:p>
          <a:p>
            <a:r>
              <a:rPr lang="ru-RU" sz="1600" b="1" i="1" dirty="0"/>
              <a:t>- Обратите внимание на то, что не во всех журналах  и не все статьи доступны для чтения.</a:t>
            </a:r>
          </a:p>
        </p:txBody>
      </p:sp>
    </p:spTree>
    <p:extLst>
      <p:ext uri="{BB962C8B-B14F-4D97-AF65-F5344CB8AC3E}">
        <p14:creationId xmlns:p14="http://schemas.microsoft.com/office/powerpoint/2010/main" val="3119213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ushova\Desktop\Снимок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6497414" cy="51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4427984" y="2276872"/>
            <a:ext cx="864096" cy="43204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738678" y="1556792"/>
            <a:ext cx="22875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b="1" dirty="0"/>
              <a:t>Выбранная вами статья открывается только с аннотацией.</a:t>
            </a:r>
          </a:p>
          <a:p>
            <a:pPr marL="342900" indent="-342900">
              <a:buAutoNum type="arabicPeriod"/>
            </a:pPr>
            <a:r>
              <a:rPr lang="ru-RU" sz="1400" b="1" dirty="0"/>
              <a:t>Для чтения всей статьи необходимо загрузить полный текст</a:t>
            </a:r>
          </a:p>
          <a:p>
            <a:pPr marL="342900" indent="-342900">
              <a:buAutoNum type="arabicPeriod"/>
            </a:pPr>
            <a:r>
              <a:rPr lang="ru-RU" sz="1400" b="1" dirty="0"/>
              <a:t>Библиографическую запись статьи (для размещения в списке литературы) необходимо сделать самостоятельно по ГОСТу.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51520" y="4365104"/>
            <a:ext cx="576064" cy="14401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0559" y="394321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9992" y="22768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1247" y="5805264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/>
              <a:t>Жуллиан</a:t>
            </a:r>
            <a:r>
              <a:rPr lang="ru-RU" sz="1200" b="1" dirty="0"/>
              <a:t>, Ж. Генерация тестов на абстракциях систем событий для покрытия их состояний и переходов / </a:t>
            </a:r>
            <a:r>
              <a:rPr lang="ru-RU" sz="1200" b="1" dirty="0" err="1"/>
              <a:t>Ж.Жуллиан</a:t>
            </a:r>
            <a:r>
              <a:rPr lang="ru-RU" sz="1200" b="1" dirty="0"/>
              <a:t>, </a:t>
            </a:r>
            <a:r>
              <a:rPr lang="ru-RU" sz="1200" b="1" dirty="0" err="1"/>
              <a:t>О.Кушнаренко</a:t>
            </a:r>
            <a:r>
              <a:rPr lang="ru-RU" sz="1200" b="1" dirty="0"/>
              <a:t>, П.-А. </a:t>
            </a:r>
            <a:r>
              <a:rPr lang="ru-RU" sz="1200" b="1" dirty="0" err="1"/>
              <a:t>Массон</a:t>
            </a:r>
            <a:r>
              <a:rPr lang="ru-RU" sz="1200" b="1" dirty="0"/>
              <a:t> </a:t>
            </a:r>
            <a:r>
              <a:rPr lang="en-US" sz="1200" b="1" dirty="0"/>
              <a:t>[</a:t>
            </a:r>
            <a:r>
              <a:rPr lang="ru-RU" sz="1200" b="1" dirty="0"/>
              <a:t> и др.</a:t>
            </a:r>
            <a:r>
              <a:rPr lang="en-US" sz="1200" b="1" dirty="0"/>
              <a:t>] </a:t>
            </a:r>
            <a:r>
              <a:rPr lang="ru-RU" sz="1200" b="1" dirty="0"/>
              <a:t>// Программирование. – 2018. - №1. – С.3-20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7524328" y="5301208"/>
            <a:ext cx="1008112" cy="35979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12360" y="515719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8739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992" y="332656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ЭБС  </a:t>
            </a:r>
            <a:r>
              <a:rPr lang="en-US" sz="3200" b="1" dirty="0"/>
              <a:t>ZNANIUM.COM</a:t>
            </a:r>
            <a:r>
              <a:rPr lang="ru-RU" sz="3200" b="1" dirty="0"/>
              <a:t> (для СПО)</a:t>
            </a:r>
            <a:r>
              <a:rPr lang="en-US" sz="3200" b="1" dirty="0"/>
              <a:t> 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3685" y="2636912"/>
            <a:ext cx="84969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	Коллекция электронных версий книг, журналов, статей и пр., сгруппированных по тематическим и целевым признакам. В ЭБС реализована система поиска и отбора документов с удобной навигацией, созданием закладок, формированием виртуальных «книжных полок», сервисом постраничного копирования, сбором и отображением статистики использования ЭБС, а также другими сервисами, способствующими успешной научной и учебной деятельности.</a:t>
            </a:r>
          </a:p>
          <a:p>
            <a:r>
              <a:rPr lang="ru-RU" sz="2000" b="1" dirty="0"/>
              <a:t>(Инструкция для Пользователей: </a:t>
            </a:r>
            <a:r>
              <a:rPr lang="en-US" sz="2000" b="1" dirty="0">
                <a:hlinkClick r:id="rId2"/>
              </a:rPr>
              <a:t>https://www.youtube.com/watch?v=1ljmPC2Uu_0</a:t>
            </a:r>
            <a:r>
              <a:rPr lang="ru-RU" sz="2000" b="1" dirty="0"/>
              <a:t> )</a:t>
            </a:r>
          </a:p>
        </p:txBody>
      </p:sp>
      <p:pic>
        <p:nvPicPr>
          <p:cNvPr id="1026" name="Picture 2" descr="C:\Users\tushova\Desktop\Снимок1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85" y="1700808"/>
            <a:ext cx="8496944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441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52" y="548680"/>
            <a:ext cx="501504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2699792" y="3140968"/>
            <a:ext cx="1224136" cy="21602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3785949" y="764704"/>
            <a:ext cx="1080120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1115616" y="1124744"/>
            <a:ext cx="288032" cy="50405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010" y="3789040"/>
            <a:ext cx="4638478" cy="295232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6516216" y="5157192"/>
            <a:ext cx="360040" cy="2880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7596336" y="5157192"/>
            <a:ext cx="288032" cy="21602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51106" y="4437112"/>
            <a:ext cx="3760854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Calibri"/>
                <a:ea typeface="Calibri"/>
                <a:cs typeface="Times New Roman"/>
              </a:rPr>
              <a:t>Зарегистрировавшись и авторизовавшись в ЭБС,  войдите в каталог и выберите  категорию для поиска</a:t>
            </a:r>
            <a:endParaRPr lang="ru-RU" sz="14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3748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489654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395536" y="908720"/>
            <a:ext cx="720080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723" y="1834064"/>
            <a:ext cx="5922814" cy="489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2771800" y="3501008"/>
            <a:ext cx="648072" cy="43204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156176" y="5517232"/>
            <a:ext cx="648072" cy="43204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95536" y="3714312"/>
            <a:ext cx="2376264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latin typeface="Calibri"/>
                <a:ea typeface="Calibri"/>
                <a:cs typeface="Times New Roman"/>
              </a:rPr>
              <a:t>1. После осуществления поиска, откройте найденную книгу.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effectLst/>
                <a:latin typeface="Calibri"/>
                <a:ea typeface="Calibri"/>
                <a:cs typeface="Times New Roman"/>
              </a:rPr>
              <a:t>2. Выберите необходимое действие (читать</a:t>
            </a:r>
            <a:r>
              <a:rPr lang="ru-RU" sz="1200" b="1" dirty="0">
                <a:latin typeface="Calibri"/>
                <a:ea typeface="Calibri"/>
                <a:cs typeface="Times New Roman"/>
              </a:rPr>
              <a:t>, скопировать библиографическое описание в список литературы)</a:t>
            </a:r>
            <a:endParaRPr lang="ru-RU" sz="12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3890" y="693917"/>
            <a:ext cx="301686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alibri"/>
                <a:ea typeface="Calibri"/>
                <a:cs typeface="Times New Roman"/>
              </a:rPr>
              <a:t>1</a:t>
            </a:r>
            <a:endParaRPr lang="ru-RU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21872" y="3212976"/>
            <a:ext cx="301686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alibri"/>
                <a:ea typeface="Calibri"/>
                <a:cs typeface="Times New Roman"/>
              </a:rPr>
              <a:t>2</a:t>
            </a:r>
            <a:endParaRPr lang="ru-RU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966" y="5373216"/>
            <a:ext cx="4016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941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471997"/>
            <a:ext cx="5562998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latin typeface="Calibri"/>
                <a:ea typeface="Calibri"/>
                <a:cs typeface="Times New Roman"/>
              </a:rPr>
              <a:t>ЭБС «Консультант студента</a:t>
            </a:r>
            <a:endParaRPr lang="ru-RU" sz="36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2838" y="6165304"/>
            <a:ext cx="687752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После регистрации в ЭБС, открыть подписной комплект литературы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8" y="1424575"/>
            <a:ext cx="804914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267744" y="4863261"/>
            <a:ext cx="1440160" cy="3600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038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1188"/>
            <a:ext cx="576064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 flipV="1">
            <a:off x="2341746" y="692696"/>
            <a:ext cx="864096" cy="4320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 flipV="1">
            <a:off x="5076056" y="3253293"/>
            <a:ext cx="1224136" cy="21602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24185"/>
            <a:ext cx="4392488" cy="306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6372200" y="5661248"/>
            <a:ext cx="864096" cy="5760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796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ushova\Desktop\Сним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8208912" cy="49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12474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ЭБС «Университетская библиотека </a:t>
            </a:r>
            <a:r>
              <a:rPr lang="en-US" b="1" dirty="0"/>
              <a:t>ONLINE</a:t>
            </a:r>
            <a:r>
              <a:rPr lang="ru-RU" b="1" dirty="0"/>
              <a:t> 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7380312" y="1916832"/>
            <a:ext cx="1008112" cy="57606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03848" y="4110453"/>
            <a:ext cx="54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effectLst/>
                <a:latin typeface="Calibri"/>
                <a:ea typeface="Calibri"/>
                <a:cs typeface="Times New Roman"/>
              </a:rPr>
              <a:t>Ресурс содержит учебники, учебные пособия, монографии, периодические издания, справочники, словари, энциклопедии, видео- и аудиоматериалы, иллюстрированные издания по искусству, литературу нон-фикшн, художественную литературу. Каталог изданий систематически пополняется новой актуальной литературой и в настоящее время содержит почти 100 тыс. наименований.</a:t>
            </a:r>
          </a:p>
          <a:p>
            <a:r>
              <a:rPr lang="ru-RU" sz="1600" b="1" i="1" dirty="0">
                <a:latin typeface="Calibri"/>
                <a:cs typeface="Times New Roman"/>
              </a:rPr>
              <a:t>Перед началом работы в ЭБС – необходимо зарегистрироваться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3787330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ushova\Desktop\Новая папка (2)\Снимок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68052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ushova\Desktop\Новая папка (2)\Снимок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67240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6012160" y="1700808"/>
            <a:ext cx="1296144" cy="43204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20072" y="3081385"/>
            <a:ext cx="3384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1. </a:t>
            </a:r>
            <a:r>
              <a:rPr lang="ru-RU" sz="1600" b="1" dirty="0"/>
              <a:t>Регистрацию в ЭБС нужно осуществить в стенах вуза.  </a:t>
            </a:r>
          </a:p>
          <a:p>
            <a:r>
              <a:rPr lang="ru-RU" sz="1600" b="1" dirty="0"/>
              <a:t>2. На ваш электронный адрес придет ссылка на ЭБС, пройдите  по ссылке, тем самым активируя свою регистрацию . </a:t>
            </a:r>
          </a:p>
          <a:p>
            <a:r>
              <a:rPr lang="ru-RU" sz="1600" b="1" dirty="0"/>
              <a:t>3. Регистрация завершена и с этого момента вы можете , заходя в свой личный кабинет, пользоваться всеми услугами данной ЭБС</a:t>
            </a:r>
          </a:p>
        </p:txBody>
      </p:sp>
    </p:spTree>
    <p:extLst>
      <p:ext uri="{BB962C8B-B14F-4D97-AF65-F5344CB8AC3E}">
        <p14:creationId xmlns:p14="http://schemas.microsoft.com/office/powerpoint/2010/main" val="3399825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ushova\Desktop\Снимок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56895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5508104" y="5085184"/>
            <a:ext cx="1368152" cy="28803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5536" y="591260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Кроме «Университетской библиотеки </a:t>
            </a:r>
            <a:r>
              <a:rPr lang="en-US" b="1" dirty="0"/>
              <a:t>ONLINE</a:t>
            </a:r>
            <a:r>
              <a:rPr lang="ru-RU" b="1" dirty="0"/>
              <a:t> на портале имеется доступ и к другим контентам,  которые можно использовать</a:t>
            </a:r>
          </a:p>
        </p:txBody>
      </p:sp>
    </p:spTree>
    <p:extLst>
      <p:ext uri="{BB962C8B-B14F-4D97-AF65-F5344CB8AC3E}">
        <p14:creationId xmlns:p14="http://schemas.microsoft.com/office/powerpoint/2010/main" val="2890017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2200" y="54868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ПОИСК В ЭБС</a:t>
            </a:r>
          </a:p>
        </p:txBody>
      </p:sp>
      <p:pic>
        <p:nvPicPr>
          <p:cNvPr id="5122" name="Picture 2" descr="C:\Users\tushova\Desktop\Снимок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98029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1187624" y="1700808"/>
            <a:ext cx="1224136" cy="43204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683568" y="4293096"/>
            <a:ext cx="1116124" cy="144016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 descr="C:\Users\tushova\Desktop\Снимок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26361"/>
            <a:ext cx="350234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6372200" y="2564904"/>
            <a:ext cx="648072" cy="2160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7486" y="302459"/>
            <a:ext cx="57346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Поиск необходимого издания осуществляется по различным элементам:</a:t>
            </a:r>
          </a:p>
          <a:p>
            <a:pPr marL="342900" indent="-342900">
              <a:buAutoNum type="arabicPeriod"/>
            </a:pPr>
            <a:r>
              <a:rPr lang="ru-RU" sz="1400" b="1" dirty="0"/>
              <a:t>Простейший поиск – наберите название книги (тему) или автора;</a:t>
            </a:r>
          </a:p>
          <a:p>
            <a:pPr marL="342900" indent="-342900">
              <a:buAutoNum type="arabicPeriod"/>
            </a:pPr>
            <a:r>
              <a:rPr lang="ru-RU" sz="1400" b="1" dirty="0"/>
              <a:t>Поиск по рубрикам (отраслям знания)</a:t>
            </a:r>
          </a:p>
          <a:p>
            <a:pPr marL="342900" indent="-342900">
              <a:buAutoNum type="arabicPeriod"/>
            </a:pPr>
            <a:r>
              <a:rPr lang="ru-RU" sz="1400" b="1" dirty="0"/>
              <a:t>Расширенный поиск с использованием фильтров.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6091" y="1557894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16091" y="552802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6347" y="241159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7431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ushova\Desktop\Снимок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96855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ushova\Desktop\Снимок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475252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2699792" y="1916832"/>
            <a:ext cx="1008112" cy="2160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3059832" y="2221615"/>
            <a:ext cx="648072" cy="2160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35795" y="1625407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68203" y="2437639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4221088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dirty="0"/>
              <a:t>Использование фильтров при поиске (тип издания, хронологический диапазон и т.д.)</a:t>
            </a:r>
          </a:p>
          <a:p>
            <a:pPr marL="342900" indent="-342900">
              <a:buAutoNum type="arabicPeriod"/>
            </a:pPr>
            <a:r>
              <a:rPr lang="ru-RU" sz="1600" b="1" dirty="0"/>
              <a:t>Чтение издания онлайн</a:t>
            </a:r>
          </a:p>
          <a:p>
            <a:pPr marL="342900" indent="-342900">
              <a:buAutoNum type="arabicPeriod"/>
            </a:pPr>
            <a:r>
              <a:rPr lang="ru-RU" sz="1600" b="1" dirty="0"/>
              <a:t>Для включения  источника в библиографический список литературы  к каждому изданию в ЭБС прикреплена библиографическая запись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5580112" y="5445224"/>
            <a:ext cx="1008112" cy="28803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868144" y="5733256"/>
            <a:ext cx="1296144" cy="50405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08104" y="532908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07669" y="603234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98723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ushova\Desktop\Снимок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809750"/>
            <a:ext cx="8364537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37321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Готовое библиографическое описание источника с возможностью копирования </a:t>
            </a:r>
          </a:p>
        </p:txBody>
      </p:sp>
    </p:spTree>
    <p:extLst>
      <p:ext uri="{BB962C8B-B14F-4D97-AF65-F5344CB8AC3E}">
        <p14:creationId xmlns:p14="http://schemas.microsoft.com/office/powerpoint/2010/main" val="382197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ushova\Desktop\Снимок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63" y="1337622"/>
            <a:ext cx="7524836" cy="214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3572" y="862753"/>
            <a:ext cx="4688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ЭБС издательства «ЛАНЬ»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6649205" y="1484784"/>
            <a:ext cx="648072" cy="28803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7544" y="537321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Calibri"/>
                <a:ea typeface="Calibri"/>
                <a:cs typeface="Times New Roman"/>
              </a:rPr>
              <a:t>ЭБС «Издательство Лань» — это ресурс, включающий в себя как электронные версии книг ведущих издательств учебной и научной литературы (в том числе университетских издательств), так и электронные версии периодических изданий по различным областям знаний. </a:t>
            </a:r>
            <a:endParaRPr lang="ru-RU" b="1" i="1" dirty="0"/>
          </a:p>
        </p:txBody>
      </p:sp>
      <p:pic>
        <p:nvPicPr>
          <p:cNvPr id="3075" name="Picture 3" descr="C:\Users\tushova\Desktop\Снимок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3645024"/>
            <a:ext cx="752483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5724128" y="3955713"/>
            <a:ext cx="576064" cy="28803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755576" y="1556792"/>
            <a:ext cx="0" cy="43204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475656" y="1556792"/>
            <a:ext cx="0" cy="43204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123728" y="1556792"/>
            <a:ext cx="0" cy="43204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9552" y="201526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Выбор  типа издания для поиска</a:t>
            </a:r>
          </a:p>
        </p:txBody>
      </p:sp>
    </p:spTree>
    <p:extLst>
      <p:ext uri="{BB962C8B-B14F-4D97-AF65-F5344CB8AC3E}">
        <p14:creationId xmlns:p14="http://schemas.microsoft.com/office/powerpoint/2010/main" val="24885851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1626</TotalTime>
  <Words>1085</Words>
  <Application>Microsoft Office PowerPoint</Application>
  <PresentationFormat>Экран (4:3)</PresentationFormat>
  <Paragraphs>97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Candara</vt:lpstr>
      <vt:lpstr>Symbol</vt:lpstr>
      <vt:lpstr>Волна</vt:lpstr>
      <vt:lpstr>Работа с ЭБС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ЭБС</dc:title>
  <dc:creator>Тушова Тамара Михайловна</dc:creator>
  <cp:lastModifiedBy>Тушова Тамара Михайловна</cp:lastModifiedBy>
  <cp:revision>87</cp:revision>
  <dcterms:created xsi:type="dcterms:W3CDTF">2018-04-17T07:33:27Z</dcterms:created>
  <dcterms:modified xsi:type="dcterms:W3CDTF">2025-02-04T03:55:05Z</dcterms:modified>
</cp:coreProperties>
</file>