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Override PartName="/docProps/app.xml" ContentType="application/vnd.openxmlformats-officedocument.extended-properties+xml"/>
  <Override PartName="/docProps/core.xml" ContentType="application/vnd.openxmlformats-package.core-properties+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2-->
<p:presentation xmlns:r="http://schemas.openxmlformats.org/officeDocument/2006/relationships" xmlns:a="http://schemas.openxmlformats.org/drawingml/2006/main"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68" r:id="rId15"/>
  </p:sldIdLst>
  <p:sldSz cx="12192000" cy="6858000"/>
  <p:notesSz cx="6858000" cy="9144000"/>
  <p:custDataLst>
    <p:tags r:id="rId16"/>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F2507"/>
    <a:srgbClr val="180B02"/>
    <a:srgbClr val="71330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9.xml" /><Relationship Id="rId11" Type="http://schemas.openxmlformats.org/officeDocument/2006/relationships/slide" Target="slides/slide10.xml" /><Relationship Id="rId12" Type="http://schemas.openxmlformats.org/officeDocument/2006/relationships/slide" Target="slides/slide11.xml" /><Relationship Id="rId13" Type="http://schemas.openxmlformats.org/officeDocument/2006/relationships/slide" Target="slides/slide12.xml" /><Relationship Id="rId14" Type="http://schemas.openxmlformats.org/officeDocument/2006/relationships/slide" Target="slides/slide13.xml" /><Relationship Id="rId15" Type="http://schemas.openxmlformats.org/officeDocument/2006/relationships/slide" Target="slides/slide14.xml" /><Relationship Id="rId16" Type="http://schemas.openxmlformats.org/officeDocument/2006/relationships/tags" Target="tags/tag1.xml" /><Relationship Id="rId17" Type="http://schemas.openxmlformats.org/officeDocument/2006/relationships/presProps" Target="presProps.xml" /><Relationship Id="rId18" Type="http://schemas.openxmlformats.org/officeDocument/2006/relationships/viewProps" Target="viewProps.xml" /><Relationship Id="rId19" Type="http://schemas.openxmlformats.org/officeDocument/2006/relationships/theme" Target="theme/theme1.xml" /><Relationship Id="rId2" Type="http://schemas.openxmlformats.org/officeDocument/2006/relationships/slide" Target="slides/slide1.xml" /><Relationship Id="rId20" Type="http://schemas.openxmlformats.org/officeDocument/2006/relationships/tableStyles" Target="tableStyles.xml" /><Relationship Id="rId3" Type="http://schemas.openxmlformats.org/officeDocument/2006/relationships/slide" Target="slides/slide2.xml" /><Relationship Id="rId4" Type="http://schemas.openxmlformats.org/officeDocument/2006/relationships/slide" Target="slides/slide3.xml" /><Relationship Id="rId5" Type="http://schemas.openxmlformats.org/officeDocument/2006/relationships/slide" Target="slides/slide4.xml" /><Relationship Id="rId6" Type="http://schemas.openxmlformats.org/officeDocument/2006/relationships/slide" Target="slides/slide5.xml" /><Relationship Id="rId7" Type="http://schemas.openxmlformats.org/officeDocument/2006/relationships/slide" Target="slides/slide6.xml" /><Relationship Id="rId8" Type="http://schemas.openxmlformats.org/officeDocument/2006/relationships/slide" Target="slides/slide7.xml" /><Relationship Id="rId9" Type="http://schemas.openxmlformats.org/officeDocument/2006/relationships/slide" Target="slides/slide8.xml" /></Relationship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title" preserve="1">
  <p:cSld name="Титульный слайд">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681D866D-CDA6-40BB-BB56-14D42B4FE90E}"/>
              </a:ext>
            </a:extLst>
          </p:cNvPr>
          <p:cNvSpPr>
            <a:spLocks noGrp="1"/>
          </p:cNvSpPr>
          <p:nvPr>
            <p:ph type="ctrTitle"/>
          </p:nvPr>
        </p:nvSpPr>
        <p:spPr>
          <a:xfrm>
            <a:off x="1524000" y="1122363"/>
            <a:ext cx="9144000" cy="2387600"/>
          </a:xfrm>
        </p:spPr>
        <p:txBody>
          <a:bodyPr anchor="b"/>
          <a:lstStyle>
            <a:defPPr/>
            <a:lvl1pPr algn="ctr">
              <a:defRPr sz="6000"/>
            </a:lvl1pPr>
          </a:lstStyle>
          <a:p>
            <a:pPr/>
            <a:r>
              <a:rPr lang="ru-RU"/>
              <a:t>Образец заголовка</a:t>
            </a:r>
          </a:p>
        </p:txBody>
      </p:sp>
      <p:sp>
        <p:nvSpPr>
          <p:cNvPr id="3" name="Подзаголовок 2">
            <a:extLst>
              <a:ext uri="{FF2B5EF4-FFF2-40B4-BE49-F238E27FC236}">
                <a16:creationId xmlns:a16="http://schemas.microsoft.com/office/drawing/2014/main" id="{86D29595-36B1-4040-AC5C-8207EDD78A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r>
              <a:rPr lang="ru-RU"/>
              <a:t>Образец подзаголовка</a:t>
            </a:r>
          </a:p>
        </p:txBody>
      </p:sp>
      <p:sp>
        <p:nvSpPr>
          <p:cNvPr id="4" name="Дата 3">
            <a:extLst>
              <a:ext uri="{FF2B5EF4-FFF2-40B4-BE49-F238E27FC236}">
                <a16:creationId xmlns:a16="http://schemas.microsoft.com/office/drawing/2014/main" id="{2420C0F3-0E7C-43B8-A870-4EAB23770645}"/>
              </a:ext>
            </a:extLst>
          </p:cNvPr>
          <p:cNvSpPr>
            <a:spLocks noGrp="1"/>
          </p:cNvSpPr>
          <p:nvPr>
            <p:ph type="dt" sz="half" idx="10"/>
          </p:nvPr>
        </p:nvSpPr>
        <p:spPr/>
        <p:txBody>
          <a:bodyPr/>
          <a:lstStyle>
            <a:defPPr/>
          </a:lstStyle>
          <a:p>
            <a:pPr/>
            <a:fld id="{F1EFD8B1-9987-4896-B0BC-8FC7A95D23D6}" type="datetimeFigureOut">
              <a:rPr lang="ru-RU" smtClean="0"/>
              <a:pPr/>
              <a:t>12.03.2025</a:t>
            </a:fld>
            <a:endParaRPr lang="ru-RU"/>
          </a:p>
        </p:txBody>
      </p:sp>
      <p:sp>
        <p:nvSpPr>
          <p:cNvPr id="5" name="Нижний колонтитул 4">
            <a:extLst>
              <a:ext uri="{FF2B5EF4-FFF2-40B4-BE49-F238E27FC236}">
                <a16:creationId xmlns:a16="http://schemas.microsoft.com/office/drawing/2014/main" id="{D38AEE3B-3EC1-44F9-80B7-EDBE69AF2F4F}"/>
              </a:ext>
            </a:extLst>
          </p:cNvPr>
          <p:cNvSpPr>
            <a:spLocks noGrp="1"/>
          </p:cNvSpPr>
          <p:nvPr>
            <p:ph type="ftr" sz="quarter" idx="11"/>
          </p:nvPr>
        </p:nvSpPr>
        <p:spPr/>
        <p:txBody>
          <a:bodyPr/>
          <a:lstStyle>
            <a:defPPr/>
          </a:lstStyle>
          <a:p>
            <a:pPr/>
            <a:endParaRPr lang="ru-RU"/>
          </a:p>
        </p:txBody>
      </p:sp>
      <p:sp>
        <p:nvSpPr>
          <p:cNvPr id="6" name="Номер слайда 5">
            <a:extLst>
              <a:ext uri="{FF2B5EF4-FFF2-40B4-BE49-F238E27FC236}">
                <a16:creationId xmlns:a16="http://schemas.microsoft.com/office/drawing/2014/main" id="{E6976A35-84B3-41E1-B727-43F98F480292}"/>
              </a:ext>
            </a:extLst>
          </p:cNvPr>
          <p:cNvSpPr>
            <a:spLocks noGrp="1"/>
          </p:cNvSpPr>
          <p:nvPr>
            <p:ph type="sldNum" sz="quarter" idx="12"/>
          </p:nvPr>
        </p:nvSpPr>
        <p:spPr/>
        <p:txBody>
          <a:bodyPr/>
          <a:lstStyle>
            <a:defPPr/>
          </a:lstStyle>
          <a:p>
            <a:pPr/>
            <a:fld id="{CC0A6700-7F21-435D-BE9E-856A4DCED866}" type="slidenum">
              <a:rPr lang="ru-RU" smtClean="0"/>
              <a:pPr/>
              <a:t>‹#›</a:t>
            </a:fld>
            <a:endParaRPr lang="ru-RU"/>
          </a:p>
        </p:txBody>
      </p:sp>
    </p:spTree>
    <p:extLst>
      <p:ext uri="{BB962C8B-B14F-4D97-AF65-F5344CB8AC3E}">
        <p14:creationId xmlns:p14="http://schemas.microsoft.com/office/powerpoint/2010/main" val="3008039398"/>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blank" preserve="1">
  <p:cSld name="Пустой слайд">
    <p:spTree>
      <p:nvGrpSpPr>
        <p:cNvPr id="1" name=""/>
        <p:cNvGrpSpPr/>
        <p:nvPr/>
      </p:nvGrpSpPr>
      <p:grpSpPr>
        <a:xfrm>
          <a:off x="0" y="0"/>
          <a:ext cx="0" cy="0"/>
        </a:xfrm>
      </p:grpSpPr>
      <p:sp>
        <p:nvSpPr>
          <p:cNvPr id="2" name="Дата 1">
            <a:extLst>
              <a:ext uri="{FF2B5EF4-FFF2-40B4-BE49-F238E27FC236}">
                <a16:creationId xmlns:a16="http://schemas.microsoft.com/office/drawing/2014/main" id="{7EAC9BD9-644C-4805-ACE0-6D6788037F00}"/>
              </a:ext>
            </a:extLst>
          </p:cNvPr>
          <p:cNvSpPr>
            <a:spLocks noGrp="1"/>
          </p:cNvSpPr>
          <p:nvPr>
            <p:ph type="dt" sz="half" idx="10"/>
          </p:nvPr>
        </p:nvSpPr>
        <p:spPr/>
        <p:txBody>
          <a:bodyPr/>
          <a:lstStyle>
            <a:defPPr/>
          </a:lstStyle>
          <a:p>
            <a:pPr/>
            <a:fld id="{F1EFD8B1-9987-4896-B0BC-8FC7A95D23D6}" type="datetimeFigureOut">
              <a:rPr lang="ru-RU" smtClean="0"/>
              <a:pPr/>
              <a:t>12.03.2025</a:t>
            </a:fld>
            <a:endParaRPr lang="ru-RU"/>
          </a:p>
        </p:txBody>
      </p:sp>
      <p:sp>
        <p:nvSpPr>
          <p:cNvPr id="3" name="Нижний колонтитул 2">
            <a:extLst>
              <a:ext uri="{FF2B5EF4-FFF2-40B4-BE49-F238E27FC236}">
                <a16:creationId xmlns:a16="http://schemas.microsoft.com/office/drawing/2014/main" id="{654D6DFC-F884-4F7D-96F6-FEB286A6BFC1}"/>
              </a:ext>
            </a:extLst>
          </p:cNvPr>
          <p:cNvSpPr>
            <a:spLocks noGrp="1"/>
          </p:cNvSpPr>
          <p:nvPr>
            <p:ph type="ftr" sz="quarter" idx="11"/>
          </p:nvPr>
        </p:nvSpPr>
        <p:spPr/>
        <p:txBody>
          <a:bodyPr/>
          <a:lstStyle>
            <a:defPPr/>
          </a:lstStyle>
          <a:p>
            <a:pPr/>
            <a:endParaRPr lang="ru-RU"/>
          </a:p>
        </p:txBody>
      </p:sp>
      <p:sp>
        <p:nvSpPr>
          <p:cNvPr id="4" name="Номер слайда 3">
            <a:extLst>
              <a:ext uri="{FF2B5EF4-FFF2-40B4-BE49-F238E27FC236}">
                <a16:creationId xmlns:a16="http://schemas.microsoft.com/office/drawing/2014/main" id="{36EEF7D6-65D9-4385-9DAE-1C8B581E6020}"/>
              </a:ext>
            </a:extLst>
          </p:cNvPr>
          <p:cNvSpPr>
            <a:spLocks noGrp="1"/>
          </p:cNvSpPr>
          <p:nvPr>
            <p:ph type="sldNum" sz="quarter" idx="12"/>
          </p:nvPr>
        </p:nvSpPr>
        <p:spPr/>
        <p:txBody>
          <a:bodyPr/>
          <a:lstStyle>
            <a:defPPr/>
          </a:lstStyle>
          <a:p>
            <a:pPr/>
            <a:fld id="{CC0A6700-7F21-435D-BE9E-856A4DCED866}" type="slidenum">
              <a:rPr lang="ru-RU" smtClean="0"/>
              <a:pPr/>
              <a:t>‹#›</a:t>
            </a:fld>
            <a:endParaRPr lang="ru-RU"/>
          </a:p>
        </p:txBody>
      </p:sp>
    </p:spTree>
    <p:extLst>
      <p:ext uri="{BB962C8B-B14F-4D97-AF65-F5344CB8AC3E}">
        <p14:creationId xmlns:p14="http://schemas.microsoft.com/office/powerpoint/2010/main" val="3559707294"/>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B61E2A01-49FB-49CE-BCBD-42555CEC70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defPPr/>
          </a:lstStyle>
          <a:p>
            <a:r>
              <a:rPr lang="ru-RU"/>
              <a:t>Образец заголовка</a:t>
            </a:r>
          </a:p>
        </p:txBody>
      </p:sp>
      <p:sp>
        <p:nvSpPr>
          <p:cNvPr id="3" name="Текст 2">
            <a:extLst>
              <a:ext uri="{FF2B5EF4-FFF2-40B4-BE49-F238E27FC236}">
                <a16:creationId xmlns:a16="http://schemas.microsoft.com/office/drawing/2014/main" id="{DF848209-E7A8-4907-B3D4-C17CC8E820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def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5D34AF9C-6A1D-497F-8732-8BDE3ECB54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defPPr/>
            <a:lvl1pPr algn="l">
              <a:defRPr sz="1200">
                <a:solidFill>
                  <a:schemeClr val="tx1">
                    <a:tint val="75000"/>
                  </a:schemeClr>
                </a:solidFill>
              </a:defRPr>
            </a:lvl1pPr>
          </a:lstStyle>
          <a:p>
            <a:pPr/>
            <a:fld id="{F1EFD8B1-9987-4896-B0BC-8FC7A95D23D6}" type="datetimeFigureOut">
              <a:rPr lang="ru-RU" smtClean="0"/>
              <a:pPr/>
              <a:t>12.03.2025</a:t>
            </a:fld>
            <a:endParaRPr lang="ru-RU"/>
          </a:p>
        </p:txBody>
      </p:sp>
      <p:sp>
        <p:nvSpPr>
          <p:cNvPr id="5" name="Нижний колонтитул 4">
            <a:extLst>
              <a:ext uri="{FF2B5EF4-FFF2-40B4-BE49-F238E27FC236}">
                <a16:creationId xmlns:a16="http://schemas.microsoft.com/office/drawing/2014/main" id="{9E607D19-5CC5-4B51-BE4F-22778F1D08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defPPr/>
            <a:lvl1pPr algn="ctr">
              <a:defRPr sz="1200">
                <a:solidFill>
                  <a:schemeClr val="tx1">
                    <a:tint val="75000"/>
                  </a:schemeClr>
                </a:solidFill>
              </a:defRPr>
            </a:lvl1pPr>
          </a:lstStyle>
          <a:p>
            <a:pPr/>
            <a:endParaRPr lang="ru-RU"/>
          </a:p>
        </p:txBody>
      </p:sp>
      <p:sp>
        <p:nvSpPr>
          <p:cNvPr id="6" name="Номер слайда 5">
            <a:extLst>
              <a:ext uri="{FF2B5EF4-FFF2-40B4-BE49-F238E27FC236}">
                <a16:creationId xmlns:a16="http://schemas.microsoft.com/office/drawing/2014/main" id="{79D114F2-0CB4-4284-992A-D2109C7E2B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defPPr/>
            <a:lvl1pPr algn="r">
              <a:defRPr sz="1200">
                <a:solidFill>
                  <a:schemeClr val="tx1">
                    <a:tint val="75000"/>
                  </a:schemeClr>
                </a:solidFill>
              </a:defRPr>
            </a:lvl1pPr>
          </a:lstStyle>
          <a:p>
            <a:pPr/>
            <a:fld id="{CC0A6700-7F21-435D-BE9E-856A4DCED866}" type="slidenum">
              <a:rPr lang="ru-RU" smtClean="0"/>
              <a:pPr/>
              <a:t>‹#›</a:t>
            </a:fld>
            <a:endParaRPr lang="ru-RU"/>
          </a:p>
        </p:txBody>
      </p:sp>
    </p:spTree>
    <p:extLst>
      <p:ext uri="{BB962C8B-B14F-4D97-AF65-F5344CB8AC3E}">
        <p14:creationId xmlns:p14="http://schemas.microsoft.com/office/powerpoint/2010/main" val="421834906"/>
      </p:ext>
    </p:extLst>
  </p:cSld>
  <p:clrMap bg1="lt1" tx1="dk1" bg2="lt2" tx2="dk2" accent1="accent1" accent2="accent2" accent3="accent3" accent4="accent4" accent5="accent5" accent6="accent6" hlink="hlink" folHlink="folHlink"/>
  <p:sldLayoutIdLst>
    <p:sldLayoutId id="2147483685" r:id="rId1"/>
    <p:sldLayoutId id="2147483691" r:id="rId2"/>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4.jpeg" /><Relationship Id="rId3" Type="http://schemas.openxmlformats.org/officeDocument/2006/relationships/image" Target="../media/image16.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7.jpeg" /><Relationship Id="rId3" Type="http://schemas.openxmlformats.org/officeDocument/2006/relationships/image" Target="../media/image18.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9.jpeg" /><Relationship Id="rId3" Type="http://schemas.openxmlformats.org/officeDocument/2006/relationships/image" Target="../media/image20.jpe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jpeg" /><Relationship Id="rId3" Type="http://schemas.openxmlformats.org/officeDocument/2006/relationships/image" Target="../media/image21.jpeg" /><Relationship Id="rId4" Type="http://schemas.openxmlformats.org/officeDocument/2006/relationships/hyperlink" Target="https://www.labirint.ru/books/779439/" TargetMode="Externa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3.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4.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jpeg" /><Relationship Id="rId3"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jpeg" /><Relationship Id="rId3" Type="http://schemas.openxmlformats.org/officeDocument/2006/relationships/image" Target="../media/image7.jpeg" /><Relationship Id="rId4" Type="http://schemas.openxmlformats.org/officeDocument/2006/relationships/image" Target="../media/image8.jpeg" /><Relationship Id="rId5" Type="http://schemas.openxmlformats.org/officeDocument/2006/relationships/image" Target="../media/image9.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0.jpeg" /><Relationship Id="rId3" Type="http://schemas.openxmlformats.org/officeDocument/2006/relationships/image" Target="../media/image11.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jpeg" /><Relationship Id="rId3" Type="http://schemas.openxmlformats.org/officeDocument/2006/relationships/image" Target="../media/image12.jpeg" /><Relationship Id="rId4" Type="http://schemas.openxmlformats.org/officeDocument/2006/relationships/image" Target="../media/image13.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4.jpeg" /><Relationship Id="rId3" Type="http://schemas.openxmlformats.org/officeDocument/2006/relationships/image" Target="../media/image15.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5" name="Рисунок 4">
            <a:extLst>
              <a:ext uri="{FF2B5EF4-FFF2-40B4-BE49-F238E27FC236}">
                <a16:creationId xmlns:a16="http://schemas.microsoft.com/office/drawing/2014/main" id="{79FDC864-A9E6-40C3-B1A9-1DC7AD279821}"/>
              </a:ext>
            </a:extLst>
          </p:cNvPr>
          <p:cNvPicPr>
            <a:picLocks noChangeAspect="1"/>
          </p:cNvPicPr>
          <p:nvPr/>
        </p:nvPicPr>
        <p:blipFill>
          <a:blip r:embed="rId2"/>
          <a:stretch>
            <a:fillRect/>
          </a:stretch>
        </p:blipFill>
        <p:spPr>
          <a:xfrm>
            <a:off x="-20715" y="-80963"/>
            <a:ext cx="12192000" cy="6938963"/>
          </a:xfrm>
          <a:prstGeom prst="rect">
            <a:avLst/>
          </a:prstGeom>
        </p:spPr>
      </p:pic>
      <p:sp>
        <p:nvSpPr>
          <p:cNvPr id="3" name="Подзаголовок 2">
            <a:extLst>
              <a:ext uri="{FF2B5EF4-FFF2-40B4-BE49-F238E27FC236}">
                <a16:creationId xmlns:a16="http://schemas.microsoft.com/office/drawing/2014/main" id="{7D13C166-6D23-4FA0-BDAB-1F021F9F5F51}"/>
              </a:ext>
            </a:extLst>
          </p:cNvPr>
          <p:cNvSpPr>
            <a:spLocks noGrp="1"/>
          </p:cNvSpPr>
          <p:nvPr>
            <p:ph type="subTitle" idx="1"/>
          </p:nvPr>
        </p:nvSpPr>
        <p:spPr>
          <a:xfrm>
            <a:off x="6501412" y="4311173"/>
            <a:ext cx="6116715" cy="1580225"/>
          </a:xfrm>
          <a:scene3d>
            <a:camera prst="isometricOffAxis2Left"/>
            <a:lightRig rig="threePt" dir="t"/>
          </a:scene3d>
        </p:spPr>
        <p:txBody>
          <a:bodyPr>
            <a:noAutofit/>
          </a:bodyPr>
          <a:lstStyle>
            <a:defPPr/>
          </a:lstStyle>
          <a:p>
            <a:r>
              <a:rPr lang="ru-RU" sz="3200" b="1">
                <a:solidFill>
                  <a:srgbClr val="C00000"/>
                </a:solidFill>
              </a:rPr>
              <a:t>80-й годовщине Победы в Великой Отечественной войне посвящается…</a:t>
            </a:r>
          </a:p>
        </p:txBody>
      </p:sp>
    </p:spTree>
    <p:extLst>
      <p:ext uri="{BB962C8B-B14F-4D97-AF65-F5344CB8AC3E}">
        <p14:creationId xmlns:p14="http://schemas.microsoft.com/office/powerpoint/2010/main" val="2949532124"/>
      </p:ext>
    </p:extLst>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Рисунок 1">
            <a:extLst>
              <a:ext uri="{FF2B5EF4-FFF2-40B4-BE49-F238E27FC236}">
                <a16:creationId xmlns:a16="http://schemas.microsoft.com/office/drawing/2014/main" id="{B5861D27-4255-431B-B0C1-F353B713E99B}"/>
              </a:ext>
            </a:extLst>
          </p:cNvPr>
          <p:cNvPicPr>
            <a:picLocks noChangeAspect="1"/>
          </p:cNvPicPr>
          <p:nvPr/>
        </p:nvPicPr>
        <p:blipFill>
          <a:blip r:embed="rId2"/>
          <a:stretch>
            <a:fillRect/>
          </a:stretch>
        </p:blipFill>
        <p:spPr>
          <a:xfrm>
            <a:off x="0" y="0"/>
            <a:ext cx="12192000" cy="6858000"/>
          </a:xfrm>
          <a:prstGeom prst="rect">
            <a:avLst/>
          </a:prstGeom>
        </p:spPr>
      </p:pic>
      <p:pic>
        <p:nvPicPr>
          <p:cNvPr id="4" name="Рисунок 3">
            <a:extLst>
              <a:ext uri="{FF2B5EF4-FFF2-40B4-BE49-F238E27FC236}">
                <a16:creationId xmlns:a16="http://schemas.microsoft.com/office/drawing/2014/main" id="{C119030B-8960-46A6-B765-59DDB0917A5C}"/>
              </a:ext>
            </a:extLst>
          </p:cNvPr>
          <p:cNvPicPr>
            <a:picLocks noChangeAspect="1"/>
          </p:cNvPicPr>
          <p:nvPr/>
        </p:nvPicPr>
        <p:blipFill>
          <a:blip r:embed="rId3"/>
          <a:stretch>
            <a:fillRect/>
          </a:stretch>
        </p:blipFill>
        <p:spPr>
          <a:xfrm>
            <a:off x="1506549" y="470517"/>
            <a:ext cx="9178901" cy="6081204"/>
          </a:xfrm>
          <a:prstGeom prst="rect">
            <a:avLst/>
          </a:prstGeom>
          <a:ln w="76200">
            <a:solidFill>
              <a:srgbClr val="5F2507"/>
            </a:solidFill>
          </a:ln>
        </p:spPr>
      </p:pic>
    </p:spTree>
    <p:extLst>
      <p:ext uri="{BB962C8B-B14F-4D97-AF65-F5344CB8AC3E}">
        <p14:creationId xmlns:p14="http://schemas.microsoft.com/office/powerpoint/2010/main" val="480960530"/>
      </p:ext>
    </p:extLst>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Рисунок 1">
            <a:extLst>
              <a:ext uri="{FF2B5EF4-FFF2-40B4-BE49-F238E27FC236}">
                <a16:creationId xmlns:a16="http://schemas.microsoft.com/office/drawing/2014/main" id="{E1D215F4-8D42-4A69-B1CD-CFA5D984B1A6}"/>
              </a:ext>
            </a:extLst>
          </p:cNvPr>
          <p:cNvPicPr>
            <a:picLocks noChangeAspect="1"/>
          </p:cNvPicPr>
          <p:nvPr/>
        </p:nvPicPr>
        <p:blipFill>
          <a:blip r:embed="rId2"/>
          <a:stretch>
            <a:fillRect/>
          </a:stretch>
        </p:blipFill>
        <p:spPr>
          <a:xfrm>
            <a:off x="0" y="0"/>
            <a:ext cx="12192000" cy="6857999"/>
          </a:xfrm>
          <a:prstGeom prst="rect">
            <a:avLst/>
          </a:prstGeom>
        </p:spPr>
      </p:pic>
      <p:pic>
        <p:nvPicPr>
          <p:cNvPr id="4" name="Рисунок 3">
            <a:extLst>
              <a:ext uri="{FF2B5EF4-FFF2-40B4-BE49-F238E27FC236}">
                <a16:creationId xmlns:a16="http://schemas.microsoft.com/office/drawing/2014/main" id="{1F21F859-B3C5-4DA6-94F5-7CCA0751FD43}"/>
              </a:ext>
            </a:extLst>
          </p:cNvPr>
          <p:cNvPicPr>
            <a:picLocks noChangeAspect="1"/>
          </p:cNvPicPr>
          <p:nvPr/>
        </p:nvPicPr>
        <p:blipFill>
          <a:blip r:embed="rId3"/>
          <a:stretch>
            <a:fillRect/>
          </a:stretch>
        </p:blipFill>
        <p:spPr>
          <a:xfrm>
            <a:off x="1456764" y="443882"/>
            <a:ext cx="9278471" cy="6090083"/>
          </a:xfrm>
          <a:prstGeom prst="rect">
            <a:avLst/>
          </a:prstGeom>
          <a:ln w="76200">
            <a:solidFill>
              <a:srgbClr val="5F2507"/>
            </a:solidFill>
          </a:ln>
        </p:spPr>
      </p:pic>
    </p:spTree>
    <p:extLst>
      <p:ext uri="{BB962C8B-B14F-4D97-AF65-F5344CB8AC3E}">
        <p14:creationId xmlns:p14="http://schemas.microsoft.com/office/powerpoint/2010/main" val="2462824832"/>
      </p:ext>
    </p:extLst>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Рисунок 1">
            <a:extLst>
              <a:ext uri="{FF2B5EF4-FFF2-40B4-BE49-F238E27FC236}">
                <a16:creationId xmlns:a16="http://schemas.microsoft.com/office/drawing/2014/main" id="{E57214BA-7610-4CDB-8AF1-F218010054C6}"/>
              </a:ext>
            </a:extLst>
          </p:cNvPr>
          <p:cNvPicPr>
            <a:picLocks noChangeAspect="1"/>
          </p:cNvPicPr>
          <p:nvPr/>
        </p:nvPicPr>
        <p:blipFill>
          <a:blip r:embed="rId2"/>
          <a:stretch>
            <a:fillRect/>
          </a:stretch>
        </p:blipFill>
        <p:spPr>
          <a:xfrm>
            <a:off x="0" y="0"/>
            <a:ext cx="12192000" cy="6857999"/>
          </a:xfrm>
          <a:prstGeom prst="rect">
            <a:avLst/>
          </a:prstGeom>
        </p:spPr>
      </p:pic>
      <p:pic>
        <p:nvPicPr>
          <p:cNvPr id="4" name="Рисунок 3">
            <a:extLst>
              <a:ext uri="{FF2B5EF4-FFF2-40B4-BE49-F238E27FC236}">
                <a16:creationId xmlns:a16="http://schemas.microsoft.com/office/drawing/2014/main" id="{A490AA0C-6686-476A-B80E-3701CC769F1F}"/>
              </a:ext>
            </a:extLst>
          </p:cNvPr>
          <p:cNvPicPr>
            <a:picLocks noChangeAspect="1"/>
          </p:cNvPicPr>
          <p:nvPr/>
        </p:nvPicPr>
        <p:blipFill>
          <a:blip r:embed="rId3"/>
          <a:stretch>
            <a:fillRect/>
          </a:stretch>
        </p:blipFill>
        <p:spPr>
          <a:xfrm>
            <a:off x="1477525" y="381740"/>
            <a:ext cx="9236950" cy="6196613"/>
          </a:xfrm>
          <a:prstGeom prst="rect">
            <a:avLst/>
          </a:prstGeom>
          <a:ln w="76200">
            <a:solidFill>
              <a:srgbClr val="5F2507"/>
            </a:solidFill>
          </a:ln>
        </p:spPr>
      </p:pic>
    </p:spTree>
    <p:extLst>
      <p:ext uri="{BB962C8B-B14F-4D97-AF65-F5344CB8AC3E}">
        <p14:creationId xmlns:p14="http://schemas.microsoft.com/office/powerpoint/2010/main" val="3948287621"/>
      </p:ext>
    </p:extLst>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Рисунок 1">
            <a:extLst>
              <a:ext uri="{FF2B5EF4-FFF2-40B4-BE49-F238E27FC236}">
                <a16:creationId xmlns:a16="http://schemas.microsoft.com/office/drawing/2014/main" id="{0B176398-D0D9-4ADF-A6D8-1C7AE8376AAA}"/>
              </a:ext>
            </a:extLst>
          </p:cNvPr>
          <p:cNvPicPr>
            <a:picLocks noChangeAspect="1"/>
          </p:cNvPicPr>
          <p:nvPr/>
        </p:nvPicPr>
        <p:blipFill>
          <a:blip r:embed="rId2"/>
          <a:stretch>
            <a:fillRect/>
          </a:stretch>
        </p:blipFill>
        <p:spPr>
          <a:xfrm>
            <a:off x="0" y="0"/>
            <a:ext cx="12192000" cy="6858000"/>
          </a:xfrm>
          <a:prstGeom prst="rect">
            <a:avLst/>
          </a:prstGeom>
        </p:spPr>
      </p:pic>
      <p:pic>
        <p:nvPicPr>
          <p:cNvPr id="3" name="Рисунок 2">
            <a:extLst>
              <a:ext uri="{FF2B5EF4-FFF2-40B4-BE49-F238E27FC236}">
                <a16:creationId xmlns:a16="http://schemas.microsoft.com/office/drawing/2014/main" id="{35F00D59-70EF-4CF3-9601-4F4C652F9E71}"/>
              </a:ext>
            </a:extLst>
          </p:cNvPr>
          <p:cNvPicPr>
            <a:picLocks noChangeAspect="1"/>
          </p:cNvPicPr>
          <p:nvPr/>
        </p:nvPicPr>
        <p:blipFill>
          <a:blip r:embed="rId3"/>
          <a:stretch>
            <a:fillRect/>
          </a:stretch>
        </p:blipFill>
        <p:spPr>
          <a:xfrm>
            <a:off x="372153" y="150921"/>
            <a:ext cx="2601866" cy="3278080"/>
          </a:xfrm>
          <a:prstGeom prst="rect">
            <a:avLst/>
          </a:prstGeom>
        </p:spPr>
      </p:pic>
      <p:sp>
        <p:nvSpPr>
          <p:cNvPr id="7" name="TextBox 6">
            <a:extLst>
              <a:ext uri="{FF2B5EF4-FFF2-40B4-BE49-F238E27FC236}">
                <a16:creationId xmlns:a16="http://schemas.microsoft.com/office/drawing/2014/main" id="{13F30591-EC86-4943-9ED1-51FE1DB13839}"/>
              </a:ext>
            </a:extLst>
          </p:cNvPr>
          <p:cNvSpPr txBox="1"/>
          <p:nvPr/>
        </p:nvSpPr>
        <p:spPr>
          <a:xfrm>
            <a:off x="3346172" y="319597"/>
            <a:ext cx="8612049" cy="2862322"/>
          </a:xfrm>
          <a:prstGeom prst="rect">
            <a:avLst/>
          </a:prstGeom>
          <a:noFill/>
        </p:spPr>
        <p:txBody>
          <a:bodyPr wrap="square">
            <a:spAutoFit/>
          </a:bodyPr>
          <a:lstStyle>
            <a:defPPr/>
          </a:lstStyle>
          <a:p>
            <a:pPr/>
            <a:r>
              <a:rPr lang="ru-RU" b="1"/>
              <a:t>	Епископ Балашихинский Николай Женское лицо Победы. – Москва: Изд-во Московского Патриархата, 2020. – 168с. – </a:t>
            </a:r>
            <a:r>
              <a:rPr lang="en-US" b="1"/>
              <a:t>URL</a:t>
            </a:r>
            <a:r>
              <a:rPr lang="ru-RU" b="1"/>
              <a:t>: </a:t>
            </a:r>
            <a:r>
              <a:rPr lang="en-US" b="1">
                <a:hlinkClick r:id="rId4"/>
              </a:rPr>
              <a:t>https://www.labirint.ru/books/779439/</a:t>
            </a:r>
            <a:r>
              <a:rPr lang="ru-RU" b="1"/>
              <a:t> </a:t>
            </a:r>
          </a:p>
          <a:p>
            <a:pPr/>
            <a:r>
              <a:rPr lang="ru-RU"/>
              <a:t>	В книге рассказывается о мужестве и героизме, проявленных девушками — снайперами и танкистами, медсестрами и разведчицами, лётчицами и связистками — в годы Великой Отечественной войны, об их нравственной красоте и высоких морально-боевых качествах. Все они — и те, кто на полях сражений, и те, кто в тылу защищал Отечество, — делали это по зову сердца, по своей доброй воле, руководствуясь голосом совести. Что помогало им, немощнейшим сосудам, вынести то, что и мужчинам бывало не под силу! </a:t>
            </a:r>
          </a:p>
        </p:txBody>
      </p:sp>
    </p:spTree>
    <p:extLst>
      <p:ext uri="{BB962C8B-B14F-4D97-AF65-F5344CB8AC3E}">
        <p14:creationId xmlns:p14="http://schemas.microsoft.com/office/powerpoint/2010/main" val="1580603912"/>
      </p:ext>
    </p:extLst>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4" name="Рисунок 3">
            <a:extLst>
              <a:ext uri="{FF2B5EF4-FFF2-40B4-BE49-F238E27FC236}">
                <a16:creationId xmlns:a16="http://schemas.microsoft.com/office/drawing/2014/main" id="{CC46BBB8-0630-4212-BF18-344B5EB9403A}"/>
              </a:ext>
            </a:extLst>
          </p:cNvPr>
          <p:cNvPicPr>
            <a:picLocks noChangeAspect="1"/>
          </p:cNvPicPr>
          <p:nvPr/>
        </p:nvPicPr>
        <p:blipFill>
          <a:blip r:embed="rId2"/>
          <a:stretch>
            <a:fillRect/>
          </a:stretch>
        </p:blipFill>
        <p:spPr>
          <a:xfrm>
            <a:off x="0" y="0"/>
            <a:ext cx="12192000" cy="6858000"/>
          </a:xfrm>
          <a:prstGeom prst="rect">
            <a:avLst/>
          </a:prstGeom>
        </p:spPr>
      </p:pic>
      <p:sp>
        <p:nvSpPr>
          <p:cNvPr id="3" name="Подзаголовок 2">
            <a:extLst>
              <a:ext uri="{FF2B5EF4-FFF2-40B4-BE49-F238E27FC236}">
                <a16:creationId xmlns:a16="http://schemas.microsoft.com/office/drawing/2014/main" id="{3867DD3F-C40D-48BD-AACC-16439F5FF5B9}"/>
              </a:ext>
            </a:extLst>
          </p:cNvPr>
          <p:cNvSpPr>
            <a:spLocks noGrp="1"/>
          </p:cNvSpPr>
          <p:nvPr>
            <p:ph type="subTitle" idx="1"/>
          </p:nvPr>
        </p:nvSpPr>
        <p:spPr>
          <a:xfrm>
            <a:off x="8300621" y="568170"/>
            <a:ext cx="3716784" cy="614779"/>
          </a:xfrm>
        </p:spPr>
        <p:txBody>
          <a:bodyPr/>
          <a:lstStyle>
            <a:defPPr/>
          </a:lstStyle>
          <a:p>
            <a:pPr/>
            <a:r>
              <a:rPr lang="ru-RU">
                <a:solidFill>
                  <a:schemeClr val="bg1"/>
                </a:solidFill>
              </a:rPr>
              <a:t>Подготовила: Тушова Т.М.</a:t>
            </a:r>
          </a:p>
        </p:txBody>
      </p:sp>
    </p:spTree>
    <p:extLst>
      <p:ext uri="{BB962C8B-B14F-4D97-AF65-F5344CB8AC3E}">
        <p14:creationId xmlns:p14="http://schemas.microsoft.com/office/powerpoint/2010/main" val="944897274"/>
      </p:ext>
    </p:extLst>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800804AB-727E-444D-BF96-46A4AB88B87A}"/>
              </a:ext>
            </a:extLst>
          </p:cNvPr>
          <p:cNvSpPr>
            <a:spLocks noGrp="1"/>
          </p:cNvSpPr>
          <p:nvPr>
            <p:ph type="ctrTitle"/>
          </p:nvPr>
        </p:nvSpPr>
        <p:spPr/>
        <p:txBody>
          <a:bodyPr/>
          <a:lstStyle>
            <a:defPPr/>
          </a:lstStyle>
          <a:p>
            <a:pPr/>
            <a:endParaRPr lang="ru-RU"/>
          </a:p>
        </p:txBody>
      </p:sp>
      <p:sp>
        <p:nvSpPr>
          <p:cNvPr id="3" name="Подзаголовок 2">
            <a:extLst>
              <a:ext uri="{FF2B5EF4-FFF2-40B4-BE49-F238E27FC236}">
                <a16:creationId xmlns:a16="http://schemas.microsoft.com/office/drawing/2014/main" id="{9F77EB4A-BF90-455D-BE45-6CE4AAB9056F}"/>
              </a:ext>
            </a:extLst>
          </p:cNvPr>
          <p:cNvSpPr>
            <a:spLocks noGrp="1"/>
          </p:cNvSpPr>
          <p:nvPr>
            <p:ph type="subTitle" idx="1"/>
          </p:nvPr>
        </p:nvSpPr>
        <p:spPr/>
        <p:txBody>
          <a:bodyPr/>
          <a:lstStyle>
            <a:defPPr/>
          </a:lstStyle>
          <a:p>
            <a:pPr/>
            <a:endParaRPr lang="ru-RU"/>
          </a:p>
        </p:txBody>
      </p:sp>
      <p:pic>
        <p:nvPicPr>
          <p:cNvPr id="5" name="Рисунок 4">
            <a:extLst>
              <a:ext uri="{FF2B5EF4-FFF2-40B4-BE49-F238E27FC236}">
                <a16:creationId xmlns:a16="http://schemas.microsoft.com/office/drawing/2014/main" id="{2F54EFB1-C46E-4DD3-A96E-82BC812BC9B8}"/>
              </a:ext>
            </a:extLst>
          </p:cNvPr>
          <p:cNvPicPr>
            <a:picLocks noChangeAspect="1"/>
          </p:cNvPicPr>
          <p:nvPr/>
        </p:nvPicPr>
        <p:blipFill>
          <a:blip r:embed="rId2"/>
          <a:stretch>
            <a:fillRect/>
          </a:stretch>
        </p:blipFill>
        <p:spPr>
          <a:xfrm>
            <a:off x="772357" y="195310"/>
            <a:ext cx="10626572" cy="6498454"/>
          </a:xfrm>
          <a:prstGeom prst="rect">
            <a:avLst/>
          </a:prstGeom>
          <a:ln w="76200">
            <a:solidFill>
              <a:srgbClr val="713309"/>
            </a:solidFill>
          </a:ln>
        </p:spPr>
      </p:pic>
    </p:spTree>
    <p:extLst>
      <p:ext uri="{BB962C8B-B14F-4D97-AF65-F5344CB8AC3E}">
        <p14:creationId xmlns:p14="http://schemas.microsoft.com/office/powerpoint/2010/main" val="2378771708"/>
      </p:ext>
    </p:extLst>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5" name="Рисунок 4">
            <a:extLst>
              <a:ext uri="{FF2B5EF4-FFF2-40B4-BE49-F238E27FC236}">
                <a16:creationId xmlns:a16="http://schemas.microsoft.com/office/drawing/2014/main" id="{3CE60891-3586-4961-BCDF-CE5476EC2EAD}"/>
              </a:ext>
            </a:extLst>
          </p:cNvPr>
          <p:cNvPicPr>
            <a:picLocks noChangeAspect="1"/>
          </p:cNvPicPr>
          <p:nvPr/>
        </p:nvPicPr>
        <p:blipFill>
          <a:blip r:embed="rId2"/>
          <a:stretch>
            <a:fillRect/>
          </a:stretch>
        </p:blipFill>
        <p:spPr>
          <a:xfrm>
            <a:off x="0" y="-1"/>
            <a:ext cx="8433786" cy="6858001"/>
          </a:xfrm>
          <a:prstGeom prst="rect">
            <a:avLst/>
          </a:prstGeom>
        </p:spPr>
      </p:pic>
      <p:sp>
        <p:nvSpPr>
          <p:cNvPr id="2" name="Заголовок 1">
            <a:extLst>
              <a:ext uri="{FF2B5EF4-FFF2-40B4-BE49-F238E27FC236}">
                <a16:creationId xmlns:a16="http://schemas.microsoft.com/office/drawing/2014/main" id="{B7792744-3EBD-4BB1-AA6D-0F1E4262AA42}"/>
              </a:ext>
            </a:extLst>
          </p:cNvPr>
          <p:cNvSpPr>
            <a:spLocks noGrp="1"/>
          </p:cNvSpPr>
          <p:nvPr>
            <p:ph type="ctrTitle"/>
          </p:nvPr>
        </p:nvSpPr>
        <p:spPr>
          <a:xfrm>
            <a:off x="8433786" y="639283"/>
            <a:ext cx="3579854" cy="5761517"/>
          </a:xfrm>
        </p:spPr>
        <p:txBody>
          <a:bodyPr>
            <a:noAutofit/>
          </a:bodyPr>
          <a:lstStyle>
            <a:defPPr/>
          </a:lstStyle>
          <a:p>
            <a:pPr>
              <a:lnSpc>
                <a:spcPct val="100000"/>
              </a:lnSpc>
            </a:pPr>
            <a:r>
              <a:rPr lang="ru-RU" sz="1800" b="1" i="1">
                <a:solidFill>
                  <a:srgbClr val="5F2507"/>
                </a:solidFill>
              </a:rPr>
              <a:t>Война – это страдания, боль и смерть… Женщинам здесь не место. Но и их, таких хрупких и напуганных, война вынуждает брать в руки оружие. Согласно отчетным документам, в Великую Отечественную в рядах армии сражались за Победу порядка 490 000 девушек и женщин. Большинство служили в ПВО. Были и воинские формирования, в которых все должности – от командующего состава до повара – занимали комсомолки. В День Победы вспомним несколько имен советских женщин-героев ВОВ и отдадим дань памяти всем, кто ценой собственной жизни отвоевал нашу свободу.</a:t>
            </a:r>
          </a:p>
        </p:txBody>
      </p:sp>
    </p:spTree>
    <p:extLst>
      <p:ext uri="{BB962C8B-B14F-4D97-AF65-F5344CB8AC3E}">
        <p14:creationId xmlns:p14="http://schemas.microsoft.com/office/powerpoint/2010/main" val="2319090543"/>
      </p:ext>
    </p:extLst>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5" name="Рисунок 4">
            <a:extLst>
              <a:ext uri="{FF2B5EF4-FFF2-40B4-BE49-F238E27FC236}">
                <a16:creationId xmlns:a16="http://schemas.microsoft.com/office/drawing/2014/main" id="{414DA2CF-ACEE-4313-B2BE-86782F1E4B29}"/>
              </a:ext>
            </a:extLst>
          </p:cNvPr>
          <p:cNvPicPr>
            <a:picLocks noChangeAspect="1"/>
          </p:cNvPicPr>
          <p:nvPr/>
        </p:nvPicPr>
        <p:blipFill>
          <a:blip r:embed="rId2"/>
          <a:stretch>
            <a:fillRect/>
          </a:stretch>
        </p:blipFill>
        <p:spPr>
          <a:xfrm>
            <a:off x="1012054" y="142043"/>
            <a:ext cx="10120544" cy="6578354"/>
          </a:xfrm>
          <a:prstGeom prst="rect">
            <a:avLst/>
          </a:prstGeom>
          <a:ln w="76200">
            <a:solidFill>
              <a:srgbClr val="713309"/>
            </a:solidFill>
          </a:ln>
        </p:spPr>
      </p:pic>
    </p:spTree>
    <p:extLst>
      <p:ext uri="{BB962C8B-B14F-4D97-AF65-F5344CB8AC3E}">
        <p14:creationId xmlns:p14="http://schemas.microsoft.com/office/powerpoint/2010/main" val="3269192245"/>
      </p:ext>
    </p:extLst>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4" name="Рисунок 3">
            <a:extLst>
              <a:ext uri="{FF2B5EF4-FFF2-40B4-BE49-F238E27FC236}">
                <a16:creationId xmlns:a16="http://schemas.microsoft.com/office/drawing/2014/main" id="{9C1FE6F8-9794-4BA6-A369-9CEB049E04BF}"/>
              </a:ext>
            </a:extLst>
          </p:cNvPr>
          <p:cNvPicPr>
            <a:picLocks noChangeAspect="1"/>
          </p:cNvPicPr>
          <p:nvPr/>
        </p:nvPicPr>
        <p:blipFill>
          <a:blip r:embed="rId2"/>
          <a:stretch>
            <a:fillRect/>
          </a:stretch>
        </p:blipFill>
        <p:spPr>
          <a:xfrm>
            <a:off x="0" y="0"/>
            <a:ext cx="12192000" cy="6858000"/>
          </a:xfrm>
          <a:prstGeom prst="rect">
            <a:avLst/>
          </a:prstGeom>
        </p:spPr>
      </p:pic>
      <p:sp>
        <p:nvSpPr>
          <p:cNvPr id="2" name="Заголовок 1">
            <a:extLst>
              <a:ext uri="{FF2B5EF4-FFF2-40B4-BE49-F238E27FC236}">
                <a16:creationId xmlns:a16="http://schemas.microsoft.com/office/drawing/2014/main" id="{94F50EBC-C8F4-4458-A513-4F73224E58D3}"/>
              </a:ext>
            </a:extLst>
          </p:cNvPr>
          <p:cNvSpPr>
            <a:spLocks noGrp="1"/>
          </p:cNvSpPr>
          <p:nvPr>
            <p:ph type="ctrTitle"/>
          </p:nvPr>
        </p:nvSpPr>
        <p:spPr>
          <a:xfrm>
            <a:off x="2831977" y="81640"/>
            <a:ext cx="8839200" cy="827659"/>
          </a:xfrm>
        </p:spPr>
        <p:txBody>
          <a:bodyPr>
            <a:noAutofit/>
          </a:bodyPr>
          <a:lstStyle>
            <a:defPPr/>
          </a:lstStyle>
          <a:p>
            <a:pPr/>
            <a:r>
              <a:rPr lang="ru-RU" sz="2400" b="1">
                <a:solidFill>
                  <a:srgbClr val="5F2507"/>
                </a:solidFill>
                <a:latin typeface="Arial Black" panose="020b0a04020102020204" pitchFamily="34" charset="0"/>
              </a:rPr>
              <a:t>Марина Раскова. «Дамскому» экипажу рукоплескала вся страна</a:t>
            </a:r>
          </a:p>
        </p:txBody>
      </p:sp>
      <p:sp>
        <p:nvSpPr>
          <p:cNvPr id="3" name="Подзаголовок 2">
            <a:extLst>
              <a:ext uri="{FF2B5EF4-FFF2-40B4-BE49-F238E27FC236}">
                <a16:creationId xmlns:a16="http://schemas.microsoft.com/office/drawing/2014/main" id="{2FADA384-BA9F-4426-9894-2E0CD3EB6C1F}"/>
              </a:ext>
            </a:extLst>
          </p:cNvPr>
          <p:cNvSpPr>
            <a:spLocks noGrp="1"/>
          </p:cNvSpPr>
          <p:nvPr>
            <p:ph type="subTitle" idx="1"/>
          </p:nvPr>
        </p:nvSpPr>
        <p:spPr>
          <a:xfrm>
            <a:off x="2831977" y="834917"/>
            <a:ext cx="9232776" cy="3470753"/>
          </a:xfrm>
        </p:spPr>
        <p:txBody>
          <a:bodyPr>
            <a:noAutofit/>
          </a:bodyPr>
          <a:lstStyle>
            <a:defPPr/>
          </a:lstStyle>
          <a:p>
            <a:pPr algn="just">
              <a:lnSpc>
                <a:spcPct val="100000"/>
              </a:lnSpc>
            </a:pPr>
            <a:r>
              <a:rPr lang="ru-RU" sz="1400">
                <a:solidFill>
                  <a:srgbClr val="180B02"/>
                </a:solidFill>
              </a:rPr>
              <a:t>	</a:t>
            </a:r>
            <a:r>
              <a:rPr lang="ru-RU" sz="1200" b="1" i="1">
                <a:solidFill>
                  <a:srgbClr val="180B02"/>
                </a:solidFill>
              </a:rPr>
              <a:t>Женщина-герой Великой Отечественной войны, выполнила ряд рекордных по дальности перелетов. Именно Марина Раскова собрала первый в истории человечества (!) авиаполк, в который входили исключительно девушки. На момент формирования подразделения самой старшей из них было всего 22 года.</a:t>
            </a:r>
          </a:p>
          <a:p>
            <a:pPr algn="just">
              <a:lnSpc>
                <a:spcPct val="100000"/>
              </a:lnSpc>
            </a:pPr>
            <a:r>
              <a:rPr lang="ru-RU" sz="1200" b="1" i="1">
                <a:solidFill>
                  <a:srgbClr val="180B02"/>
                </a:solidFill>
              </a:rPr>
              <a:t>	Марина – яркий пример того, как в одно мгновение может круто измениться жизнь. Отец Марины оперный певец, девушка училась в консерватории, вышла замуж, появился долгожданный ребенок, а позже по воле непреклонных обстоятельств окончила Ленинградский институт инженеров воздушного флота, училась в летной школе и стала штурманом.</a:t>
            </a:r>
          </a:p>
          <a:p>
            <a:pPr algn="just">
              <a:lnSpc>
                <a:spcPct val="100000"/>
              </a:lnSpc>
            </a:pPr>
            <a:r>
              <a:rPr lang="ru-RU" sz="1200" b="1" i="1">
                <a:solidFill>
                  <a:srgbClr val="180B02"/>
                </a:solidFill>
              </a:rPr>
              <a:t>	Уже в 1938 году была удостоена высшей степени отличия – Герой Советского Союза. В одном из перелетов в силу внезапно ухудшившихся погодных условий пришлось сажать самолет на фюзеляж. При таких обстоятельствах шансов выжить у штурмана просто не было. Не имея выбора, Марина прыгнула с парашютом в тайгу. Храбрую женщину нашли только через 10 суток.</a:t>
            </a:r>
          </a:p>
          <a:p>
            <a:pPr algn="just">
              <a:lnSpc>
                <a:spcPct val="100000"/>
              </a:lnSpc>
            </a:pPr>
            <a:r>
              <a:rPr lang="ru-RU" sz="1200" b="1" i="1">
                <a:solidFill>
                  <a:srgbClr val="180B02"/>
                </a:solidFill>
              </a:rPr>
              <a:t>	В начале Великой Отечественной войны Марина сформировала авиационный полк, тот самый, девушек-летчиц которого называли «Ночные ведьмы». Летчицы отправлялись в боевые вылеты исключительно в темное время суток, а перед пикированием глушили двигатели своих машин, воздух рассекал только негромкий шелест под крыльями.</a:t>
            </a:r>
          </a:p>
          <a:p>
            <a:pPr algn="just">
              <a:lnSpc>
                <a:spcPct val="100000"/>
              </a:lnSpc>
            </a:pPr>
            <a:r>
              <a:rPr lang="ru-RU" sz="1200" b="1" i="1">
                <a:solidFill>
                  <a:srgbClr val="180B02"/>
                </a:solidFill>
              </a:rPr>
              <a:t>	В 1943 году, возвращаясь из Сталинграда, Раскова попала в густую облачность и погибла. Но ее «Ночные ведьмы»       сражались до Победы!</a:t>
            </a:r>
          </a:p>
        </p:txBody>
      </p:sp>
      <p:pic>
        <p:nvPicPr>
          <p:cNvPr id="5" name="Рисунок 4">
            <a:extLst>
              <a:ext uri="{FF2B5EF4-FFF2-40B4-BE49-F238E27FC236}">
                <a16:creationId xmlns:a16="http://schemas.microsoft.com/office/drawing/2014/main" id="{0636B188-242E-491A-B0CF-CEC106F46C08}"/>
              </a:ext>
            </a:extLst>
          </p:cNvPr>
          <p:cNvPicPr>
            <a:picLocks noChangeAspect="1"/>
          </p:cNvPicPr>
          <p:nvPr/>
        </p:nvPicPr>
        <p:blipFill>
          <a:blip r:embed="rId3"/>
          <a:stretch>
            <a:fillRect/>
          </a:stretch>
        </p:blipFill>
        <p:spPr>
          <a:xfrm>
            <a:off x="228415" y="195308"/>
            <a:ext cx="2514785" cy="3314655"/>
          </a:xfrm>
          <a:prstGeom prst="rect">
            <a:avLst/>
          </a:prstGeom>
        </p:spPr>
      </p:pic>
    </p:spTree>
    <p:extLst>
      <p:ext uri="{BB962C8B-B14F-4D97-AF65-F5344CB8AC3E}">
        <p14:creationId xmlns:p14="http://schemas.microsoft.com/office/powerpoint/2010/main" val="3997534064"/>
      </p:ext>
    </p:extLst>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4" name="Рисунок 3">
            <a:extLst>
              <a:ext uri="{FF2B5EF4-FFF2-40B4-BE49-F238E27FC236}">
                <a16:creationId xmlns:a16="http://schemas.microsoft.com/office/drawing/2014/main" id="{D3A754DC-CFC4-4EEB-9152-791BCE5EF8C1}"/>
              </a:ext>
            </a:extLst>
          </p:cNvPr>
          <p:cNvPicPr>
            <a:picLocks noChangeAspect="1"/>
          </p:cNvPicPr>
          <p:nvPr/>
        </p:nvPicPr>
        <p:blipFill>
          <a:blip r:embed="rId2"/>
          <a:stretch>
            <a:fillRect/>
          </a:stretch>
        </p:blipFill>
        <p:spPr>
          <a:xfrm>
            <a:off x="-51231" y="8878"/>
            <a:ext cx="12243231" cy="6858000"/>
          </a:xfrm>
          <a:prstGeom prst="rect">
            <a:avLst/>
          </a:prstGeom>
        </p:spPr>
      </p:pic>
      <p:sp>
        <p:nvSpPr>
          <p:cNvPr id="2" name="Заголовок 1">
            <a:extLst>
              <a:ext uri="{FF2B5EF4-FFF2-40B4-BE49-F238E27FC236}">
                <a16:creationId xmlns:a16="http://schemas.microsoft.com/office/drawing/2014/main" id="{976D26C9-80BE-4576-A08A-CCD9F1CFDB7D}"/>
              </a:ext>
            </a:extLst>
          </p:cNvPr>
          <p:cNvSpPr>
            <a:spLocks noGrp="1"/>
          </p:cNvSpPr>
          <p:nvPr>
            <p:ph type="ctrTitle"/>
          </p:nvPr>
        </p:nvSpPr>
        <p:spPr>
          <a:xfrm>
            <a:off x="3891380" y="192187"/>
            <a:ext cx="8300620" cy="642313"/>
          </a:xfrm>
        </p:spPr>
        <p:txBody>
          <a:bodyPr>
            <a:noAutofit/>
          </a:bodyPr>
          <a:lstStyle>
            <a:defPPr/>
          </a:lstStyle>
          <a:p>
            <a:pPr/>
            <a:r>
              <a:rPr lang="ru-RU" sz="2400">
                <a:solidFill>
                  <a:srgbClr val="5F2507"/>
                </a:solidFill>
                <a:latin typeface="Arial Black" panose="020b0a04020102020204" pitchFamily="34" charset="0"/>
              </a:rPr>
              <a:t>Мария Октябрьская. Танк за личные сбережения во имя общей Победы</a:t>
            </a:r>
          </a:p>
        </p:txBody>
      </p:sp>
      <p:sp>
        <p:nvSpPr>
          <p:cNvPr id="3" name="Подзаголовок 2">
            <a:extLst>
              <a:ext uri="{FF2B5EF4-FFF2-40B4-BE49-F238E27FC236}">
                <a16:creationId xmlns:a16="http://schemas.microsoft.com/office/drawing/2014/main" id="{AABEECAD-F974-4341-A759-601C8F7F7F21}"/>
              </a:ext>
            </a:extLst>
          </p:cNvPr>
          <p:cNvSpPr>
            <a:spLocks noGrp="1"/>
          </p:cNvSpPr>
          <p:nvPr>
            <p:ph type="subTitle" idx="1"/>
          </p:nvPr>
        </p:nvSpPr>
        <p:spPr>
          <a:xfrm>
            <a:off x="4572000" y="834500"/>
            <a:ext cx="7421732" cy="4412201"/>
          </a:xfrm>
        </p:spPr>
        <p:txBody>
          <a:bodyPr>
            <a:noAutofit/>
          </a:bodyPr>
          <a:lstStyle>
            <a:defPPr/>
          </a:lstStyle>
          <a:p>
            <a:pPr algn="just">
              <a:spcBef>
                <a:spcPts val="600"/>
              </a:spcBef>
            </a:pPr>
            <a:r>
              <a:rPr lang="ru-RU" sz="1400" b="1">
                <a:latin typeface="+mj-lt"/>
              </a:rPr>
              <a:t>	Через несколько месяцев после начала Великой Отечественной войны Марии присылают похоронку на мужа. Она тут же решает идти на фронт, но по состоянию здоровья ее не берут. Мария продает все имущество и принимается шить вещи на заказ. Спустя некоторое время, она переводит накопленные сбережения в госбанк и… покупает танк! Пишет письмо лично Сталину, в котором просит разрешения стать штурманом танка. Иосиф Виссарионович дает добро.</a:t>
            </a:r>
          </a:p>
          <a:p>
            <a:pPr algn="just">
              <a:spcBef>
                <a:spcPts val="600"/>
              </a:spcBef>
            </a:pPr>
            <a:r>
              <a:rPr lang="ru-RU" sz="1400" b="1">
                <a:latin typeface="+mj-lt"/>
              </a:rPr>
              <a:t>	Через несколько месяцев обучения Мария в звании сержанта и ее «Боевая подруга» (так она назвала свой танк) отправляются на фронт. За время войны Мария служила механиком-водителем танковой бригады, уничтожила сотни офицеров фашистской армии, вывела из строя десятки вражеских орудий.</a:t>
            </a:r>
          </a:p>
          <a:p>
            <a:pPr algn="just">
              <a:spcBef>
                <a:spcPts val="600"/>
              </a:spcBef>
            </a:pPr>
            <a:r>
              <a:rPr lang="ru-RU" sz="1400" b="1">
                <a:latin typeface="+mj-lt"/>
              </a:rPr>
              <a:t>	Зимой 1944 года Октябрьская была тяжело ранена, лишилась глаза. Женщину-героя Великой Отечественной войны прооперировали в полевом госпитале, доставили по воздуху в Смоленск, но сержант пала смертью храбрых.</a:t>
            </a:r>
          </a:p>
          <a:p>
            <a:pPr algn="just">
              <a:spcBef>
                <a:spcPts val="600"/>
              </a:spcBef>
            </a:pPr>
            <a:r>
              <a:rPr lang="ru-RU" sz="1400" b="1">
                <a:latin typeface="+mj-lt"/>
              </a:rPr>
              <a:t>	После смерти Октябрьскую представили к ордену Отечественной войны второй степени, но наградили орденом первой степени. Позже Октябрьскую удостоили звания Героя Советского Союза. Посмертно.</a:t>
            </a:r>
          </a:p>
          <a:p>
            <a:pPr algn="just">
              <a:spcBef>
                <a:spcPts val="600"/>
              </a:spcBef>
            </a:pPr>
            <a:r>
              <a:rPr lang="ru-RU" sz="1400" b="1">
                <a:latin typeface="+mj-lt"/>
              </a:rPr>
              <a:t>	Танк «Боевая подруга» со своим полком дошел до Кенигсберга. Солдаты неоднократно называли так и другие машины в память о своей «маме», за которую они считали Октябрьскую.</a:t>
            </a:r>
          </a:p>
        </p:txBody>
      </p:sp>
      <p:pic>
        <p:nvPicPr>
          <p:cNvPr id="5" name="Рисунок 4">
            <a:extLst>
              <a:ext uri="{FF2B5EF4-FFF2-40B4-BE49-F238E27FC236}">
                <a16:creationId xmlns:a16="http://schemas.microsoft.com/office/drawing/2014/main" id="{2303C8D8-A3F5-46EC-A699-AF980757B419}"/>
              </a:ext>
            </a:extLst>
          </p:cNvPr>
          <p:cNvPicPr>
            <a:picLocks noChangeAspect="1"/>
          </p:cNvPicPr>
          <p:nvPr/>
        </p:nvPicPr>
        <p:blipFill>
          <a:blip r:embed="rId3"/>
          <a:stretch>
            <a:fillRect/>
          </a:stretch>
        </p:blipFill>
        <p:spPr>
          <a:xfrm>
            <a:off x="0" y="0"/>
            <a:ext cx="2219418" cy="3429000"/>
          </a:xfrm>
          <a:prstGeom prst="rect">
            <a:avLst/>
          </a:prstGeom>
        </p:spPr>
      </p:pic>
      <p:pic>
        <p:nvPicPr>
          <p:cNvPr id="6" name="Рисунок 5">
            <a:extLst>
              <a:ext uri="{FF2B5EF4-FFF2-40B4-BE49-F238E27FC236}">
                <a16:creationId xmlns:a16="http://schemas.microsoft.com/office/drawing/2014/main" id="{2B52822F-E8DA-44EB-A63C-B927DAC48D6D}"/>
              </a:ext>
            </a:extLst>
          </p:cNvPr>
          <p:cNvPicPr>
            <a:picLocks noChangeAspect="1"/>
          </p:cNvPicPr>
          <p:nvPr/>
        </p:nvPicPr>
        <p:blipFill>
          <a:blip r:embed="rId4"/>
          <a:stretch>
            <a:fillRect/>
          </a:stretch>
        </p:blipFill>
        <p:spPr>
          <a:xfrm rot="666419">
            <a:off x="2219418" y="257822"/>
            <a:ext cx="1714500" cy="2667000"/>
          </a:xfrm>
          <a:prstGeom prst="rect">
            <a:avLst/>
          </a:prstGeom>
        </p:spPr>
      </p:pic>
      <p:pic>
        <p:nvPicPr>
          <p:cNvPr id="8" name="Рисунок 7">
            <a:extLst>
              <a:ext uri="{FF2B5EF4-FFF2-40B4-BE49-F238E27FC236}">
                <a16:creationId xmlns:a16="http://schemas.microsoft.com/office/drawing/2014/main" id="{731E59B6-4BFF-4A71-BC8E-92ED970153E9}"/>
              </a:ext>
            </a:extLst>
          </p:cNvPr>
          <p:cNvPicPr>
            <a:picLocks noChangeAspect="1"/>
          </p:cNvPicPr>
          <p:nvPr/>
        </p:nvPicPr>
        <p:blipFill>
          <a:blip r:embed="rId5"/>
          <a:stretch>
            <a:fillRect/>
          </a:stretch>
        </p:blipFill>
        <p:spPr>
          <a:xfrm rot="20440882">
            <a:off x="167165" y="3706564"/>
            <a:ext cx="3552702" cy="2263805"/>
          </a:xfrm>
          <a:prstGeom prst="rect">
            <a:avLst/>
          </a:prstGeom>
        </p:spPr>
      </p:pic>
    </p:spTree>
    <p:extLst>
      <p:ext uri="{BB962C8B-B14F-4D97-AF65-F5344CB8AC3E}">
        <p14:creationId xmlns:p14="http://schemas.microsoft.com/office/powerpoint/2010/main" val="3564685003"/>
      </p:ext>
    </p:extLst>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4" name="Рисунок 3">
            <a:extLst>
              <a:ext uri="{FF2B5EF4-FFF2-40B4-BE49-F238E27FC236}">
                <a16:creationId xmlns:a16="http://schemas.microsoft.com/office/drawing/2014/main" id="{80CC3606-7F17-4A94-9DD2-BA836C36575F}"/>
              </a:ext>
            </a:extLst>
          </p:cNvPr>
          <p:cNvPicPr>
            <a:picLocks noChangeAspect="1"/>
          </p:cNvPicPr>
          <p:nvPr/>
        </p:nvPicPr>
        <p:blipFill>
          <a:blip r:embed="rId2"/>
          <a:stretch>
            <a:fillRect/>
          </a:stretch>
        </p:blipFill>
        <p:spPr>
          <a:xfrm>
            <a:off x="0" y="0"/>
            <a:ext cx="12192000" cy="6858000"/>
          </a:xfrm>
          <a:prstGeom prst="rect">
            <a:avLst/>
          </a:prstGeom>
        </p:spPr>
      </p:pic>
      <p:sp>
        <p:nvSpPr>
          <p:cNvPr id="2" name="Заголовок 1">
            <a:extLst>
              <a:ext uri="{FF2B5EF4-FFF2-40B4-BE49-F238E27FC236}">
                <a16:creationId xmlns:a16="http://schemas.microsoft.com/office/drawing/2014/main" id="{754E5D7D-369C-47A1-B2D6-52DA795A32D0}"/>
              </a:ext>
            </a:extLst>
          </p:cNvPr>
          <p:cNvSpPr>
            <a:spLocks noGrp="1"/>
          </p:cNvSpPr>
          <p:nvPr>
            <p:ph type="ctrTitle"/>
          </p:nvPr>
        </p:nvSpPr>
        <p:spPr>
          <a:xfrm>
            <a:off x="5007006" y="219060"/>
            <a:ext cx="6939379" cy="686462"/>
          </a:xfrm>
        </p:spPr>
        <p:txBody>
          <a:bodyPr>
            <a:noAutofit/>
          </a:bodyPr>
          <a:lstStyle>
            <a:defPPr/>
          </a:lstStyle>
          <a:p>
            <a:pPr/>
            <a:r>
              <a:rPr lang="ru-RU" sz="2400">
                <a:solidFill>
                  <a:schemeClr val="bg1"/>
                </a:solidFill>
                <a:latin typeface="Arial Black" panose="020b0a04020102020204" pitchFamily="34" charset="0"/>
              </a:rPr>
              <a:t>Людмила Павличенко. Легендарная «Леди-смерть»</a:t>
            </a:r>
          </a:p>
        </p:txBody>
      </p:sp>
      <p:sp>
        <p:nvSpPr>
          <p:cNvPr id="3" name="Подзаголовок 2">
            <a:extLst>
              <a:ext uri="{FF2B5EF4-FFF2-40B4-BE49-F238E27FC236}">
                <a16:creationId xmlns:a16="http://schemas.microsoft.com/office/drawing/2014/main" id="{C69D5E32-0967-422A-8B07-7E7735E466E2}"/>
              </a:ext>
            </a:extLst>
          </p:cNvPr>
          <p:cNvSpPr>
            <a:spLocks noGrp="1"/>
          </p:cNvSpPr>
          <p:nvPr>
            <p:ph type="subTitle" idx="1"/>
          </p:nvPr>
        </p:nvSpPr>
        <p:spPr>
          <a:xfrm>
            <a:off x="5255579" y="1124582"/>
            <a:ext cx="6584273" cy="5514358"/>
          </a:xfrm>
        </p:spPr>
        <p:txBody>
          <a:bodyPr>
            <a:normAutofit/>
          </a:bodyPr>
          <a:lstStyle>
            <a:defPPr/>
          </a:lstStyle>
          <a:p>
            <a:pPr algn="just"/>
            <a:r>
              <a:rPr lang="ru-RU" sz="1600" b="1">
                <a:solidFill>
                  <a:schemeClr val="bg1"/>
                </a:solidFill>
              </a:rPr>
              <a:t>	Самая результативная женщина-снайпер в годы войны. На ее счету 309 ликвидированных немецких военнослужащих. Удостоена звания Герой Советского Союза.</a:t>
            </a:r>
          </a:p>
          <a:p>
            <a:pPr algn="just"/>
            <a:r>
              <a:rPr lang="ru-RU" sz="1600" b="1">
                <a:solidFill>
                  <a:schemeClr val="bg1"/>
                </a:solidFill>
              </a:rPr>
              <a:t>	В начале войны познакомилась с однополчанином, тоже снайпером. Часто были на задании вместе. Решили пожениться. В одном из боев позиция снайперов попала под минометный огонь, жениха Людмилы серьезно ранило. Павличенко сама вынесла его с поля боя.</a:t>
            </a:r>
          </a:p>
          <a:p>
            <a:pPr algn="just"/>
            <a:r>
              <a:rPr lang="ru-RU" sz="1600" b="1">
                <a:solidFill>
                  <a:schemeClr val="bg1"/>
                </a:solidFill>
              </a:rPr>
              <a:t>	Людмила участвовала в обороне Одессы, Севастополя, сражалась на территории Молдавии. После войны окончила университет и работала научным сотрудником при штабе ВМФ СССР в звании майора береговой службы.</a:t>
            </a:r>
          </a:p>
          <a:p>
            <a:pPr algn="just"/>
            <a:r>
              <a:rPr lang="ru-RU" sz="1600" b="1">
                <a:solidFill>
                  <a:schemeClr val="bg1"/>
                </a:solidFill>
              </a:rPr>
              <a:t>	Умерла в 58 лет, на состоянии здоровья сказались многочисленные боевые ранения.</a:t>
            </a:r>
          </a:p>
          <a:p>
            <a:pPr algn="just"/>
            <a:r>
              <a:rPr lang="ru-RU" sz="1600" b="1">
                <a:solidFill>
                  <a:schemeClr val="bg1"/>
                </a:solidFill>
              </a:rPr>
              <a:t>	Женщина-герой Великой Отечественной войны нанесла значительный урон немцам, бесстрашно сдерживала прорывы к Одессе и Севастополю, регулярно срывала планы врага. Благодаря ее героизму и самоотверженности, удалось не подпустить немцев к стратегически важным объектам и приблизить Великую Победу.</a:t>
            </a:r>
          </a:p>
        </p:txBody>
      </p:sp>
      <p:pic>
        <p:nvPicPr>
          <p:cNvPr id="5" name="Рисунок 4">
            <a:extLst>
              <a:ext uri="{FF2B5EF4-FFF2-40B4-BE49-F238E27FC236}">
                <a16:creationId xmlns:a16="http://schemas.microsoft.com/office/drawing/2014/main" id="{3BA988A2-AEA6-4126-B29C-7E48E6A46371}"/>
              </a:ext>
            </a:extLst>
          </p:cNvPr>
          <p:cNvPicPr>
            <a:picLocks noChangeAspect="1"/>
          </p:cNvPicPr>
          <p:nvPr/>
        </p:nvPicPr>
        <p:blipFill>
          <a:blip r:embed="rId3"/>
          <a:stretch>
            <a:fillRect/>
          </a:stretch>
        </p:blipFill>
        <p:spPr>
          <a:xfrm>
            <a:off x="245616" y="219061"/>
            <a:ext cx="3598416" cy="2373220"/>
          </a:xfrm>
          <a:prstGeom prst="rect">
            <a:avLst/>
          </a:prstGeom>
        </p:spPr>
      </p:pic>
    </p:spTree>
    <p:extLst>
      <p:ext uri="{BB962C8B-B14F-4D97-AF65-F5344CB8AC3E}">
        <p14:creationId xmlns:p14="http://schemas.microsoft.com/office/powerpoint/2010/main" val="1095592670"/>
      </p:ext>
    </p:extLst>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4" name="Рисунок 3">
            <a:extLst>
              <a:ext uri="{FF2B5EF4-FFF2-40B4-BE49-F238E27FC236}">
                <a16:creationId xmlns:a16="http://schemas.microsoft.com/office/drawing/2014/main" id="{549CA4F3-F483-4010-BE66-E5185F311DA1}"/>
              </a:ext>
            </a:extLst>
          </p:cNvPr>
          <p:cNvPicPr>
            <a:picLocks noChangeAspect="1"/>
          </p:cNvPicPr>
          <p:nvPr/>
        </p:nvPicPr>
        <p:blipFill>
          <a:blip r:embed="rId2"/>
          <a:stretch>
            <a:fillRect/>
          </a:stretch>
        </p:blipFill>
        <p:spPr>
          <a:xfrm>
            <a:off x="0" y="17756"/>
            <a:ext cx="12192000" cy="6858000"/>
          </a:xfrm>
          <a:prstGeom prst="rect">
            <a:avLst/>
          </a:prstGeom>
        </p:spPr>
      </p:pic>
      <p:sp>
        <p:nvSpPr>
          <p:cNvPr id="2" name="Заголовок 1">
            <a:extLst>
              <a:ext uri="{FF2B5EF4-FFF2-40B4-BE49-F238E27FC236}">
                <a16:creationId xmlns:a16="http://schemas.microsoft.com/office/drawing/2014/main" id="{2D295F76-E234-4AA6-B196-D0AAF3CE4EF7}"/>
              </a:ext>
            </a:extLst>
          </p:cNvPr>
          <p:cNvSpPr>
            <a:spLocks noGrp="1"/>
          </p:cNvSpPr>
          <p:nvPr>
            <p:ph type="ctrTitle"/>
          </p:nvPr>
        </p:nvSpPr>
        <p:spPr>
          <a:xfrm>
            <a:off x="3053918" y="92553"/>
            <a:ext cx="8874711" cy="786336"/>
          </a:xfrm>
        </p:spPr>
        <p:txBody>
          <a:bodyPr>
            <a:normAutofit/>
          </a:bodyPr>
          <a:lstStyle>
            <a:defPPr/>
          </a:lstStyle>
          <a:p>
            <a:r>
              <a:rPr lang="ru-RU" sz="2400">
                <a:solidFill>
                  <a:srgbClr val="5F2507"/>
                </a:solidFill>
                <a:latin typeface="Arial Black" panose="020b0a04020102020204" pitchFamily="34" charset="0"/>
              </a:rPr>
              <a:t>Лидия Литвяк. «Белая лилия Сталинграда»</a:t>
            </a:r>
          </a:p>
        </p:txBody>
      </p:sp>
      <p:sp>
        <p:nvSpPr>
          <p:cNvPr id="3" name="Подзаголовок 2">
            <a:extLst>
              <a:ext uri="{FF2B5EF4-FFF2-40B4-BE49-F238E27FC236}">
                <a16:creationId xmlns:a16="http://schemas.microsoft.com/office/drawing/2014/main" id="{C81D8D1B-C3A7-4EF9-9DA8-7F3BA80C726A}"/>
              </a:ext>
            </a:extLst>
          </p:cNvPr>
          <p:cNvSpPr>
            <a:spLocks noGrp="1"/>
          </p:cNvSpPr>
          <p:nvPr>
            <p:ph type="subTitle" idx="1"/>
          </p:nvPr>
        </p:nvSpPr>
        <p:spPr>
          <a:xfrm>
            <a:off x="2760955" y="971443"/>
            <a:ext cx="9167674" cy="3269996"/>
          </a:xfrm>
        </p:spPr>
        <p:txBody>
          <a:bodyPr>
            <a:normAutofit lnSpcReduction="10000"/>
          </a:bodyPr>
          <a:lstStyle>
            <a:defPPr/>
          </a:lstStyle>
          <a:p>
            <a:pPr algn="just"/>
            <a:r>
              <a:rPr lang="ru-RU" sz="1400" b="1"/>
              <a:t>	</a:t>
            </a:r>
            <a:r>
              <a:rPr lang="ru-RU" sz="1500" b="1"/>
              <a:t>Летчик-истребитель, Герой Советского Союза, награждена орденами Ленина, Красного Знамени, Красной Звезды, Отечественной войны I степени.</a:t>
            </a:r>
          </a:p>
          <a:p>
            <a:pPr algn="just"/>
            <a:r>
              <a:rPr lang="ru-RU" sz="1500" b="1"/>
              <a:t>	Герой войны, но прежде – женщина. С трудом приняла и выполнила приказ остричь длинные белокурые волосы, в самолете всегда хранила букет полевых цветов, а на кабине боевой машины по ее просьбе нарисовали белую лилию. Даже получала выговор за то, что перешила мех со своих унт на воротник летного комбинезона.</a:t>
            </a:r>
          </a:p>
          <a:p>
            <a:pPr algn="just"/>
            <a:r>
              <a:rPr lang="ru-RU" sz="1500" b="1"/>
              <a:t>	О Лидии немцы заговорили в 1942 году, когда она сбила два самолета. В экипаж одного из них входил полковник элитной эскадры, кавалер 3-х Железных крестов. Когда немецкий ас спросил, кто же его сбил, ответ поверг его в шок.</a:t>
            </a:r>
          </a:p>
          <a:p>
            <a:pPr algn="just"/>
            <a:r>
              <a:rPr lang="ru-RU" sz="1500" b="1"/>
              <a:t>	В боях под Сталинградом Литвяк совершила 89 боевых вылетов, сбила 7 самолетов.</a:t>
            </a:r>
          </a:p>
          <a:p>
            <a:pPr algn="just"/>
            <a:r>
              <a:rPr lang="ru-RU" sz="1500" b="1"/>
              <a:t>	Война закаляла хрупкую девушку, но смерть близких людей (мужа и подруги) надломила ее.</a:t>
            </a:r>
          </a:p>
          <a:p>
            <a:pPr algn="just"/>
            <a:r>
              <a:rPr lang="ru-RU" sz="1500" b="1"/>
              <a:t>	В августе 1943 года Лидия ушла в последний бой за Донбасс. Два вылета совершила успешно, а с третьего не вернулась. Ей был </a:t>
            </a:r>
            <a:r>
              <a:rPr lang="ru-RU" sz="1500" b="1">
                <a:solidFill>
                  <a:srgbClr val="C00000"/>
                </a:solidFill>
              </a:rPr>
              <a:t>21 год</a:t>
            </a:r>
            <a:r>
              <a:rPr lang="ru-RU" sz="1500" b="1"/>
              <a:t>.</a:t>
            </a:r>
          </a:p>
        </p:txBody>
      </p:sp>
      <p:pic>
        <p:nvPicPr>
          <p:cNvPr id="5" name="Рисунок 4">
            <a:extLst>
              <a:ext uri="{FF2B5EF4-FFF2-40B4-BE49-F238E27FC236}">
                <a16:creationId xmlns:a16="http://schemas.microsoft.com/office/drawing/2014/main" id="{446175B2-6A40-4EFA-93F0-EC2D80F0947C}"/>
              </a:ext>
            </a:extLst>
          </p:cNvPr>
          <p:cNvPicPr>
            <a:picLocks noChangeAspect="1"/>
          </p:cNvPicPr>
          <p:nvPr/>
        </p:nvPicPr>
        <p:blipFill>
          <a:blip r:embed="rId3"/>
          <a:stretch>
            <a:fillRect/>
          </a:stretch>
        </p:blipFill>
        <p:spPr>
          <a:xfrm>
            <a:off x="257452" y="217503"/>
            <a:ext cx="2246051" cy="3333565"/>
          </a:xfrm>
          <a:prstGeom prst="rect">
            <a:avLst/>
          </a:prstGeom>
        </p:spPr>
      </p:pic>
      <p:pic>
        <p:nvPicPr>
          <p:cNvPr id="6" name="Рисунок 5">
            <a:extLst>
              <a:ext uri="{FF2B5EF4-FFF2-40B4-BE49-F238E27FC236}">
                <a16:creationId xmlns:a16="http://schemas.microsoft.com/office/drawing/2014/main" id="{AD306534-A8BE-441F-83B5-34D35A1CD6A1}"/>
              </a:ext>
            </a:extLst>
          </p:cNvPr>
          <p:cNvPicPr>
            <a:picLocks noChangeAspect="1"/>
          </p:cNvPicPr>
          <p:nvPr/>
        </p:nvPicPr>
        <p:blipFill>
          <a:blip r:embed="rId4"/>
          <a:stretch>
            <a:fillRect/>
          </a:stretch>
        </p:blipFill>
        <p:spPr>
          <a:xfrm rot="20830162">
            <a:off x="652075" y="4705145"/>
            <a:ext cx="2837620" cy="1689149"/>
          </a:xfrm>
          <a:prstGeom prst="rect">
            <a:avLst/>
          </a:prstGeom>
        </p:spPr>
      </p:pic>
    </p:spTree>
    <p:extLst>
      <p:ext uri="{BB962C8B-B14F-4D97-AF65-F5344CB8AC3E}">
        <p14:creationId xmlns:p14="http://schemas.microsoft.com/office/powerpoint/2010/main" val="29756626"/>
      </p:ext>
    </p:extLst>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4" name="Рисунок 3">
            <a:extLst>
              <a:ext uri="{FF2B5EF4-FFF2-40B4-BE49-F238E27FC236}">
                <a16:creationId xmlns:a16="http://schemas.microsoft.com/office/drawing/2014/main" id="{8C935CDB-BDC3-4317-B44B-83627C499494}"/>
              </a:ext>
            </a:extLst>
          </p:cNvPr>
          <p:cNvPicPr>
            <a:picLocks noChangeAspect="1"/>
          </p:cNvPicPr>
          <p:nvPr/>
        </p:nvPicPr>
        <p:blipFill>
          <a:blip r:embed="rId2"/>
          <a:stretch>
            <a:fillRect/>
          </a:stretch>
        </p:blipFill>
        <p:spPr>
          <a:xfrm>
            <a:off x="0" y="0"/>
            <a:ext cx="12192000" cy="6858000"/>
          </a:xfrm>
          <a:prstGeom prst="rect">
            <a:avLst/>
          </a:prstGeom>
        </p:spPr>
      </p:pic>
      <p:pic>
        <p:nvPicPr>
          <p:cNvPr id="3" name="Рисунок 2">
            <a:extLst>
              <a:ext uri="{FF2B5EF4-FFF2-40B4-BE49-F238E27FC236}">
                <a16:creationId xmlns:a16="http://schemas.microsoft.com/office/drawing/2014/main" id="{6C77C108-DCEA-4A88-A503-B8B087588C0C}"/>
              </a:ext>
            </a:extLst>
          </p:cNvPr>
          <p:cNvPicPr>
            <a:picLocks noChangeAspect="1"/>
          </p:cNvPicPr>
          <p:nvPr/>
        </p:nvPicPr>
        <p:blipFill>
          <a:blip r:embed="rId3"/>
          <a:stretch>
            <a:fillRect/>
          </a:stretch>
        </p:blipFill>
        <p:spPr>
          <a:xfrm>
            <a:off x="1615736" y="724939"/>
            <a:ext cx="8957569" cy="5658106"/>
          </a:xfrm>
          <a:prstGeom prst="rect">
            <a:avLst/>
          </a:prstGeom>
          <a:ln w="76200">
            <a:solidFill>
              <a:srgbClr val="5F2507"/>
            </a:solidFill>
          </a:ln>
        </p:spPr>
      </p:pic>
    </p:spTree>
    <p:extLst>
      <p:ext uri="{BB962C8B-B14F-4D97-AF65-F5344CB8AC3E}">
        <p14:creationId xmlns:p14="http://schemas.microsoft.com/office/powerpoint/2010/main" val="1895866621"/>
      </p:ext>
    </p:extLst>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12.14"/>
  <p:tag name="AS_TITLE" val="Aspose.Slides for .NET 4.0 Client Profile"/>
  <p:tag name="AS_VERSION" val="19.12"/>
</p:tagLst>
</file>

<file path=ppt/theme/theme1.xml><?xml version="1.0" encoding="utf-8"?>
<a:theme xmlns:r="http://schemas.openxmlformats.org/officeDocument/2006/relationships"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Широкоэкранный</PresentationFormat>
  <Paragraphs>30</Paragraphs>
  <Slides>14</Slides>
  <Notes>0</Notes>
  <TotalTime>96</TotalTime>
  <HiddenSlides>0</HiddenSlides>
  <MMClips>0</MMClips>
  <ScaleCrop>0</ScaleCrop>
  <HeadingPairs>
    <vt:vector baseType="variant" size="6">
      <vt:variant>
        <vt:lpstr>Fonts used</vt:lpstr>
      </vt:variant>
      <vt:variant>
        <vt:i4>4</vt:i4>
      </vt:variant>
      <vt:variant>
        <vt:lpstr>Theme</vt:lpstr>
      </vt:variant>
      <vt:variant>
        <vt:i4>1</vt:i4>
      </vt:variant>
      <vt:variant>
        <vt:lpstr>Slide Titles</vt:lpstr>
      </vt:variant>
      <vt:variant>
        <vt:i4>14</vt:i4>
      </vt:variant>
    </vt:vector>
  </HeadingPairs>
  <TitlesOfParts>
    <vt:vector baseType="lpstr" size="19">
      <vt:lpstr>Arial</vt:lpstr>
      <vt:lpstr>Calibri Light</vt:lpstr>
      <vt:lpstr>Calibri</vt:lpstr>
      <vt:lpstr>Arial Black</vt:lpstr>
      <vt:lpstr>Тема Office</vt:lpstr>
      <vt:lpstr>PowerPoint Presentation</vt:lpstr>
      <vt:lpstr>PowerPoint Presentation</vt:lpstr>
      <vt:lpstr>Война – это страдания, боль и смерть… Женщинам здесь не место. Но и их, таких хрупких и напуганных, война вынуждает брать в руки оружие. Согласно отчетным документам, в Великую Отечественную в рядах армии сражались за Победу порядка 490 000 девушек и женщин. Большинство служили в ПВО. Были и воинские формирования, в которых все должности – от командующего состава до повара – занимали комсомолки. В День Победы вспомним несколько имен советских женщин-героев ВОВ и отдадим дань памяти всем, кто ценой собственной жизни отвоевал нашу свободу.</vt:lpstr>
      <vt:lpstr>PowerPoint Presentation</vt:lpstr>
      <vt:lpstr>Марина Раскова. «Дамскому» экипажу рукоплескала вся страна</vt:lpstr>
      <vt:lpstr>Мария Октябрьская. Танк за личные сбережения во имя общей Победы</vt:lpstr>
      <vt:lpstr>Людмила Павличенко. Легендарная «Леди-смерть»</vt:lpstr>
      <vt:lpstr>Лидия Литвяк. «Белая лилия Сталинграда»</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19.1200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Презентация PowerPoint</dc:title>
  <dc:creator>Тушова Тамара Михайловна</dc:creator>
  <cp:lastModifiedBy>Тушова Тамара Михайловна</cp:lastModifiedBy>
  <cp:revision>13</cp:revision>
  <dcterms:created xsi:type="dcterms:W3CDTF">2025-03-12T08:00:18Z</dcterms:created>
  <dcterms:modified xsi:type="dcterms:W3CDTF">2025-03-13T04:03:51Z</dcterms:modified>
</cp:coreProperties>
</file>