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7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  <a:prstGeom prst="roundRect">
            <a:avLst/>
          </a:prstGeom>
          <a:noFill/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2285992"/>
            <a:ext cx="6400800" cy="25003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oundRect">
            <a:avLst/>
          </a:prstGeom>
          <a:solidFill>
            <a:srgbClr val="FFFFFF">
              <a:alpha val="30196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450B1-3107-4C54-8CE7-C9171495428D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90000"/>
            </a:schemeClr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rait.ru/bcode/46814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rait.ru/bcode/46814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339355"/>
            <a:ext cx="7772400" cy="1945629"/>
          </a:xfrm>
        </p:spPr>
        <p:txBody>
          <a:bodyPr>
            <a:noAutofit/>
          </a:bodyPr>
          <a:lstStyle/>
          <a:p>
            <a:r>
              <a:rPr lang="ru-RU" sz="6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Живой язык, родное слово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696" y="4005064"/>
            <a:ext cx="6400800" cy="1224136"/>
          </a:xfrm>
        </p:spPr>
        <p:txBody>
          <a:bodyPr>
            <a:normAutofit lnSpcReduction="10000"/>
          </a:bodyPr>
          <a:lstStyle/>
          <a:p>
            <a:r>
              <a:rPr lang="ru-RU" sz="2000" b="1" dirty="0"/>
              <a:t>21 февраля Международный день родного языка</a:t>
            </a:r>
          </a:p>
          <a:p>
            <a:r>
              <a:rPr lang="ru-RU" sz="2000" b="1" dirty="0"/>
              <a:t>(виртуальная книжная выставка)</a:t>
            </a:r>
          </a:p>
          <a:p>
            <a:r>
              <a:rPr lang="ru-RU" sz="2000" b="1" dirty="0"/>
              <a:t>                                                 </a:t>
            </a:r>
            <a:r>
              <a:rPr lang="ru-RU" sz="1600" dirty="0"/>
              <a:t>Подготовила Тушова Т.М.</a:t>
            </a:r>
          </a:p>
          <a:p>
            <a:endParaRPr lang="en-US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CDD075-52BE-4131-AF93-B8D24764F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40768"/>
            <a:ext cx="2266950" cy="3543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1D7459-2C3A-4A62-96E7-791A0B38864A}"/>
              </a:ext>
            </a:extLst>
          </p:cNvPr>
          <p:cNvSpPr txBox="1"/>
          <p:nvPr/>
        </p:nvSpPr>
        <p:spPr>
          <a:xfrm>
            <a:off x="3203848" y="692696"/>
            <a:ext cx="547260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chemeClr val="bg1"/>
                </a:solidFill>
              </a:rPr>
              <a:t>Козырев, В. А. Русский язык и культура речи. Современная языковая ситуация </a:t>
            </a:r>
            <a:r>
              <a:rPr lang="ru-RU" dirty="0">
                <a:solidFill>
                  <a:schemeClr val="bg1"/>
                </a:solidFill>
              </a:rPr>
              <a:t>: учебник и практикум для вузов / В. А. Козырев, В. Д. Черняк. – 2-е издание, исправленное и дополненное. – Москва : Юрайт, 2021. – 167 с. – </a:t>
            </a:r>
            <a:r>
              <a:rPr lang="ru-RU" dirty="0">
                <a:solidFill>
                  <a:srgbClr val="002060"/>
                </a:solidFill>
              </a:rPr>
              <a:t>URL: https://urait.ru/bcode/470873</a:t>
            </a:r>
            <a:r>
              <a:rPr lang="ru-RU" dirty="0">
                <a:solidFill>
                  <a:schemeClr val="bg1"/>
                </a:solidFill>
              </a:rPr>
              <a:t>. – Текст : электронный.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	В учебнике рассматриваются основные характеристики гуманитарной образовательной среды и место в ней языковой составляющей. Основное внимание уделяется проблемам современного состояния русского языка и русской речи, характеристике современной языковой личности, актуальным вопросам речевой культуры. Издание содержит большое количество практических заданий. </a:t>
            </a:r>
          </a:p>
        </p:txBody>
      </p:sp>
    </p:spTree>
    <p:extLst>
      <p:ext uri="{BB962C8B-B14F-4D97-AF65-F5344CB8AC3E}">
        <p14:creationId xmlns:p14="http://schemas.microsoft.com/office/powerpoint/2010/main" val="1292214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7402D8-D779-42CC-B897-2B1116472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33575"/>
            <a:ext cx="1905000" cy="2990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FA2E0D-81CF-4EB3-A7D4-95792D8A0D9B}"/>
              </a:ext>
            </a:extLst>
          </p:cNvPr>
          <p:cNvSpPr txBox="1"/>
          <p:nvPr/>
        </p:nvSpPr>
        <p:spPr>
          <a:xfrm>
            <a:off x="3059832" y="1124744"/>
            <a:ext cx="568863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chemeClr val="bg1"/>
                </a:solidFill>
              </a:rPr>
              <a:t>Мандель, Б. Р. Русский язык и культура речи: история, теория, практика </a:t>
            </a:r>
            <a:r>
              <a:rPr lang="ru-RU" dirty="0">
                <a:solidFill>
                  <a:schemeClr val="bg1"/>
                </a:solidFill>
              </a:rPr>
              <a:t>: учебное пособие / Б. Р. Мандель. – Москва : Вузовский учебник : ИНФРА-М, 2020. – 267 с. – </a:t>
            </a:r>
            <a:r>
              <a:rPr lang="ru-RU" dirty="0">
                <a:solidFill>
                  <a:srgbClr val="002060"/>
                </a:solidFill>
              </a:rPr>
              <a:t>URL: https://znanium.com/catalog/product/1045084</a:t>
            </a:r>
            <a:r>
              <a:rPr lang="ru-RU" dirty="0">
                <a:solidFill>
                  <a:schemeClr val="bg1"/>
                </a:solidFill>
              </a:rPr>
              <a:t>. – Текст : электронный.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	Учебное пособие содержит основные сведения об истории происхождения современного русского литературного языка, его орфоэпических нормах, фонетике, графике, лексикологии, примерную тематику контрольных работ и рефератов, перечень вопросов для самоподготовки к экзаменам и зачетам, образцы контрольных работ и обширный список дополнительной литературы. </a:t>
            </a:r>
          </a:p>
        </p:txBody>
      </p:sp>
    </p:spTree>
    <p:extLst>
      <p:ext uri="{BB962C8B-B14F-4D97-AF65-F5344CB8AC3E}">
        <p14:creationId xmlns:p14="http://schemas.microsoft.com/office/powerpoint/2010/main" val="3971775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4E9538-3AC0-4BF2-99B5-48AB3EC0B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16832"/>
            <a:ext cx="1905000" cy="2828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430B51-81FC-4C4C-B132-9E353A80A034}"/>
              </a:ext>
            </a:extLst>
          </p:cNvPr>
          <p:cNvSpPr txBox="1"/>
          <p:nvPr/>
        </p:nvSpPr>
        <p:spPr>
          <a:xfrm>
            <a:off x="3131840" y="1700808"/>
            <a:ext cx="54006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chemeClr val="bg1"/>
                </a:solidFill>
              </a:rPr>
              <a:t>Пантелеев, А. Ф. Современный русский язык. Морфология </a:t>
            </a:r>
            <a:r>
              <a:rPr lang="ru-RU" dirty="0">
                <a:solidFill>
                  <a:schemeClr val="bg1"/>
                </a:solidFill>
              </a:rPr>
              <a:t>: учебное пособие / А. Ф. Пантелеев, Е. В. Шейко. – Москва : РИОР : ИНФРА-М, 2021. – 352 с. – </a:t>
            </a:r>
            <a:r>
              <a:rPr lang="ru-RU" dirty="0">
                <a:solidFill>
                  <a:srgbClr val="002060"/>
                </a:solidFill>
              </a:rPr>
              <a:t>URL: https://znanium.com/catalog/product/1145164</a:t>
            </a:r>
            <a:r>
              <a:rPr lang="ru-RU" dirty="0">
                <a:solidFill>
                  <a:schemeClr val="bg1"/>
                </a:solidFill>
              </a:rPr>
              <a:t>. – Текст : электронный.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	В учебном пособии содержатся теоретические сведения по морфологии; планы практических занятий, задания и упражнения к ним; тесты, схемы и образцы анализа языковых единиц, список научной и учебной литературы; вопросы к экзамену. </a:t>
            </a:r>
          </a:p>
        </p:txBody>
      </p:sp>
    </p:spTree>
    <p:extLst>
      <p:ext uri="{BB962C8B-B14F-4D97-AF65-F5344CB8AC3E}">
        <p14:creationId xmlns:p14="http://schemas.microsoft.com/office/powerpoint/2010/main" val="2668622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B5F93B-D300-448A-BFD6-AE19205D3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/>
              <a:t>Словари и справочники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F9CF0B-DB38-4512-816F-EE595F894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88840"/>
            <a:ext cx="1905000" cy="2390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C878E7-18D4-47AE-9B83-F8970E7CB68F}"/>
              </a:ext>
            </a:extLst>
          </p:cNvPr>
          <p:cNvSpPr txBox="1"/>
          <p:nvPr/>
        </p:nvSpPr>
        <p:spPr>
          <a:xfrm>
            <a:off x="2771800" y="1337567"/>
            <a:ext cx="612068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chemeClr val="bg1"/>
                </a:solidFill>
              </a:rPr>
              <a:t>Вербицкая, Л. А. Давайте говорить правильно. Трудности современного русского произношения и ударения : краткий словарь-справочник </a:t>
            </a:r>
            <a:r>
              <a:rPr lang="ru-RU" dirty="0">
                <a:solidFill>
                  <a:schemeClr val="bg1"/>
                </a:solidFill>
              </a:rPr>
              <a:t>/ Л. А. Вербицкая, Н. В. Богданова-</a:t>
            </a:r>
            <a:r>
              <a:rPr lang="ru-RU" dirty="0" err="1">
                <a:solidFill>
                  <a:schemeClr val="bg1"/>
                </a:solidFill>
              </a:rPr>
              <a:t>Бегларян</a:t>
            </a:r>
            <a:r>
              <a:rPr lang="ru-RU" dirty="0">
                <a:solidFill>
                  <a:schemeClr val="bg1"/>
                </a:solidFill>
              </a:rPr>
              <a:t>, Г. Н. </a:t>
            </a:r>
            <a:r>
              <a:rPr lang="ru-RU" dirty="0" err="1">
                <a:solidFill>
                  <a:schemeClr val="bg1"/>
                </a:solidFill>
              </a:rPr>
              <a:t>Скляревская</a:t>
            </a:r>
            <a:r>
              <a:rPr lang="ru-RU" dirty="0">
                <a:solidFill>
                  <a:schemeClr val="bg1"/>
                </a:solidFill>
              </a:rPr>
              <a:t>. – 7-е издание, исправленное. – Санкт-Петербург : СПбГУ, 2020. – 148 с. – </a:t>
            </a:r>
            <a:r>
              <a:rPr lang="ru-RU" dirty="0">
                <a:solidFill>
                  <a:srgbClr val="002060"/>
                </a:solidFill>
              </a:rPr>
              <a:t>URL: https://znanium.com/catalog/product/1244722</a:t>
            </a:r>
            <a:r>
              <a:rPr lang="ru-RU" dirty="0">
                <a:solidFill>
                  <a:schemeClr val="bg1"/>
                </a:solidFill>
              </a:rPr>
              <a:t>. – Текст : электронный.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	Цель словаря – дать читателю сведения о произношении, ударении и образовании основных форм тех слов современного русского языка, которые по разным причинам вызывают или могут вызывать затруднения при их произношении. Словарь-справочник призван помочь избежать распространенных ошибок в речи. </a:t>
            </a:r>
          </a:p>
        </p:txBody>
      </p:sp>
    </p:spTree>
    <p:extLst>
      <p:ext uri="{BB962C8B-B14F-4D97-AF65-F5344CB8AC3E}">
        <p14:creationId xmlns:p14="http://schemas.microsoft.com/office/powerpoint/2010/main" val="577252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91467D-688D-4349-B3D5-00854D320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72816"/>
            <a:ext cx="1905000" cy="2971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61D8C3-67FC-459F-819C-A689A1EDAED7}"/>
              </a:ext>
            </a:extLst>
          </p:cNvPr>
          <p:cNvSpPr txBox="1"/>
          <p:nvPr/>
        </p:nvSpPr>
        <p:spPr>
          <a:xfrm>
            <a:off x="3419872" y="764704"/>
            <a:ext cx="525658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chemeClr val="bg1"/>
                </a:solidFill>
              </a:rPr>
              <a:t>Елисеев, И. А. Словарь аббревиатур и акронимов русского языка</a:t>
            </a:r>
            <a:r>
              <a:rPr lang="ru-RU" dirty="0">
                <a:solidFill>
                  <a:schemeClr val="bg1"/>
                </a:solidFill>
              </a:rPr>
              <a:t>/ И. А. Елисеев. – Москва : ИНФРА-М, 2021. – 718 с. – </a:t>
            </a:r>
            <a:r>
              <a:rPr lang="ru-RU" dirty="0">
                <a:solidFill>
                  <a:srgbClr val="002060"/>
                </a:solidFill>
              </a:rPr>
              <a:t>URL: https://znanium.com/catalog/product/1223156.</a:t>
            </a:r>
            <a:r>
              <a:rPr lang="ru-RU" dirty="0">
                <a:solidFill>
                  <a:schemeClr val="bg1"/>
                </a:solidFill>
              </a:rPr>
              <a:t> – Текст : электронный.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	Представлена расшифровка более 30 тысяч аббревиатур и сокращений иного характера, которые употреблялись или употребляются в русском языке. Не является толковым словарем названий. Дается только расшифровка сокращений, в основном инициальных, поэтому имеет чисто практическое значение для широкого круга читателей: работников печати, радио и телевидения, специалистов в различных областях знаний, переводчиков. </a:t>
            </a:r>
          </a:p>
        </p:txBody>
      </p:sp>
    </p:spTree>
    <p:extLst>
      <p:ext uri="{BB962C8B-B14F-4D97-AF65-F5344CB8AC3E}">
        <p14:creationId xmlns:p14="http://schemas.microsoft.com/office/powerpoint/2010/main" val="3762828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A756CB-D0DA-4A3D-863E-00B4880E3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88840"/>
            <a:ext cx="1905000" cy="2781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BA0BCA-6433-4ECB-85EF-7AF381071BEE}"/>
              </a:ext>
            </a:extLst>
          </p:cNvPr>
          <p:cNvSpPr txBox="1"/>
          <p:nvPr/>
        </p:nvSpPr>
        <p:spPr>
          <a:xfrm>
            <a:off x="2699792" y="1340768"/>
            <a:ext cx="624644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chemeClr val="bg1"/>
                </a:solidFill>
              </a:rPr>
              <a:t>Ковалёв, В. И. Словарь этимологически проверяемых слов русского языка: словарь-справочник </a:t>
            </a:r>
            <a:r>
              <a:rPr lang="ru-RU" dirty="0">
                <a:solidFill>
                  <a:schemeClr val="bg1"/>
                </a:solidFill>
              </a:rPr>
              <a:t>/ В.И. Ковалёв. – 3-е издание, исправленное и дополненное. – Москва : ФОРУМ : ИНФРА-М, 2021. – 175 с. – </a:t>
            </a:r>
            <a:r>
              <a:rPr lang="ru-RU" dirty="0">
                <a:solidFill>
                  <a:srgbClr val="002060"/>
                </a:solidFill>
              </a:rPr>
              <a:t>URL: https://znanium.com/catalog/product/1189983</a:t>
            </a:r>
            <a:r>
              <a:rPr lang="ru-RU" dirty="0">
                <a:solidFill>
                  <a:schemeClr val="bg1"/>
                </a:solidFill>
              </a:rPr>
              <a:t>. – Текст : электронный.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	Словарь этимологически проверяемых слов удачно совмещает в себе полезные свойства справочника, научно-популярной книги и сборника задач. Он позволяет во многих случаях сделать непроверяемые написания проверяемыми и дает возможность организовать эффективную самостоятельную работу над усвоением непроверяемых написаний и развитием речи. </a:t>
            </a:r>
          </a:p>
        </p:txBody>
      </p:sp>
    </p:spTree>
    <p:extLst>
      <p:ext uri="{BB962C8B-B14F-4D97-AF65-F5344CB8AC3E}">
        <p14:creationId xmlns:p14="http://schemas.microsoft.com/office/powerpoint/2010/main" val="2472259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396531-C623-464D-BB10-6CCD1E87F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1800200" cy="26642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E0EE9D-8991-46F0-9929-205AB3331EFB}"/>
              </a:ext>
            </a:extLst>
          </p:cNvPr>
          <p:cNvSpPr txBox="1"/>
          <p:nvPr/>
        </p:nvSpPr>
        <p:spPr>
          <a:xfrm>
            <a:off x="2555776" y="1340768"/>
            <a:ext cx="63184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chemeClr val="bg1"/>
                </a:solidFill>
              </a:rPr>
              <a:t>Козырев, В. А. Правильно ли мы говорим. Краткий словарь справочник трудностей русского языка и тестовые задания по культуре речи : словарь </a:t>
            </a:r>
            <a:r>
              <a:rPr lang="ru-RU" dirty="0">
                <a:solidFill>
                  <a:schemeClr val="bg1"/>
                </a:solidFill>
              </a:rPr>
              <a:t>/ В. А. Козырев, В. Д. Черняк. – Санкт-Петербург : РГПУ им. А. И. Герцена, 2011. – 171 с. – </a:t>
            </a:r>
            <a:r>
              <a:rPr lang="ru-RU" dirty="0">
                <a:solidFill>
                  <a:srgbClr val="002060"/>
                </a:solidFill>
              </a:rPr>
              <a:t>URL: https://e.lanbook.com/book/49977</a:t>
            </a:r>
            <a:r>
              <a:rPr lang="ru-RU" dirty="0">
                <a:solidFill>
                  <a:schemeClr val="bg1"/>
                </a:solidFill>
              </a:rPr>
              <a:t>. – Текст : электронный.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	Краткий словарь-справочник содержит слова, употребление которых в современной речи вызывает вопросы и частые ошибки. Представлены трудные случаи произношения, ударения, образования грамматических форм и управления. В словник вошли главным образом слова, наиболее актуальные в сфере образования. Пособие включает также тестовые задания. </a:t>
            </a:r>
          </a:p>
        </p:txBody>
      </p:sp>
    </p:spTree>
    <p:extLst>
      <p:ext uri="{BB962C8B-B14F-4D97-AF65-F5344CB8AC3E}">
        <p14:creationId xmlns:p14="http://schemas.microsoft.com/office/powerpoint/2010/main" val="4265702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E5917D-EF1E-4D76-A4AD-812D15C9D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88840"/>
            <a:ext cx="1905000" cy="2705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8619F7-67A8-4B4F-A011-E19CDEB4F8C5}"/>
              </a:ext>
            </a:extLst>
          </p:cNvPr>
          <p:cNvSpPr txBox="1"/>
          <p:nvPr/>
        </p:nvSpPr>
        <p:spPr>
          <a:xfrm>
            <a:off x="2950059" y="1340768"/>
            <a:ext cx="561662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chemeClr val="bg1"/>
                </a:solidFill>
              </a:rPr>
              <a:t>Фадеев, С. В. Словарь сокращений современного русского языка </a:t>
            </a:r>
            <a:r>
              <a:rPr lang="ru-RU" dirty="0">
                <a:solidFill>
                  <a:schemeClr val="bg1"/>
                </a:solidFill>
              </a:rPr>
              <a:t>/ С. В. Фадеев. – Саратов : Ай Пи Эр Медиа, 2017. – 505 c. – </a:t>
            </a:r>
            <a:r>
              <a:rPr lang="ru-RU" dirty="0">
                <a:solidFill>
                  <a:srgbClr val="002060"/>
                </a:solidFill>
              </a:rPr>
              <a:t>URL: https://www.iprbookshop.ru/67342.html</a:t>
            </a:r>
            <a:r>
              <a:rPr lang="ru-RU" dirty="0">
                <a:solidFill>
                  <a:schemeClr val="bg1"/>
                </a:solidFill>
              </a:rPr>
              <a:t>. – Текст : электронный.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	Словарь содержит около 15 000 современных сокращений русского языка, охватывающих самые разнообразные отрасли знаний и профессиональной деятельности. В словаре представлены разнообразные типы сокращений: буквенные аббревиатуры, графические сокращения, сложносокращенные слова. </a:t>
            </a:r>
          </a:p>
        </p:txBody>
      </p:sp>
    </p:spTree>
    <p:extLst>
      <p:ext uri="{BB962C8B-B14F-4D97-AF65-F5344CB8AC3E}">
        <p14:creationId xmlns:p14="http://schemas.microsoft.com/office/powerpoint/2010/main" val="276883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29FA49-0ACE-4471-8FD4-E287BE97A1D6}"/>
              </a:ext>
            </a:extLst>
          </p:cNvPr>
          <p:cNvSpPr txBox="1"/>
          <p:nvPr/>
        </p:nvSpPr>
        <p:spPr>
          <a:xfrm>
            <a:off x="1979712" y="764704"/>
            <a:ext cx="612068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	</a:t>
            </a:r>
            <a:r>
              <a:rPr lang="ru-RU" sz="2400" b="1" dirty="0">
                <a:solidFill>
                  <a:schemeClr val="bg1"/>
                </a:solidFill>
              </a:rPr>
              <a:t>Берегите наш язык, наш прекрасный русский язык –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это клад, это достояние, переданное нам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нашими предшественниками!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	Обращайтесь почтительно с этим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могущественным орудием; в руках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умелых оно в состоянии совершать чудеса!</a:t>
            </a:r>
          </a:p>
          <a:p>
            <a:endParaRPr lang="ru-RU" sz="2400" b="1" dirty="0">
              <a:solidFill>
                <a:schemeClr val="bg1"/>
              </a:solidFill>
            </a:endParaRPr>
          </a:p>
          <a:p>
            <a:pPr algn="r"/>
            <a:r>
              <a:rPr lang="ru-RU" sz="2400" b="1" dirty="0">
                <a:solidFill>
                  <a:schemeClr val="bg1"/>
                </a:solidFill>
              </a:rPr>
              <a:t>И. С. Тургенев ,</a:t>
            </a:r>
          </a:p>
          <a:p>
            <a:pPr algn="r"/>
            <a:r>
              <a:rPr lang="ru-RU" sz="2400" b="1" dirty="0">
                <a:solidFill>
                  <a:schemeClr val="bg1"/>
                </a:solidFill>
              </a:rPr>
              <a:t>русский поэт, писатель </a:t>
            </a:r>
          </a:p>
        </p:txBody>
      </p:sp>
    </p:spTree>
    <p:extLst>
      <p:ext uri="{BB962C8B-B14F-4D97-AF65-F5344CB8AC3E}">
        <p14:creationId xmlns:p14="http://schemas.microsoft.com/office/powerpoint/2010/main" val="27938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История русского литературного языка</a:t>
            </a:r>
            <a:br>
              <a:rPr lang="ru-RU" b="1" dirty="0"/>
            </a:br>
            <a:endParaRPr lang="en-US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449E27D-6E7B-43D0-B025-3137D1063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88840"/>
            <a:ext cx="1882552" cy="2664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3E8E50-E6E3-49CB-A2F4-1EE3E140B783}"/>
              </a:ext>
            </a:extLst>
          </p:cNvPr>
          <p:cNvSpPr txBox="1"/>
          <p:nvPr/>
        </p:nvSpPr>
        <p:spPr>
          <a:xfrm>
            <a:off x="2699792" y="2305325"/>
            <a:ext cx="61206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Винокур, Г. О. История русского литературного языка</a:t>
            </a:r>
            <a:r>
              <a:rPr lang="ru-RU" dirty="0">
                <a:solidFill>
                  <a:schemeClr val="bg1"/>
                </a:solidFill>
              </a:rPr>
              <a:t> / Г. О. Винокур. – Москва : Юрайт, 2021. – 230 с. – URL: </a:t>
            </a:r>
            <a:r>
              <a:rPr lang="ru-RU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https://urait.ru/bcode/468148</a:t>
            </a:r>
            <a:r>
              <a:rPr lang="ru-RU" dirty="0">
                <a:solidFill>
                  <a:schemeClr val="bg1"/>
                </a:solidFill>
              </a:rPr>
              <a:t>. – Текст : электронный.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	В книге последовательно представлены этапы развития русского литературного языка как национального языка России. Отдельно рассмотрены изменения, происходившие в стилистике и орфографии в XVIII веке.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AD3994-C1CE-4580-A007-1C5AEA137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40768"/>
            <a:ext cx="2266950" cy="3543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048F56-60CE-4288-B131-B4D8E6394D3E}"/>
              </a:ext>
            </a:extLst>
          </p:cNvPr>
          <p:cNvSpPr txBox="1"/>
          <p:nvPr/>
        </p:nvSpPr>
        <p:spPr>
          <a:xfrm>
            <a:off x="3203848" y="1052736"/>
            <a:ext cx="518457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Войлова</a:t>
            </a:r>
            <a:r>
              <a:rPr lang="ru-RU" b="1" u="sng" dirty="0">
                <a:solidFill>
                  <a:schemeClr val="bg1"/>
                </a:solidFill>
              </a:rPr>
              <a:t>, К. А. История русского литературного языка </a:t>
            </a:r>
            <a:r>
              <a:rPr lang="ru-RU" dirty="0">
                <a:solidFill>
                  <a:schemeClr val="bg1"/>
                </a:solidFill>
              </a:rPr>
              <a:t>: учебник для вузов / К. А. </a:t>
            </a:r>
            <a:r>
              <a:rPr lang="ru-RU" dirty="0" err="1">
                <a:solidFill>
                  <a:schemeClr val="bg1"/>
                </a:solidFill>
              </a:rPr>
              <a:t>Войлова</a:t>
            </a:r>
            <a:r>
              <a:rPr lang="ru-RU" dirty="0">
                <a:solidFill>
                  <a:schemeClr val="bg1"/>
                </a:solidFill>
              </a:rPr>
              <a:t>, В. В. Леденёва. – 2-е издание, исправленное и дополненное. – Москва : Юрайт, 2021. – 432 с. – </a:t>
            </a:r>
            <a:r>
              <a:rPr lang="ru-RU" dirty="0">
                <a:solidFill>
                  <a:srgbClr val="002060"/>
                </a:solidFill>
              </a:rPr>
              <a:t>URL: https://urait.ru/bcode</a:t>
            </a:r>
            <a:r>
              <a:rPr lang="ru-RU" dirty="0">
                <a:solidFill>
                  <a:schemeClr val="bg1"/>
                </a:solidFill>
              </a:rPr>
              <a:t>/471369. – Текст : электронный.</a:t>
            </a:r>
          </a:p>
          <a:p>
            <a:r>
              <a:rPr lang="ru-RU" dirty="0">
                <a:solidFill>
                  <a:schemeClr val="bg1"/>
                </a:solidFill>
              </a:rPr>
              <a:t>	Рассматриваются важные этапы становления и функционирования русского литературного языка, описана система его норм и стилей, изучается взаимосвязь родов, жанров литературы и особенностей функционирования разноуровневых единиц языковой системы. Рассматривается взаимодействие литературного языка и разговорной речи, диалектов, просторечия. </a:t>
            </a:r>
          </a:p>
        </p:txBody>
      </p:sp>
    </p:spTree>
    <p:extLst>
      <p:ext uri="{BB962C8B-B14F-4D97-AF65-F5344CB8AC3E}">
        <p14:creationId xmlns:p14="http://schemas.microsoft.com/office/powerpoint/2010/main" val="3772143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3527CA-C848-4232-83A1-B7D209E30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2776"/>
            <a:ext cx="2266950" cy="3543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13AA8A-305C-41EF-9AC3-34218018BA67}"/>
              </a:ext>
            </a:extLst>
          </p:cNvPr>
          <p:cNvSpPr txBox="1"/>
          <p:nvPr/>
        </p:nvSpPr>
        <p:spPr>
          <a:xfrm>
            <a:off x="3347864" y="648022"/>
            <a:ext cx="4572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u="sng" dirty="0" err="1">
                <a:solidFill>
                  <a:schemeClr val="bg1"/>
                </a:solidFill>
              </a:rPr>
              <a:t>Войлова</a:t>
            </a:r>
            <a:r>
              <a:rPr lang="ru-RU" b="1" u="sng" dirty="0">
                <a:solidFill>
                  <a:schemeClr val="bg1"/>
                </a:solidFill>
              </a:rPr>
              <a:t>, К. А. Старославянский язык: </a:t>
            </a:r>
            <a:r>
              <a:rPr lang="ru-RU" dirty="0">
                <a:solidFill>
                  <a:schemeClr val="bg1"/>
                </a:solidFill>
              </a:rPr>
              <a:t>учебник и практикум для вузов / К. А. </a:t>
            </a:r>
            <a:r>
              <a:rPr lang="ru-RU" dirty="0" err="1">
                <a:solidFill>
                  <a:schemeClr val="bg1"/>
                </a:solidFill>
              </a:rPr>
              <a:t>Войлова</a:t>
            </a:r>
            <a:r>
              <a:rPr lang="ru-RU" dirty="0">
                <a:solidFill>
                  <a:schemeClr val="bg1"/>
                </a:solidFill>
              </a:rPr>
              <a:t>. – 3-е издание, исправленное и дополненное. – Москва : Юрайт, 2021. – 368 с. – URL: https://urait.ru/bcode/467890 (дата обращения: 21.09.2021). – Текст : электронный.</a:t>
            </a:r>
          </a:p>
          <a:p>
            <a:r>
              <a:rPr lang="ru-RU" dirty="0">
                <a:solidFill>
                  <a:schemeClr val="bg1"/>
                </a:solidFill>
              </a:rPr>
              <a:t>	Книга включает в себя как теоретические разделы курса, помогающие изучить графические, морфологические, фонетические и синтаксические особенности старославянского языка, так и практические, помогающие усвоить его правила и законы. Отдельно представлены тексты для чтения и анализа, а также словарь, призванный объяснять слова, формы и выражения. </a:t>
            </a:r>
          </a:p>
        </p:txBody>
      </p:sp>
    </p:spTree>
    <p:extLst>
      <p:ext uri="{BB962C8B-B14F-4D97-AF65-F5344CB8AC3E}">
        <p14:creationId xmlns:p14="http://schemas.microsoft.com/office/powerpoint/2010/main" val="2547386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F64770-31EE-45DF-B9E8-71A396A74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56792"/>
            <a:ext cx="2266950" cy="3543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20C6B0-605B-4C05-B3B4-181B1CE9A135}"/>
              </a:ext>
            </a:extLst>
          </p:cNvPr>
          <p:cNvSpPr txBox="1"/>
          <p:nvPr/>
        </p:nvSpPr>
        <p:spPr>
          <a:xfrm>
            <a:off x="3419872" y="776893"/>
            <a:ext cx="4572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Козырев, В. А. Древнерусский язык. Тесты </a:t>
            </a:r>
            <a:r>
              <a:rPr lang="ru-RU" dirty="0">
                <a:solidFill>
                  <a:schemeClr val="bg1"/>
                </a:solidFill>
              </a:rPr>
              <a:t>: учебное пособие / В. А. Козырев. – 2-е издание, исправленное и дополненное. – Москва : Юрайт, 2021. – 162 с. – </a:t>
            </a:r>
            <a:r>
              <a:rPr lang="ru-RU" dirty="0">
                <a:solidFill>
                  <a:srgbClr val="002060"/>
                </a:solidFill>
              </a:rPr>
              <a:t>URL: https://urait.ru/bcode/470872. </a:t>
            </a:r>
            <a:r>
              <a:rPr lang="ru-RU" dirty="0">
                <a:solidFill>
                  <a:schemeClr val="bg1"/>
                </a:solidFill>
              </a:rPr>
              <a:t>– Текст : электронный.</a:t>
            </a:r>
          </a:p>
          <a:p>
            <a:r>
              <a:rPr lang="ru-RU" dirty="0">
                <a:solidFill>
                  <a:schemeClr val="bg1"/>
                </a:solidFill>
              </a:rPr>
              <a:t>	Учебное пособие содержит тестовые задания по основным разделам (темам) курса «История древнерусского языка». Пособие имеет как обучающий, так и контролирующий характер. В каждом разделе представлены тесты с ключами для самопроверки и тесты без ключей для контроля преподавателем самостоятельной работы студентов. </a:t>
            </a:r>
          </a:p>
        </p:txBody>
      </p:sp>
    </p:spTree>
    <p:extLst>
      <p:ext uri="{BB962C8B-B14F-4D97-AF65-F5344CB8AC3E}">
        <p14:creationId xmlns:p14="http://schemas.microsoft.com/office/powerpoint/2010/main" val="324714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7CD9C7-D251-4719-BF8B-27FBEC3D8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84784"/>
            <a:ext cx="2266950" cy="3543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386CF4-AB3B-4192-BAB9-B3982075741F}"/>
              </a:ext>
            </a:extLst>
          </p:cNvPr>
          <p:cNvSpPr txBox="1"/>
          <p:nvPr/>
        </p:nvSpPr>
        <p:spPr>
          <a:xfrm>
            <a:off x="2915816" y="476672"/>
            <a:ext cx="45720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Колесов, В. В. Древнерусский литературный язык </a:t>
            </a:r>
            <a:r>
              <a:rPr lang="ru-RU" dirty="0">
                <a:solidFill>
                  <a:schemeClr val="bg1"/>
                </a:solidFill>
              </a:rPr>
              <a:t>: учебник и практикум / В. В. Колесов. – Москва : Юрайт, 2021. – 333 с. – </a:t>
            </a:r>
            <a:r>
              <a:rPr lang="ru-RU" dirty="0">
                <a:solidFill>
                  <a:srgbClr val="002060"/>
                </a:solidFill>
              </a:rPr>
              <a:t>URL: https://urait.ru/bcode/469475</a:t>
            </a:r>
            <a:r>
              <a:rPr lang="ru-RU" dirty="0">
                <a:solidFill>
                  <a:schemeClr val="bg1"/>
                </a:solidFill>
              </a:rPr>
              <a:t>. – Текст : электронный.</a:t>
            </a:r>
          </a:p>
          <a:p>
            <a:r>
              <a:rPr lang="ru-RU" dirty="0">
                <a:solidFill>
                  <a:schemeClr val="bg1"/>
                </a:solidFill>
              </a:rPr>
              <a:t>	В книге изложены ключевые проблемы истории древнерусского литературного языка как результата общекультурных и языковых схождений народно-разговорного языка и старославянских текстов. В качестве иллюстраций приведены наблюдения над языком многих жанров древнерусской письменности. Особое внимание уделяется языку и стилю Кирилла Туровского, Епифания Премудрого, Аввакума Петрова, последовательно развивавших литературные жанры, стили и литературный язык. </a:t>
            </a:r>
          </a:p>
        </p:txBody>
      </p:sp>
    </p:spTree>
    <p:extLst>
      <p:ext uri="{BB962C8B-B14F-4D97-AF65-F5344CB8AC3E}">
        <p14:creationId xmlns:p14="http://schemas.microsoft.com/office/powerpoint/2010/main" val="3903952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DA937-D2B0-4F9E-B981-8DD7E2D4F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786" y="571481"/>
            <a:ext cx="7772400" cy="913304"/>
          </a:xfrm>
        </p:spPr>
        <p:txBody>
          <a:bodyPr>
            <a:normAutofit/>
          </a:bodyPr>
          <a:lstStyle/>
          <a:p>
            <a:r>
              <a:rPr lang="ru-RU" sz="3200" b="1" dirty="0"/>
              <a:t>Современный русский язык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5B8B22-DB73-4508-BB9E-7DF7D743F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038350"/>
            <a:ext cx="1905000" cy="2781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BCA4EB-39E6-43FB-8D74-0E30D5D72426}"/>
              </a:ext>
            </a:extLst>
          </p:cNvPr>
          <p:cNvSpPr txBox="1"/>
          <p:nvPr/>
        </p:nvSpPr>
        <p:spPr>
          <a:xfrm>
            <a:off x="2699792" y="1443841"/>
            <a:ext cx="631844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chemeClr val="bg1"/>
                </a:solidFill>
              </a:rPr>
              <a:t>Авдонина, Л. Н. Письменные работы научного стиля </a:t>
            </a:r>
            <a:r>
              <a:rPr lang="ru-RU" dirty="0">
                <a:solidFill>
                  <a:schemeClr val="bg1"/>
                </a:solidFill>
              </a:rPr>
              <a:t>: учебное пособие / Л. Н. Авдонина, Т. В. Гусева. – Москва : ФОРУМ : ИНФРА-М, 2020. – 72 с. – </a:t>
            </a:r>
            <a:r>
              <a:rPr lang="ru-RU" dirty="0">
                <a:solidFill>
                  <a:srgbClr val="002060"/>
                </a:solidFill>
              </a:rPr>
              <a:t>URL: https://znanium.com/catalog/product/1038577.</a:t>
            </a:r>
            <a:r>
              <a:rPr lang="ru-RU" dirty="0">
                <a:solidFill>
                  <a:schemeClr val="bg1"/>
                </a:solidFill>
              </a:rPr>
              <a:t> – Текст : электронный.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	Учебное пособие посвящено основным письменным жанрам научного стиля (курсовая работа, бакалаврская работа, дипломная работа и магистерская диссертация, монография, статья, доклад) и научно-информативного стиля речи (реферат, аннотация, тезисы, отзыв, рецензия). В приложении даны образцы написания введения и заключения научных работ промежуточной и итоговой аттестации, статьи, доклада, тезисов. Формирует навыки научной письменной речи, а также составления научных текстов разных жанров. </a:t>
            </a:r>
          </a:p>
        </p:txBody>
      </p:sp>
    </p:spTree>
    <p:extLst>
      <p:ext uri="{BB962C8B-B14F-4D97-AF65-F5344CB8AC3E}">
        <p14:creationId xmlns:p14="http://schemas.microsoft.com/office/powerpoint/2010/main" val="85216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6F75A3A-2F54-44C5-A50D-EE04993DA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44824"/>
            <a:ext cx="1905000" cy="2771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E65D92-2453-4EB6-BF27-6D9E259E7F74}"/>
              </a:ext>
            </a:extLst>
          </p:cNvPr>
          <p:cNvSpPr txBox="1"/>
          <p:nvPr/>
        </p:nvSpPr>
        <p:spPr>
          <a:xfrm>
            <a:off x="3131840" y="1124788"/>
            <a:ext cx="532859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Голуб, И. Б. Русская риторика и культура речи </a:t>
            </a:r>
            <a:r>
              <a:rPr lang="ru-RU" b="1" dirty="0">
                <a:solidFill>
                  <a:schemeClr val="bg1"/>
                </a:solidFill>
              </a:rPr>
              <a:t>: учебное пособие / И. Б. Голуб, В. Д. Неклюдов. – Москва : Логос, 2020. – 328 с. – </a:t>
            </a:r>
            <a:r>
              <a:rPr lang="ru-RU" b="1" dirty="0">
                <a:solidFill>
                  <a:srgbClr val="002060"/>
                </a:solidFill>
              </a:rPr>
              <a:t>URL: https://znanium.com/catalog/product/1213715</a:t>
            </a:r>
            <a:r>
              <a:rPr lang="ru-RU" b="1" dirty="0">
                <a:solidFill>
                  <a:schemeClr val="bg1"/>
                </a:solidFill>
              </a:rPr>
              <a:t>. – Текст : электронный.</a:t>
            </a:r>
          </a:p>
          <a:p>
            <a:r>
              <a:rPr lang="ru-RU" b="1" dirty="0">
                <a:solidFill>
                  <a:schemeClr val="bg1"/>
                </a:solidFill>
              </a:rPr>
              <a:t>	Изложены наиболее важные сведения о классической риторике. Освещена история риторических учений. Раскрыто понятие ораторской речи. Рассмотрены риторические каноны. Проанализированы составляющие культуры речи оратора: словесное выражение мысли, лексические и фонетические средства выразительности речи, синтаксические средства экспрессии, использование фразеологизмов, литературное произношение и ударение. </a:t>
            </a:r>
          </a:p>
        </p:txBody>
      </p:sp>
    </p:spTree>
    <p:extLst>
      <p:ext uri="{BB962C8B-B14F-4D97-AF65-F5344CB8AC3E}">
        <p14:creationId xmlns:p14="http://schemas.microsoft.com/office/powerpoint/2010/main" val="1794147916"/>
      </p:ext>
    </p:extLst>
  </p:cSld>
  <p:clrMapOvr>
    <a:masterClrMapping/>
  </p:clrMapOvr>
</p:sld>
</file>

<file path=ppt/theme/theme1.xml><?xml version="1.0" encoding="utf-8"?>
<a:theme xmlns:a="http://schemas.openxmlformats.org/drawingml/2006/main" name="6_books_new_rus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InProgress</ApprovalStatus>
    <EditorialTags xmlns="9d035d7d-02e5-4a00-8b62-9a556aabc7b5" xsi:nil="true"/>
    <MarketSpecific xmlns="9d035d7d-02e5-4a00-8b62-9a556aabc7b5">true</MarketSpecific>
    <TPLaunchHelpLinkType xmlns="9d035d7d-02e5-4a00-8b62-9a556aabc7b5">Template</TPLaunchHelpLinkType>
    <TPNamespace xmlns="9d035d7d-02e5-4a00-8b62-9a556aabc7b5" xsi:nil="true"/>
    <TemplateTemplateType xmlns="9d035d7d-02e5-4a00-8b62-9a556aabc7b5">PowerPoint 97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>TP</AssetType>
    <IntlLangReview xmlns="9d035d7d-02e5-4a00-8b62-9a556aabc7b5" xsi:nil="true"/>
    <NumericId xmlns="9d035d7d-02e5-4a00-8b62-9a556aabc7b5" xsi:nil="true"/>
    <OOCacheId xmlns="9d035d7d-02e5-4a00-8b62-9a556aabc7b5" xsi:nil="true"/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 xsi:nil="true"/>
    <TPAppVersion xmlns="9d035d7d-02e5-4a00-8b62-9a556aabc7b5" xsi:nil="true"/>
    <IsSearchable xmlns="9d035d7d-02e5-4a00-8b62-9a556aabc7b5">true</IsSearchable>
    <EditorialStatus xmlns="9d035d7d-02e5-4a00-8b62-9a556aabc7b5">Complete</EditorialStatus>
    <UALocComments xmlns="9d035d7d-02e5-4a00-8b62-9a556aabc7b5" xsi:nil="true"/>
    <CSXHash xmlns="9d035d7d-02e5-4a00-8b62-9a556aabc7b5" xsi:nil="true"/>
    <DirectSourceMarket xmlns="9d035d7d-02e5-4a00-8b62-9a556aabc7b5" xsi:nil="true"/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1 Microsoft Managed Content</TrustLevel>
    <UALocRecommendation xmlns="9d035d7d-02e5-4a00-8b62-9a556aabc7b5">Localize</UALocRecommendation>
    <TPApplication xmlns="9d035d7d-02e5-4a00-8b62-9a556aabc7b5" xsi:nil="true"/>
    <AssetId xmlns="9d035d7d-02e5-4a00-8b62-9a556aabc7b5">TP101908681</AssetId>
    <APEditor xmlns="9d035d7d-02e5-4a00-8b62-9a556aabc7b5">
      <UserInfo>
        <DisplayName/>
        <AccountId xsi:nil="true"/>
        <AccountType/>
      </UserInfo>
    </APEditor>
    <PrimaryImageGen xmlns="9d035d7d-02e5-4a00-8b62-9a556aabc7b5">true</PrimaryImageGen>
    <TPInstallLocation xmlns="9d035d7d-02e5-4a00-8b62-9a556aabc7b5" xsi:nil="true"/>
    <Manager xmlns="9d035d7d-02e5-4a00-8b62-9a556aabc7b5" xsi:nil="true"/>
    <ParentAssetId xmlns="9d035d7d-02e5-4a00-8b62-9a556aabc7b5" xsi:nil="true"/>
    <SubmitterId xmlns="9d035d7d-02e5-4a00-8b62-9a556aabc7b5" xsi:nil="true"/>
    <TemplateStatus xmlns="9d035d7d-02e5-4a00-8b62-9a556aabc7b5">Complete</TemplateStatus>
    <APAuthor xmlns="9d035d7d-02e5-4a00-8b62-9a556aabc7b5">
      <UserInfo>
        <DisplayName>FAREAST\v-thjoth</DisplayName>
        <AccountId>39</AccountId>
        <AccountType/>
      </UserInfo>
    </APAuthor>
    <TPCommandLine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267181</Value>
      <Value>407239</Value>
    </PublishStatusLookup>
    <SourceTitle xmlns="9d035d7d-02e5-4a00-8b62-9a556aabc7b5" xsi:nil="true"/>
    <AcquiredFrom xmlns="9d035d7d-02e5-4a00-8b62-9a556aabc7b5">Internal MS</AcquiredFrom>
    <CSXSubmissionMarket xmlns="9d035d7d-02e5-4a00-8b62-9a556aabc7b5" xsi:nil="true"/>
    <Markets xmlns="9d035d7d-02e5-4a00-8b62-9a556aabc7b5"/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2010-06-18T10:05:00+00:00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2100-01-01T08:00:00+00:00</AssetExpire>
    <Description0 xmlns="91e8d559-4d54-460d-ba58-5d5027f88b4d" xsi:nil="true"/>
    <MachineTranslated xmlns="9d035d7d-02e5-4a00-8b62-9a556aabc7b5">false</MachineTranslated>
    <OutputCachingOn xmlns="9d035d7d-02e5-4a00-8b62-9a556aabc7b5">true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OriginalRelease xmlns="9d035d7d-02e5-4a00-8b62-9a556aabc7b5">14</OriginalRelease>
    <LocLastLocAttemptVersionLookup xmlns="9d035d7d-02e5-4a00-8b62-9a556aabc7b5">184652</LocLastLocAttemptVersionLookup>
    <CampaignTagsTaxHTField0 xmlns="9d035d7d-02e5-4a00-8b62-9a556aabc7b5">
      <Terms xmlns="http://schemas.microsoft.com/office/infopath/2007/PartnerControls"/>
    </CampaignTagsTaxHTField0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RecommendationsModifier xmlns="9d035d7d-02e5-4a00-8b62-9a556aabc7b5" xsi:nil="true"/>
    <LocManualTestRequired xmlns="9d035d7d-02e5-4a00-8b62-9a556aabc7b5">false</LocManualTestRequired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MarketGroupTiers2 xmlns="9d035d7d-02e5-4a00-8b62-9a556aabc7b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D7ABD1-1C08-47C4-88E5-7EDBC680C2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63F4A6-DC2F-4F83-B16A-04E49459EB3E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customXml/itemProps3.xml><?xml version="1.0" encoding="utf-8"?>
<ds:datastoreItem xmlns:ds="http://schemas.openxmlformats.org/officeDocument/2006/customXml" ds:itemID="{E25B54F3-4D54-464E-B68E-DF25E4ECAA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книгами</Template>
  <TotalTime>315</TotalTime>
  <Words>1714</Words>
  <Application>Microsoft Office PowerPoint</Application>
  <PresentationFormat>Экран (4:3)</PresentationFormat>
  <Paragraphs>45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</vt:lpstr>
      <vt:lpstr>6_books_new_rus (2)</vt:lpstr>
      <vt:lpstr>Живой язык, родное слово</vt:lpstr>
      <vt:lpstr>Презентация PowerPoint</vt:lpstr>
      <vt:lpstr>История русского литературного языка </vt:lpstr>
      <vt:lpstr>Презентация PowerPoint</vt:lpstr>
      <vt:lpstr>Презентация PowerPoint</vt:lpstr>
      <vt:lpstr>Презентация PowerPoint</vt:lpstr>
      <vt:lpstr>Презентация PowerPoint</vt:lpstr>
      <vt:lpstr>Современный 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Словари и справочники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Живой язык, родное слово</dc:title>
  <dc:subject>Шаблон оформления</dc:subject>
  <dc:creator>Тушова Тамара Михайловна</dc:creator>
  <cp:keywords>Шаблон оформления</cp:keywords>
  <dc:description>Шаблон оформления</dc:description>
  <cp:lastModifiedBy>Тушова Тамара Михайловна</cp:lastModifiedBy>
  <cp:revision>8</cp:revision>
  <dcterms:created xsi:type="dcterms:W3CDTF">2026-01-28T04:07:09Z</dcterms:created>
  <dcterms:modified xsi:type="dcterms:W3CDTF">2026-01-28T09:22:10Z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</Properties>
</file>