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81" r:id="rId4"/>
    <p:sldId id="279" r:id="rId5"/>
    <p:sldId id="280" r:id="rId6"/>
    <p:sldId id="265" r:id="rId7"/>
    <p:sldId id="266" r:id="rId8"/>
    <p:sldId id="267" r:id="rId9"/>
    <p:sldId id="268" r:id="rId10"/>
    <p:sldId id="257" r:id="rId11"/>
    <p:sldId id="263" r:id="rId12"/>
    <p:sldId id="275" r:id="rId13"/>
    <p:sldId id="276" r:id="rId14"/>
    <p:sldId id="277" r:id="rId15"/>
    <p:sldId id="278" r:id="rId16"/>
    <p:sldId id="273" r:id="rId17"/>
    <p:sldId id="282" r:id="rId18"/>
    <p:sldId id="269" r:id="rId19"/>
    <p:sldId id="272" r:id="rId20"/>
    <p:sldId id="274" r:id="rId21"/>
    <p:sldId id="262" r:id="rId22"/>
    <p:sldId id="258" r:id="rId23"/>
    <p:sldId id="285" r:id="rId24"/>
    <p:sldId id="271" r:id="rId25"/>
    <p:sldId id="27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3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48441-029A-479C-8DA3-685555AA65F7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335EF-E026-4B8D-8E2D-B06A539B2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14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335EF-E026-4B8D-8E2D-B06A539B21D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077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335EF-E026-4B8D-8E2D-B06A539B21D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7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B2A19-D05E-4273-89EA-81CC491C5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DC7D1CD-97D6-4A47-8DEE-08CBF7BBA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286E0C-5AEA-4686-BE06-89D90BC26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2DF530-B2ED-456E-B784-8AA92705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A032B3-649E-41DA-81FF-BD3318CA0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319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70FCB-7EE2-4F13-AA19-E8656543F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39AD39-279B-4FBC-A8A4-37DCD379C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A87D0B-C06A-4004-B503-CB66EDB3C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D9BFD3-1B55-4472-B2EF-FD859BAE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64C323-B488-4919-B875-4585DB58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72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82D3C-8D04-45D7-B2B8-3BF740BED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E9846D-0149-48ED-9F0A-42889CE9D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329F8F-552F-43ED-8EFD-044C4AEA6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0BB99A-88A1-4EA6-BA90-940386359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40F210-A273-4C7E-A95D-31BC81F4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3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2915FA-BD1E-49D4-9031-77CC6E960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D600E7-EFCF-4A8F-B14A-B98F0D43C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2EC438-C78F-47E5-925C-21A422B96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E74444-A102-47C9-B5C4-DE371AB28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F95C0B-DBE2-4565-A70D-2FA06D005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3FF194-5FCD-4A15-B3D3-7D2BCE227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086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AE866-9C94-418F-A13B-ABE54F65F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C65C04-0612-4C7A-B5AA-853C76C59F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DD33D4-2A24-4E22-97AC-2B5DD24A2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C5B963-722F-45CA-AF1A-9F3CCA153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58BCC2-0020-416F-B73C-0D9C7C2704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775DCE8-DFF6-4569-9EAB-FD5803B53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0D9246-8E78-4B28-947E-0A8DACC9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81A6CA-A441-4708-8D87-6D7CF1CB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446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5E5B6-F1F7-49EC-A703-5035C185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2F06F19-2275-4D8A-B2FF-50687A4D3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F13BAF-F766-41CF-A3D8-8404F3A9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814870B-42A7-46F7-890D-CB2FB4E00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18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A666F8-9731-4D81-B619-EA3B1B58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AB8EC9-47F4-4213-837A-250A20560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3E0A93-47AD-4F80-BA9D-A8711F65C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69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9BF5F3-A9A9-4E6C-BAF5-497A9689E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B1077A-FCBB-408A-A97F-B5017B033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D0D00C0-64D2-4738-8C20-D418D8000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01B494-5D3D-4015-8A8A-DED89E29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1DDC05-B7BE-4809-AF8C-C493B706F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EB54CC-1947-4403-92CF-0F373F19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28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C22EE-C584-42C5-9AC4-184005B05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A736876-6C8D-4579-931E-923EB39A00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F3DEE5-384A-47B1-8C0A-940763C57C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41063B-CB55-44DD-9EA3-FF4FA567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D47762-44BF-47A5-861E-75572F65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6050EE-DA57-44F9-B973-0FB3F6FE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37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33C44-E664-46CB-BDC1-5273D31C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7DBC617-BCA2-4CF0-B4A8-B811433A0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862AF6-0D43-4EAF-AD8D-CE968CFA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20EA9F-269D-4CA8-BCA2-9EB1AE1F6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8B23F6-2F13-4F47-A051-F476D6DF4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71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5F33E91-75A5-413E-8F6A-A1E0E4E2E3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88DE41-7A74-4CC7-8E42-B06010533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F38492-4E1A-4B08-9C93-ACDCEE363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CBD79A-69FD-42A1-A8A3-879685A5A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55FFED-24A3-4D84-B8E1-5675C8367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135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FCFCD-7F3A-49FD-82FA-8AD48DC53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86666E-265D-4BDA-A20E-248D274DF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6B19D6-3334-49CA-B787-491B22D3FA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A78C3-A54B-483E-B136-751C0133A6E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AFCD3A-2155-479A-8371-F9110C37E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218981-70AC-4486-AB5A-50E3A66F8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55E02-03D3-459B-A480-2B26E90312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832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4565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CE9DF-2AD2-4A22-B5EF-966D38058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638" y="209550"/>
            <a:ext cx="11298723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Рубцовского института (филиала) АлтГУ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47E020B-5508-8B20-AB40-132DDC0721AC}"/>
              </a:ext>
            </a:extLst>
          </p:cNvPr>
          <p:cNvSpPr txBox="1">
            <a:spLocks/>
          </p:cNvSpPr>
          <p:nvPr/>
        </p:nvSpPr>
        <p:spPr>
          <a:xfrm>
            <a:off x="5636029" y="2305050"/>
            <a:ext cx="6298419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Камышникова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Николаевна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химических наук, психолог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 кабинет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EF969C-D0AD-478C-9603-8BB6F7CBB8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94938" y="1419225"/>
            <a:ext cx="6865283" cy="6311106"/>
          </a:xfrm>
          <a:custGeom>
            <a:avLst/>
            <a:gdLst>
              <a:gd name="connsiteX0" fmla="*/ 3394542 w 6865283"/>
              <a:gd name="connsiteY0" fmla="*/ 0 h 6311106"/>
              <a:gd name="connsiteX1" fmla="*/ 6865283 w 6865283"/>
              <a:gd name="connsiteY1" fmla="*/ 3470741 h 6311106"/>
              <a:gd name="connsiteX2" fmla="*/ 5602256 w 6865283"/>
              <a:gd name="connsiteY2" fmla="*/ 6148934 h 6311106"/>
              <a:gd name="connsiteX3" fmla="*/ 5385385 w 6865283"/>
              <a:gd name="connsiteY3" fmla="*/ 6311106 h 6311106"/>
              <a:gd name="connsiteX4" fmla="*/ 1403699 w 6865283"/>
              <a:gd name="connsiteY4" fmla="*/ 6311106 h 6311106"/>
              <a:gd name="connsiteX5" fmla="*/ 1186829 w 6865283"/>
              <a:gd name="connsiteY5" fmla="*/ 6148934 h 6311106"/>
              <a:gd name="connsiteX6" fmla="*/ 79839 w 6865283"/>
              <a:gd name="connsiteY6" fmla="*/ 4502833 h 6311106"/>
              <a:gd name="connsiteX7" fmla="*/ 0 w 6865283"/>
              <a:gd name="connsiteY7" fmla="*/ 4192330 h 6311106"/>
              <a:gd name="connsiteX8" fmla="*/ 0 w 6865283"/>
              <a:gd name="connsiteY8" fmla="*/ 2749152 h 6311106"/>
              <a:gd name="connsiteX9" fmla="*/ 79839 w 6865283"/>
              <a:gd name="connsiteY9" fmla="*/ 2438649 h 6311106"/>
              <a:gd name="connsiteX10" fmla="*/ 3394542 w 6865283"/>
              <a:gd name="connsiteY10" fmla="*/ 0 h 631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65283" h="6311106">
                <a:moveTo>
                  <a:pt x="3394542" y="0"/>
                </a:moveTo>
                <a:cubicBezTo>
                  <a:pt x="5311379" y="0"/>
                  <a:pt x="6865283" y="1553904"/>
                  <a:pt x="6865283" y="3470741"/>
                </a:cubicBezTo>
                <a:cubicBezTo>
                  <a:pt x="6865283" y="4548962"/>
                  <a:pt x="6373618" y="5512349"/>
                  <a:pt x="5602256" y="6148934"/>
                </a:cubicBezTo>
                <a:lnTo>
                  <a:pt x="5385385" y="6311106"/>
                </a:lnTo>
                <a:lnTo>
                  <a:pt x="1403699" y="6311106"/>
                </a:lnTo>
                <a:lnTo>
                  <a:pt x="1186829" y="6148934"/>
                </a:lnTo>
                <a:cubicBezTo>
                  <a:pt x="672587" y="5724544"/>
                  <a:pt x="282655" y="5154908"/>
                  <a:pt x="79839" y="4502833"/>
                </a:cubicBezTo>
                <a:lnTo>
                  <a:pt x="0" y="4192330"/>
                </a:lnTo>
                <a:lnTo>
                  <a:pt x="0" y="2749152"/>
                </a:lnTo>
                <a:lnTo>
                  <a:pt x="79839" y="2438649"/>
                </a:lnTo>
                <a:cubicBezTo>
                  <a:pt x="519275" y="1025820"/>
                  <a:pt x="1837112" y="0"/>
                  <a:pt x="339454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0123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AEA37-E246-4152-9F07-2F85C92D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за обучение на 2027/2028 уч. год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E247375-A0CA-48DB-B014-7D605473D1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078872"/>
              </p:ext>
            </p:extLst>
          </p:nvPr>
        </p:nvGraphicFramePr>
        <p:xfrm>
          <a:off x="1366982" y="1967345"/>
          <a:ext cx="9254836" cy="42117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54836">
                  <a:extLst>
                    <a:ext uri="{9D8B030D-6E8A-4147-A177-3AD203B41FA5}">
                      <a16:colId xmlns:a16="http://schemas.microsoft.com/office/drawing/2014/main" val="2869167019"/>
                    </a:ext>
                  </a:extLst>
                </a:gridCol>
              </a:tblGrid>
              <a:tr h="1602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Оплата за обучение без повышения стоимости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До 01.04.2027 – 50%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До 01.09.2027 – 50%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4594617"/>
                  </a:ext>
                </a:extLst>
              </a:tr>
              <a:tr h="1602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Оплата двумя платежами (</a:t>
                      </a:r>
                      <a:r>
                        <a:rPr lang="en-US" sz="2400" dirty="0">
                          <a:effectLst/>
                        </a:rPr>
                        <a:t>min </a:t>
                      </a:r>
                      <a:r>
                        <a:rPr lang="ru-RU" sz="2400" dirty="0">
                          <a:effectLst/>
                        </a:rPr>
                        <a:t>повышение на % инфляции)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До 01.06.2027 – 50%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До 01.11.2027 – 50%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945126"/>
                  </a:ext>
                </a:extLst>
              </a:tr>
              <a:tr h="1006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Оплата за год обучения (вся сумма)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До 01.09.2027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226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34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75DC9-5261-45C8-8419-F126549EC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учебной работе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B24E191-AFF3-421F-AF99-DC775F304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87831" y="1690688"/>
            <a:ext cx="4762500" cy="3571875"/>
          </a:xfr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EA5B5EF6-28D9-451E-9952-46B57A4754E2}"/>
              </a:ext>
            </a:extLst>
          </p:cNvPr>
          <p:cNvSpPr txBox="1">
            <a:spLocks/>
          </p:cNvSpPr>
          <p:nvPr/>
        </p:nvSpPr>
        <p:spPr>
          <a:xfrm>
            <a:off x="5686435" y="1918555"/>
            <a:ext cx="6298419" cy="434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Голева 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Оксана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Геннадьевна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Доцент, кандидат экономических наук </a:t>
            </a: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212 кабинет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9B9E34-993A-4610-8A4F-CDE9C8780B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153005" y="1445907"/>
            <a:ext cx="6298419" cy="6298419"/>
          </a:xfrm>
          <a:custGeom>
            <a:avLst/>
            <a:gdLst>
              <a:gd name="connsiteX0" fmla="*/ 3432629 w 6865258"/>
              <a:gd name="connsiteY0" fmla="*/ 0 h 6865258"/>
              <a:gd name="connsiteX1" fmla="*/ 6865258 w 6865258"/>
              <a:gd name="connsiteY1" fmla="*/ 3432629 h 6865258"/>
              <a:gd name="connsiteX2" fmla="*/ 3432629 w 6865258"/>
              <a:gd name="connsiteY2" fmla="*/ 6865258 h 6865258"/>
              <a:gd name="connsiteX3" fmla="*/ 0 w 6865258"/>
              <a:gd name="connsiteY3" fmla="*/ 3432629 h 6865258"/>
              <a:gd name="connsiteX4" fmla="*/ 3432629 w 6865258"/>
              <a:gd name="connsiteY4" fmla="*/ 0 h 686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5258" h="6865258">
                <a:moveTo>
                  <a:pt x="3432629" y="0"/>
                </a:moveTo>
                <a:cubicBezTo>
                  <a:pt x="5328418" y="0"/>
                  <a:pt x="6865258" y="1536840"/>
                  <a:pt x="6865258" y="3432629"/>
                </a:cubicBezTo>
                <a:cubicBezTo>
                  <a:pt x="6865258" y="5328418"/>
                  <a:pt x="5328418" y="6865258"/>
                  <a:pt x="3432629" y="6865258"/>
                </a:cubicBezTo>
                <a:cubicBezTo>
                  <a:pt x="1536840" y="6865258"/>
                  <a:pt x="0" y="5328418"/>
                  <a:pt x="0" y="3432629"/>
                </a:cubicBezTo>
                <a:cubicBezTo>
                  <a:pt x="0" y="1536840"/>
                  <a:pt x="1536840" y="0"/>
                  <a:pt x="343262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088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350AA-5E3D-4E9C-8B90-58A9D0EA5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</a:t>
            </a:r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научной работе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E0D584-5BA6-4E38-9A15-0A2E4CBBB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A8085C6C-6129-4194-B2D9-C482E944DC96}"/>
              </a:ext>
            </a:extLst>
          </p:cNvPr>
          <p:cNvSpPr txBox="1">
            <a:spLocks/>
          </p:cNvSpPr>
          <p:nvPr/>
        </p:nvSpPr>
        <p:spPr>
          <a:xfrm>
            <a:off x="5624291" y="2149475"/>
            <a:ext cx="6298419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Медведева 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Андреевна</a:t>
            </a: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216 кабинет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1AA05C5-FC94-4AFB-88B6-AA2E597768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2486" y="1477815"/>
            <a:ext cx="5391627" cy="6336183"/>
          </a:xfrm>
          <a:custGeom>
            <a:avLst/>
            <a:gdLst>
              <a:gd name="connsiteX0" fmla="*/ 2111775 w 5255370"/>
              <a:gd name="connsiteY0" fmla="*/ 0 h 6176056"/>
              <a:gd name="connsiteX1" fmla="*/ 5251282 w 5255370"/>
              <a:gd name="connsiteY1" fmla="*/ 2929118 h 6176056"/>
              <a:gd name="connsiteX2" fmla="*/ 5255370 w 5255370"/>
              <a:gd name="connsiteY2" fmla="*/ 3087951 h 6176056"/>
              <a:gd name="connsiteX3" fmla="*/ 5255370 w 5255370"/>
              <a:gd name="connsiteY3" fmla="*/ 3088106 h 6176056"/>
              <a:gd name="connsiteX4" fmla="*/ 5251282 w 5255370"/>
              <a:gd name="connsiteY4" fmla="*/ 3246938 h 6176056"/>
              <a:gd name="connsiteX5" fmla="*/ 2111775 w 5255370"/>
              <a:gd name="connsiteY5" fmla="*/ 6176056 h 6176056"/>
              <a:gd name="connsiteX6" fmla="*/ 112155 w 5255370"/>
              <a:gd name="connsiteY6" fmla="*/ 5470901 h 6176056"/>
              <a:gd name="connsiteX7" fmla="*/ 0 w 5255370"/>
              <a:gd name="connsiteY7" fmla="*/ 5370769 h 6176056"/>
              <a:gd name="connsiteX8" fmla="*/ 0 w 5255370"/>
              <a:gd name="connsiteY8" fmla="*/ 805287 h 6176056"/>
              <a:gd name="connsiteX9" fmla="*/ 112155 w 5255370"/>
              <a:gd name="connsiteY9" fmla="*/ 705155 h 6176056"/>
              <a:gd name="connsiteX10" fmla="*/ 2111775 w 5255370"/>
              <a:gd name="connsiteY10" fmla="*/ 0 h 6176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55370" h="6176056">
                <a:moveTo>
                  <a:pt x="2111775" y="0"/>
                </a:moveTo>
                <a:cubicBezTo>
                  <a:pt x="3793680" y="0"/>
                  <a:pt x="5167086" y="1297498"/>
                  <a:pt x="5251282" y="2929118"/>
                </a:cubicBezTo>
                <a:lnTo>
                  <a:pt x="5255370" y="3087951"/>
                </a:lnTo>
                <a:lnTo>
                  <a:pt x="5255370" y="3088106"/>
                </a:lnTo>
                <a:lnTo>
                  <a:pt x="5251282" y="3246938"/>
                </a:lnTo>
                <a:cubicBezTo>
                  <a:pt x="5167086" y="4878559"/>
                  <a:pt x="3793680" y="6176056"/>
                  <a:pt x="2111775" y="6176056"/>
                </a:cubicBezTo>
                <a:cubicBezTo>
                  <a:pt x="1352205" y="6176056"/>
                  <a:pt x="655554" y="5911426"/>
                  <a:pt x="112155" y="5470901"/>
                </a:cubicBezTo>
                <a:lnTo>
                  <a:pt x="0" y="5370769"/>
                </a:lnTo>
                <a:lnTo>
                  <a:pt x="0" y="805287"/>
                </a:lnTo>
                <a:lnTo>
                  <a:pt x="112155" y="705155"/>
                </a:lnTo>
                <a:cubicBezTo>
                  <a:pt x="655554" y="264630"/>
                  <a:pt x="1352205" y="0"/>
                  <a:pt x="2111775" y="0"/>
                </a:cubicBezTo>
                <a:close/>
              </a:path>
            </a:pathLst>
          </a:cu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912FE9-F358-4941-A01B-DADFBE0AFE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294307" y="2187397"/>
            <a:ext cx="1194054" cy="5283307"/>
          </a:xfrm>
          <a:custGeom>
            <a:avLst/>
            <a:gdLst>
              <a:gd name="connsiteX0" fmla="*/ 1031822 w 1031822"/>
              <a:gd name="connsiteY0" fmla="*/ 0 h 4565482"/>
              <a:gd name="connsiteX1" fmla="*/ 1031822 w 1031822"/>
              <a:gd name="connsiteY1" fmla="*/ 4565482 h 4565482"/>
              <a:gd name="connsiteX2" fmla="*/ 920738 w 1031822"/>
              <a:gd name="connsiteY2" fmla="*/ 4466307 h 4565482"/>
              <a:gd name="connsiteX3" fmla="*/ 0 w 1031822"/>
              <a:gd name="connsiteY3" fmla="*/ 2282741 h 4565482"/>
              <a:gd name="connsiteX4" fmla="*/ 920738 w 1031822"/>
              <a:gd name="connsiteY4" fmla="*/ 99175 h 4565482"/>
              <a:gd name="connsiteX5" fmla="*/ 1031822 w 1031822"/>
              <a:gd name="connsiteY5" fmla="*/ 0 h 4565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1822" h="4565482">
                <a:moveTo>
                  <a:pt x="1031822" y="0"/>
                </a:moveTo>
                <a:lnTo>
                  <a:pt x="1031822" y="4565482"/>
                </a:lnTo>
                <a:lnTo>
                  <a:pt x="920738" y="4466307"/>
                </a:lnTo>
                <a:cubicBezTo>
                  <a:pt x="351859" y="3907484"/>
                  <a:pt x="0" y="3135477"/>
                  <a:pt x="0" y="2282741"/>
                </a:cubicBezTo>
                <a:cubicBezTo>
                  <a:pt x="0" y="1430006"/>
                  <a:pt x="351859" y="657999"/>
                  <a:pt x="920738" y="99175"/>
                </a:cubicBezTo>
                <a:lnTo>
                  <a:pt x="103182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3789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9F5E2-8881-61AF-A249-6601FE2B8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46" y="18255"/>
            <a:ext cx="11905307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</a:t>
            </a:r>
            <a:b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воспитательной работе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5FAE91-8432-5D17-83E9-7C93E91D8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5038" y="2076450"/>
            <a:ext cx="6586962" cy="416455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Власова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Александровна</a:t>
            </a: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 кабинет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5FBF7D-100C-4330-B520-F333393957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47700" y="1419226"/>
            <a:ext cx="5918043" cy="6124575"/>
          </a:xfrm>
          <a:custGeom>
            <a:avLst/>
            <a:gdLst>
              <a:gd name="connsiteX0" fmla="*/ 2447303 w 5918043"/>
              <a:gd name="connsiteY0" fmla="*/ 0 h 6124575"/>
              <a:gd name="connsiteX1" fmla="*/ 5913528 w 5918043"/>
              <a:gd name="connsiteY1" fmla="*/ 3292137 h 6124575"/>
              <a:gd name="connsiteX2" fmla="*/ 5918043 w 5918043"/>
              <a:gd name="connsiteY2" fmla="*/ 3470700 h 6124575"/>
              <a:gd name="connsiteX3" fmla="*/ 5918043 w 5918043"/>
              <a:gd name="connsiteY3" fmla="*/ 3470782 h 6124575"/>
              <a:gd name="connsiteX4" fmla="*/ 5913528 w 5918043"/>
              <a:gd name="connsiteY4" fmla="*/ 3649345 h 6124575"/>
              <a:gd name="connsiteX5" fmla="*/ 4901488 w 5918043"/>
              <a:gd name="connsiteY5" fmla="*/ 5924926 h 6124575"/>
              <a:gd name="connsiteX6" fmla="*/ 4681818 w 5918043"/>
              <a:gd name="connsiteY6" fmla="*/ 6124575 h 6124575"/>
              <a:gd name="connsiteX7" fmla="*/ 212789 w 5918043"/>
              <a:gd name="connsiteY7" fmla="*/ 6124575 h 6124575"/>
              <a:gd name="connsiteX8" fmla="*/ 0 w 5918043"/>
              <a:gd name="connsiteY8" fmla="*/ 5931180 h 6124575"/>
              <a:gd name="connsiteX9" fmla="*/ 0 w 5918043"/>
              <a:gd name="connsiteY9" fmla="*/ 1010303 h 6124575"/>
              <a:gd name="connsiteX10" fmla="*/ 239590 w 5918043"/>
              <a:gd name="connsiteY10" fmla="*/ 792549 h 6124575"/>
              <a:gd name="connsiteX11" fmla="*/ 2447303 w 5918043"/>
              <a:gd name="connsiteY11" fmla="*/ 0 h 612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918043" h="6124575">
                <a:moveTo>
                  <a:pt x="2447303" y="0"/>
                </a:moveTo>
                <a:cubicBezTo>
                  <a:pt x="4304239" y="0"/>
                  <a:pt x="5820571" y="1458303"/>
                  <a:pt x="5913528" y="3292137"/>
                </a:cubicBezTo>
                <a:lnTo>
                  <a:pt x="5918043" y="3470700"/>
                </a:lnTo>
                <a:lnTo>
                  <a:pt x="5918043" y="3470782"/>
                </a:lnTo>
                <a:lnTo>
                  <a:pt x="5913528" y="3649345"/>
                </a:lnTo>
                <a:cubicBezTo>
                  <a:pt x="5868549" y="4536684"/>
                  <a:pt x="5490313" y="5336100"/>
                  <a:pt x="4901488" y="5924926"/>
                </a:cubicBezTo>
                <a:lnTo>
                  <a:pt x="4681818" y="6124575"/>
                </a:lnTo>
                <a:lnTo>
                  <a:pt x="212789" y="6124575"/>
                </a:lnTo>
                <a:lnTo>
                  <a:pt x="0" y="5931180"/>
                </a:lnTo>
                <a:lnTo>
                  <a:pt x="0" y="1010303"/>
                </a:lnTo>
                <a:lnTo>
                  <a:pt x="239590" y="792549"/>
                </a:lnTo>
                <a:cubicBezTo>
                  <a:pt x="839538" y="297427"/>
                  <a:pt x="1608687" y="0"/>
                  <a:pt x="244730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81540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00531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033" y="900531"/>
            <a:ext cx="4023172" cy="567234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2851" y="943421"/>
            <a:ext cx="4482712" cy="562945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213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667" y="0"/>
            <a:ext cx="5706534" cy="67709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827" y="0"/>
            <a:ext cx="4906080" cy="685906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2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466" y="192907"/>
            <a:ext cx="5334000" cy="648447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6599" y="289762"/>
            <a:ext cx="4334934" cy="629076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10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89DD-0210-4682-89EF-DEEDFE233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782"/>
            <a:ext cx="10515600" cy="63730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24BD7DA-7D47-4040-A645-61BB23DDD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63926"/>
              </p:ext>
            </p:extLst>
          </p:nvPr>
        </p:nvGraphicFramePr>
        <p:xfrm>
          <a:off x="420255" y="785091"/>
          <a:ext cx="11351490" cy="5903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66145">
                  <a:extLst>
                    <a:ext uri="{9D8B030D-6E8A-4147-A177-3AD203B41FA5}">
                      <a16:colId xmlns:a16="http://schemas.microsoft.com/office/drawing/2014/main" val="1497235560"/>
                    </a:ext>
                  </a:extLst>
                </a:gridCol>
                <a:gridCol w="3445164">
                  <a:extLst>
                    <a:ext uri="{9D8B030D-6E8A-4147-A177-3AD203B41FA5}">
                      <a16:colId xmlns:a16="http://schemas.microsoft.com/office/drawing/2014/main" val="3609254549"/>
                    </a:ext>
                  </a:extLst>
                </a:gridCol>
                <a:gridCol w="2840181">
                  <a:extLst>
                    <a:ext uri="{9D8B030D-6E8A-4147-A177-3AD203B41FA5}">
                      <a16:colId xmlns:a16="http://schemas.microsoft.com/office/drawing/2014/main" val="3205552407"/>
                    </a:ext>
                  </a:extLst>
                </a:gridCol>
              </a:tblGrid>
              <a:tr h="457018"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260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Куратор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260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Телефон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260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Группа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3427204"/>
                  </a:ext>
                </a:extLst>
              </a:tr>
              <a:tr h="508427">
                <a:tc>
                  <a:txBody>
                    <a:bodyPr/>
                    <a:lstStyle/>
                    <a:p>
                      <a:pPr marL="803275" marR="81280" indent="-354013" algn="l">
                        <a:buNone/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Устина Ольга Сергеевна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+7 906 967 77 15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1264, 1265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5381294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0" marR="81280" indent="0" algn="l">
                        <a:buNone/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Овсянникова Анастасия Васильевна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+7 905 985 29 03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81280" indent="450215" algn="ctr">
                        <a:buNone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1262С9в, 1262С9ви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8934758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Муравьева Светлана Александровна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+7 903 911 84 54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1261С9-1, 1261С9-2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0992753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Власова Анна Александровна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+7 983 175 49 32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1261С11, 1267С11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2755387"/>
                  </a:ext>
                </a:extLst>
              </a:tr>
              <a:tr h="508427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Цыбаева</a:t>
                      </a: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Ирина Павловна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+7 923 648 56 48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1267С9-1,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1267С9-2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1908075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Кириенко Елена Анатольевна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+7 913 260 04 08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1267С9-3,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1267С9-4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9296440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Ворожбит</a:t>
                      </a: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Елена Геннадьевна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+7 913 084 86 85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1262С9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2351998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Бочкарь</a:t>
                      </a: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Виталина Сергеевна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+7 913 211 49 10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1264С9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1322240"/>
                  </a:ext>
                </a:extLst>
              </a:tr>
              <a:tr h="632795">
                <a:tc>
                  <a:txBody>
                    <a:bodyPr/>
                    <a:lstStyle/>
                    <a:p>
                      <a:pPr marL="85090" marR="81280" indent="450215" algn="l">
                        <a:spcAft>
                          <a:spcPts val="0"/>
                        </a:spcAft>
                      </a:pPr>
                      <a:r>
                        <a:rPr lang="ru-RU" sz="20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Палкина Светлана Михайловна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+7 923 647 08 12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85090" marR="81280" indent="450215" algn="ctr"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1266С9,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1266С9и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7207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434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32958-B67C-29BB-7ADB-B196B51C8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8255"/>
            <a:ext cx="96012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по работе со студентами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884C2F-A7A4-57D9-EF26-A6351405B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787906"/>
            <a:ext cx="6021308" cy="54974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Иващенко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Викторовна</a:t>
            </a:r>
          </a:p>
          <a:p>
            <a:pPr marL="0" indent="0" algn="ctr">
              <a:buNone/>
            </a:pP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кабинет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4717B25-B4C6-429C-AD28-A94B50E223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591582" y="1419225"/>
            <a:ext cx="6844894" cy="6001662"/>
          </a:xfrm>
          <a:custGeom>
            <a:avLst/>
            <a:gdLst>
              <a:gd name="connsiteX0" fmla="*/ 2383852 w 4767704"/>
              <a:gd name="connsiteY0" fmla="*/ 0 h 4180364"/>
              <a:gd name="connsiteX1" fmla="*/ 4767704 w 4767704"/>
              <a:gd name="connsiteY1" fmla="*/ 2383852 h 4180364"/>
              <a:gd name="connsiteX2" fmla="*/ 4069490 w 4767704"/>
              <a:gd name="connsiteY2" fmla="*/ 4069490 h 4180364"/>
              <a:gd name="connsiteX3" fmla="*/ 3947498 w 4767704"/>
              <a:gd name="connsiteY3" fmla="*/ 4180364 h 4180364"/>
              <a:gd name="connsiteX4" fmla="*/ 820207 w 4767704"/>
              <a:gd name="connsiteY4" fmla="*/ 4180364 h 4180364"/>
              <a:gd name="connsiteX5" fmla="*/ 698214 w 4767704"/>
              <a:gd name="connsiteY5" fmla="*/ 4069490 h 4180364"/>
              <a:gd name="connsiteX6" fmla="*/ 0 w 4767704"/>
              <a:gd name="connsiteY6" fmla="*/ 2383852 h 4180364"/>
              <a:gd name="connsiteX7" fmla="*/ 2383852 w 4767704"/>
              <a:gd name="connsiteY7" fmla="*/ 0 h 418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7704" h="4180364">
                <a:moveTo>
                  <a:pt x="2383852" y="0"/>
                </a:moveTo>
                <a:cubicBezTo>
                  <a:pt x="3700417" y="0"/>
                  <a:pt x="4767704" y="1067287"/>
                  <a:pt x="4767704" y="2383852"/>
                </a:cubicBezTo>
                <a:cubicBezTo>
                  <a:pt x="4767704" y="3042134"/>
                  <a:pt x="4500882" y="3638097"/>
                  <a:pt x="4069490" y="4069490"/>
                </a:cubicBezTo>
                <a:lnTo>
                  <a:pt x="3947498" y="4180364"/>
                </a:lnTo>
                <a:lnTo>
                  <a:pt x="820207" y="4180364"/>
                </a:lnTo>
                <a:lnTo>
                  <a:pt x="698214" y="4069490"/>
                </a:lnTo>
                <a:cubicBezTo>
                  <a:pt x="266822" y="3638097"/>
                  <a:pt x="0" y="3042134"/>
                  <a:pt x="0" y="2383852"/>
                </a:cubicBezTo>
                <a:cubicBezTo>
                  <a:pt x="0" y="1067287"/>
                  <a:pt x="1067287" y="0"/>
                  <a:pt x="238385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9256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31137-6387-E25A-D62B-690236A6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376"/>
            <a:ext cx="10515600" cy="93299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7B8BC6-6932-81C6-F9A4-7E7906E17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1986"/>
            <a:ext cx="11146970" cy="4984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  Академическая стипендия назначается студентам в зависимости от успехов в учебе на основании результатов промежуточной аттестации – обучающимся на «отлично» или на «хорошо» и «отлично», или на «хорошо». Студенты, обучающиеся на «удовлетворительно» или имеющие академическую задолженность, академическую стипендию не получают.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  Государственная академическая стипендия назначается студентам на основании результатов промежуточной аттестации, в соответствии с календарным учебным графиком, с первого числа месяца, следующего за месяцем ее окончания, не реже двух раз в год, до последнего числа месяца следующей промежуточной аттестации.</a:t>
            </a:r>
          </a:p>
        </p:txBody>
      </p:sp>
    </p:spTree>
    <p:extLst>
      <p:ext uri="{BB962C8B-B14F-4D97-AF65-F5344CB8AC3E}">
        <p14:creationId xmlns:p14="http://schemas.microsoft.com/office/powerpoint/2010/main" val="398220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E747CD-EA2E-7E13-26BD-CC6D33BA8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6154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Стипендия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59C0F9-F80D-5A41-FF03-28C5D699A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73578"/>
            <a:ext cx="11179629" cy="5927271"/>
          </a:xfrm>
        </p:spPr>
        <p:txBody>
          <a:bodyPr>
            <a:normAutofit fontScale="70000" lnSpcReduction="20000"/>
          </a:bodyPr>
          <a:lstStyle/>
          <a:p>
            <a:pPr marL="0" indent="45720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приказа Министерства образования и науки РФ от 27.12.2016 г. №1663 «Об утверждении порядка назначения государственной академической стипендии и (или) государственной социальной стипендии студентам, обучающимся по очной форме обучения за счет бюджетных ассигнований федерального бюджета, государственной стипендии аспирантам....» государственная социальная стипендия назначается следующей категории студентов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дети-сироты и дети, оставшиеся без попечения родителей;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из числа детей-сирот и детей, оставшихся без попечения родителей;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потерявшие в период обучения обоих или единственного родителя;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дети-инвалиды, инвалиды 1,2 групп, инвалиды с детства;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подвергшиеся воздействию радиации вследствие катастрофы на Чернобыльской АЭС и иных радиационных катастроф, вследствие ядерных испытаний на Семипалатинском полигоне;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инвалиды вследствие военной травмы или заболеваний, полученных в период прохождения военной службы;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ветераны боевых действий;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получившие государственную социальную помощь;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из числа граждан, проходивших в течение не менее трех лет военную службу по контракту на воинских должностях, подлежащих замещению солдатами, матросами, сержантами, старшинами, и уволенных с военной службы по основаниям, предусмотренным подпунктами "б" - "г" пункта 1, подпунктом "а" пункта 2 и подпунктами "а" - "в" пункта 3 статьи 51 Федерального закона от 28 марта 1998 года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53-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"О воинской обязанности и военной службе".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152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7FDFA-35C4-B949-CD7F-879A61BF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048"/>
            <a:ext cx="10515600" cy="908504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E3B7C5-5D97-9397-5458-A93518B25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5027"/>
            <a:ext cx="11138807" cy="5559879"/>
          </a:xfrm>
        </p:spPr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делится на 2 вида: учебная и производственная.</a:t>
            </a:r>
          </a:p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практика для студентов среднего профессионального образования осуществляется в Рубцовском институте (филиале) АлтГУ.</a:t>
            </a:r>
          </a:p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практика для студентов высшего образования и производственная практика для студентов СПО и ВО проводится в организациях, осуществляющих деятельность по профилю соответствующей образовательной программы, в том числе в структурном подразделении профильной организации.</a:t>
            </a:r>
          </a:p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обучающихся с ограниченными возможностями здоровья и инвалидов организуется с учетом особенностей их психофизического развития, индивидуальных возможностей и состояния здоровья.</a:t>
            </a:r>
          </a:p>
          <a:p>
            <a:pPr marL="0" indent="45720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вправе самостоятельно осуществлять поиск профильных организаций для прохождения практики.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0773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0B0E9-94AA-8129-5187-3BA18CCE2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0146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A4EF9-587D-9759-E426-1E024C2E3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53449"/>
            <a:ext cx="11650436" cy="22755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вкладке «Трудоустройство» на сайте Рубцовского института (филиала) АлтГУ размещается информация о предложениях работодателей с указанием имеющихся вакансий.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запросу выпускников им оказывается помощь в трудоустройстве.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7D25F98-50B0-6353-0778-BC980311FA4F}"/>
              </a:ext>
            </a:extLst>
          </p:cNvPr>
          <p:cNvGrpSpPr/>
          <p:nvPr/>
        </p:nvGrpSpPr>
        <p:grpSpPr>
          <a:xfrm>
            <a:off x="228600" y="3257351"/>
            <a:ext cx="5867400" cy="3641582"/>
            <a:chOff x="253093" y="3257351"/>
            <a:chExt cx="5867400" cy="3641582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05E2656-37AA-02F4-B80C-83A64CCEA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3093" y="3257351"/>
              <a:ext cx="5867400" cy="3641582"/>
            </a:xfrm>
            <a:prstGeom prst="rect">
              <a:avLst/>
            </a:prstGeom>
          </p:spPr>
        </p:pic>
        <p:cxnSp>
          <p:nvCxnSpPr>
            <p:cNvPr id="7" name="Прямая со стрелкой 6">
              <a:extLst>
                <a:ext uri="{FF2B5EF4-FFF2-40B4-BE49-F238E27FC236}">
                  <a16:creationId xmlns:a16="http://schemas.microsoft.com/office/drawing/2014/main" id="{87CF75AC-0D12-3943-64A3-C0C2770893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3590" y="5004496"/>
              <a:ext cx="1011010" cy="559289"/>
            </a:xfrm>
            <a:prstGeom prst="straightConnector1">
              <a:avLst/>
            </a:prstGeom>
            <a:ln w="60325">
              <a:solidFill>
                <a:srgbClr val="FF0000"/>
              </a:solidFill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DCB266-3FDA-CF93-97BB-F3A63B7BEA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0267" y="3520440"/>
            <a:ext cx="4869693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15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06C562-5ABB-4F82-BBC4-80303F221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341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студенческого центра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CF6305-3BCF-4B70-88FF-2B3E82664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4595" y="2225585"/>
            <a:ext cx="5619205" cy="39799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Жданова</a:t>
            </a:r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Ольга Алексеевна</a:t>
            </a:r>
          </a:p>
          <a:p>
            <a:pPr marL="0" indent="0" algn="ctr">
              <a:buNone/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2C4076-EA24-4153-84AF-A03B14A0F6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23950" y="1419225"/>
            <a:ext cx="6394294" cy="6941482"/>
          </a:xfrm>
          <a:custGeom>
            <a:avLst/>
            <a:gdLst>
              <a:gd name="connsiteX0" fmla="*/ 2923553 w 6394294"/>
              <a:gd name="connsiteY0" fmla="*/ 0 h 6941482"/>
              <a:gd name="connsiteX1" fmla="*/ 6394294 w 6394294"/>
              <a:gd name="connsiteY1" fmla="*/ 3470741 h 6941482"/>
              <a:gd name="connsiteX2" fmla="*/ 2923553 w 6394294"/>
              <a:gd name="connsiteY2" fmla="*/ 6941482 h 6941482"/>
              <a:gd name="connsiteX3" fmla="*/ 45560 w 6394294"/>
              <a:gd name="connsiteY3" fmla="*/ 5411265 h 6941482"/>
              <a:gd name="connsiteX4" fmla="*/ 0 w 6394294"/>
              <a:gd name="connsiteY4" fmla="*/ 5336271 h 6941482"/>
              <a:gd name="connsiteX5" fmla="*/ 0 w 6394294"/>
              <a:gd name="connsiteY5" fmla="*/ 1605211 h 6941482"/>
              <a:gd name="connsiteX6" fmla="*/ 45560 w 6394294"/>
              <a:gd name="connsiteY6" fmla="*/ 1530217 h 6941482"/>
              <a:gd name="connsiteX7" fmla="*/ 2923553 w 6394294"/>
              <a:gd name="connsiteY7" fmla="*/ 0 h 694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94294" h="6941482">
                <a:moveTo>
                  <a:pt x="2923553" y="0"/>
                </a:moveTo>
                <a:cubicBezTo>
                  <a:pt x="4840390" y="0"/>
                  <a:pt x="6394294" y="1553904"/>
                  <a:pt x="6394294" y="3470741"/>
                </a:cubicBezTo>
                <a:cubicBezTo>
                  <a:pt x="6394294" y="5387578"/>
                  <a:pt x="4840390" y="6941482"/>
                  <a:pt x="2923553" y="6941482"/>
                </a:cubicBezTo>
                <a:cubicBezTo>
                  <a:pt x="1725530" y="6941482"/>
                  <a:pt x="669278" y="6334489"/>
                  <a:pt x="45560" y="5411265"/>
                </a:cubicBezTo>
                <a:lnTo>
                  <a:pt x="0" y="5336271"/>
                </a:lnTo>
                <a:lnTo>
                  <a:pt x="0" y="1605211"/>
                </a:lnTo>
                <a:lnTo>
                  <a:pt x="45560" y="1530217"/>
                </a:lnTo>
                <a:cubicBezTo>
                  <a:pt x="669278" y="606994"/>
                  <a:pt x="1725530" y="0"/>
                  <a:pt x="292355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177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9CEDD-8E16-4088-9B0F-EF4032138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5302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7625434-B8FD-48F6-997E-BBCA2578390F}"/>
              </a:ext>
            </a:extLst>
          </p:cNvPr>
          <p:cNvSpPr txBox="1">
            <a:spLocks/>
          </p:cNvSpPr>
          <p:nvPr/>
        </p:nvSpPr>
        <p:spPr>
          <a:xfrm>
            <a:off x="5624291" y="2149475"/>
            <a:ext cx="6298419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Устинова 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Ольга</a:t>
            </a:r>
          </a:p>
          <a:p>
            <a:pPr marL="0" indent="0" algn="ctr">
              <a:buNone/>
            </a:pPr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Сергеевна</a:t>
            </a:r>
          </a:p>
          <a:p>
            <a:pPr marL="0" indent="0" algn="ctr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 кабинет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14083D-B8C7-43E6-AE85-71E53129D5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233325" y="1420428"/>
            <a:ext cx="6298420" cy="6298420"/>
          </a:xfrm>
          <a:custGeom>
            <a:avLst/>
            <a:gdLst>
              <a:gd name="connsiteX0" fmla="*/ 3149210 w 6298420"/>
              <a:gd name="connsiteY0" fmla="*/ 0 h 6298420"/>
              <a:gd name="connsiteX1" fmla="*/ 6298420 w 6298420"/>
              <a:gd name="connsiteY1" fmla="*/ 3149210 h 6298420"/>
              <a:gd name="connsiteX2" fmla="*/ 3149210 w 6298420"/>
              <a:gd name="connsiteY2" fmla="*/ 6298420 h 6298420"/>
              <a:gd name="connsiteX3" fmla="*/ 0 w 6298420"/>
              <a:gd name="connsiteY3" fmla="*/ 3149210 h 6298420"/>
              <a:gd name="connsiteX4" fmla="*/ 3149210 w 6298420"/>
              <a:gd name="connsiteY4" fmla="*/ 0 h 6298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98420" h="6298420">
                <a:moveTo>
                  <a:pt x="3149210" y="0"/>
                </a:moveTo>
                <a:cubicBezTo>
                  <a:pt x="4888471" y="0"/>
                  <a:pt x="6298420" y="1409949"/>
                  <a:pt x="6298420" y="3149210"/>
                </a:cubicBezTo>
                <a:cubicBezTo>
                  <a:pt x="6298420" y="4888471"/>
                  <a:pt x="4888471" y="6298420"/>
                  <a:pt x="3149210" y="6298420"/>
                </a:cubicBezTo>
                <a:cubicBezTo>
                  <a:pt x="1409949" y="6298420"/>
                  <a:pt x="0" y="4888471"/>
                  <a:pt x="0" y="3149210"/>
                </a:cubicBezTo>
                <a:cubicBezTo>
                  <a:pt x="0" y="1409949"/>
                  <a:pt x="1409949" y="0"/>
                  <a:pt x="314921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1180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600" y="0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Кружки и секции</a:t>
            </a:r>
          </a:p>
        </p:txBody>
      </p:sp>
      <p:sp>
        <p:nvSpPr>
          <p:cNvPr id="4" name="AutoShape 5" descr="https://sun9-42.userapi.com/s/v1/if2/u2erbyTtLWkE01H5IUOUqzqu6z0olMflvXR0RzjDUVjXe1NxM0GWiTJnBAdiH2Fd_oYnMuCoidMViSwaW5kR6Muq.jpg?quality=95&amp;as=32x23,48x34,72x51,108x76,160x113,240x170,360x255,480x339,540x382,640x453,720x509,1080x764,1280x905,1440x1018,1448x1024&amp;from=bu&amp;cs=1448x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883E30-5D8D-4732-B7D5-F08CE31879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1674" y="1686850"/>
            <a:ext cx="5763768" cy="4322064"/>
          </a:xfrm>
          <a:prstGeom prst="rect">
            <a:avLst/>
          </a:prstGeom>
        </p:spPr>
      </p:pic>
      <p:pic>
        <p:nvPicPr>
          <p:cNvPr id="6" name="Picture 2" descr="https://sun9-57.userapi.com/s/v1/if2/fx3FkB6AlDnKO1ilkESZSMKzeU2GRGNTPx5rkrLAvBqZatv4X9LVg6s-X3WI9Zl744tbg_vEBYWpBrHkHgcDr2X2.jpg?quality=95&amp;as=32x24,48x36,72x54,108x81,160x120,240x180,360x270,480x360,540x405,640x480,720x540,1080x810,1280x960,1440x1080,2560x1920&amp;from=bu&amp;u=171-y4q0JpzDuytkVCttwZjmyLzw_q8IzxOCfB5KVpI&amp;cs=640x0">
            <a:extLst>
              <a:ext uri="{FF2B5EF4-FFF2-40B4-BE49-F238E27FC236}">
                <a16:creationId xmlns:a16="http://schemas.microsoft.com/office/drawing/2014/main" id="{11A8F316-0261-46B3-A6A6-34938A59D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571" y="1713097"/>
            <a:ext cx="5727756" cy="429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81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97021-2FF1-424A-BEC9-402B94FC9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Студенческие отряды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2F9542-D6CF-4C22-B409-8AE8E34E54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679" y="1766564"/>
            <a:ext cx="2840963" cy="40203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FB2024-EF60-4030-9BD2-5ADAFAE0A0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2214" y="1794629"/>
            <a:ext cx="3167898" cy="395987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B5B14F-4880-466A-B2CD-DC5B710DF9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1766" y="1766564"/>
            <a:ext cx="3167898" cy="3959873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854D857A-334D-438C-A8F1-DDA03C85F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888" y="1766565"/>
            <a:ext cx="2798863" cy="395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57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113310-DF0F-4BD7-B687-F21116AE8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855" y="0"/>
            <a:ext cx="10515600" cy="84734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9DF53-4B3C-4720-B704-6E5C14E313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330119"/>
            <a:ext cx="2788748" cy="394319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20D020E-6ABC-4EF4-94FE-FB5FB131EE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133" y="2545079"/>
            <a:ext cx="2787996" cy="39431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A1F236-CD50-499F-851B-638FE89DA7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824" y="2453640"/>
            <a:ext cx="2845129" cy="402299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38EE836-433C-4170-B265-56DD23E2E2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09" y="1330119"/>
            <a:ext cx="2787996" cy="394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19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E4F74C-95E1-45E1-A22D-F989E4A2D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1047750"/>
            <a:ext cx="80962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58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F9A761-D1C3-4F7A-943B-714A6A065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50" y="719137"/>
            <a:ext cx="811530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240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CAA8D-2F5C-498D-9D96-CE281F279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5" y="442912"/>
            <a:ext cx="8058150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45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5134" y="238125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Задать возникшие вопросы вы можете по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коду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356FCD-ABB2-43EB-9CBE-44C29AC14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1F2493-36E2-4136-A5DD-B6975955A9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026" y="1755430"/>
            <a:ext cx="4953947" cy="486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479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9733" y="178858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Посвящение в студенты: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6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ноября в 14:00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4665C83-3AEE-412B-ADF8-24F22F5B9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4710" y="1578428"/>
            <a:ext cx="9231086" cy="5192486"/>
          </a:xfrm>
        </p:spPr>
      </p:pic>
    </p:spTree>
    <p:extLst>
      <p:ext uri="{BB962C8B-B14F-4D97-AF65-F5344CB8AC3E}">
        <p14:creationId xmlns:p14="http://schemas.microsoft.com/office/powerpoint/2010/main" val="24786249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730</Words>
  <Application>Microsoft Office PowerPoint</Application>
  <PresentationFormat>Широкоэкранный</PresentationFormat>
  <Paragraphs>110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Директор Рубцовского института (филиала) АлтГУ</vt:lpstr>
      <vt:lpstr>Оплата за обучение на 2027/2028 уч. год</vt:lpstr>
      <vt:lpstr>Заместитель директора по учебной работе</vt:lpstr>
      <vt:lpstr>Заместитель директора по научной работе</vt:lpstr>
      <vt:lpstr>Заместитель директора  по воспитательной работе</vt:lpstr>
      <vt:lpstr>Нормативные документы</vt:lpstr>
      <vt:lpstr>Презентация PowerPoint</vt:lpstr>
      <vt:lpstr>Презентация PowerPoint</vt:lpstr>
      <vt:lpstr>Презентация PowerPoint</vt:lpstr>
      <vt:lpstr>Начальник отдела по работе со студентами</vt:lpstr>
      <vt:lpstr>Стипендия</vt:lpstr>
      <vt:lpstr>Стипендия</vt:lpstr>
      <vt:lpstr>Практика</vt:lpstr>
      <vt:lpstr>Трудоустройство</vt:lpstr>
      <vt:lpstr>Начальник студенческого центра</vt:lpstr>
      <vt:lpstr>Педагог-психолог</vt:lpstr>
      <vt:lpstr>Кружки и секции</vt:lpstr>
      <vt:lpstr>Студенческие отряды</vt:lpstr>
      <vt:lpstr>Дополнительное образование</vt:lpstr>
      <vt:lpstr>Презентация PowerPoint</vt:lpstr>
      <vt:lpstr>Презентация PowerPoint</vt:lpstr>
      <vt:lpstr>Презентация PowerPoint</vt:lpstr>
      <vt:lpstr>Задать возникшие вопросы вы можете по QR- коду</vt:lpstr>
      <vt:lpstr>Посвящение в студенты:  6 ноября в 14:00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собрание</dc:title>
  <dc:creator>Власова Анна Александровна</dc:creator>
  <cp:lastModifiedBy>Семенихина Виктория Александровна</cp:lastModifiedBy>
  <cp:revision>60</cp:revision>
  <dcterms:created xsi:type="dcterms:W3CDTF">2025-10-13T04:35:11Z</dcterms:created>
  <dcterms:modified xsi:type="dcterms:W3CDTF">2026-11-02T01:23:21Z</dcterms:modified>
</cp:coreProperties>
</file>